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1089600" cy="4023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A9CF"/>
    <a:srgbClr val="203864"/>
    <a:srgbClr val="DEEBF7"/>
    <a:srgbClr val="BDC9E1"/>
    <a:srgbClr val="045A8D"/>
    <a:srgbClr val="2B8CBE"/>
    <a:srgbClr val="2171B5"/>
    <a:srgbClr val="08306B"/>
    <a:srgbClr val="073072"/>
    <a:srgbClr val="0851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73" autoAdjust="0"/>
  </p:normalViewPr>
  <p:slideViewPr>
    <p:cSldViewPr snapToGrid="0">
      <p:cViewPr>
        <p:scale>
          <a:sx n="33" d="100"/>
          <a:sy n="33" d="100"/>
        </p:scale>
        <p:origin x="155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62F2C-DB6C-4012-9203-4A6B221FBE81}" type="datetimeFigureOut">
              <a:rPr lang="en-US" smtClean="0"/>
              <a:t>2/28/2024</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69FFA-736F-40A1-AFD8-F19719374E96}" type="slidenum">
              <a:rPr lang="en-US" smtClean="0"/>
              <a:t>‹#›</a:t>
            </a:fld>
            <a:endParaRPr lang="en-US"/>
          </a:p>
        </p:txBody>
      </p:sp>
    </p:spTree>
    <p:extLst>
      <p:ext uri="{BB962C8B-B14F-4D97-AF65-F5344CB8AC3E}">
        <p14:creationId xmlns:p14="http://schemas.microsoft.com/office/powerpoint/2010/main" val="416018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769FFA-736F-40A1-AFD8-F19719374E96}" type="slidenum">
              <a:rPr lang="en-US" smtClean="0"/>
              <a:t>1</a:t>
            </a:fld>
            <a:endParaRPr lang="en-US"/>
          </a:p>
        </p:txBody>
      </p:sp>
    </p:spTree>
    <p:extLst>
      <p:ext uri="{BB962C8B-B14F-4D97-AF65-F5344CB8AC3E}">
        <p14:creationId xmlns:p14="http://schemas.microsoft.com/office/powerpoint/2010/main" val="3069680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6584530"/>
            <a:ext cx="26426160" cy="14007253"/>
          </a:xfrm>
        </p:spPr>
        <p:txBody>
          <a:bodyPr anchor="b"/>
          <a:lstStyle>
            <a:lvl1pPr algn="ctr">
              <a:defRPr sz="20400"/>
            </a:lvl1pPr>
          </a:lstStyle>
          <a:p>
            <a:r>
              <a:rPr lang="en-US"/>
              <a:t>Click to edit Master title style</a:t>
            </a:r>
            <a:endParaRPr lang="en-US" dirty="0"/>
          </a:p>
        </p:txBody>
      </p:sp>
      <p:sp>
        <p:nvSpPr>
          <p:cNvPr id="3" name="Subtitle 2"/>
          <p:cNvSpPr>
            <a:spLocks noGrp="1"/>
          </p:cNvSpPr>
          <p:nvPr>
            <p:ph type="subTitle" idx="1"/>
          </p:nvPr>
        </p:nvSpPr>
        <p:spPr>
          <a:xfrm>
            <a:off x="3886200" y="21131956"/>
            <a:ext cx="23317200" cy="9713804"/>
          </a:xfrm>
        </p:spPr>
        <p:txBody>
          <a:bodyPr/>
          <a:lstStyle>
            <a:lvl1pPr marL="0" indent="0" algn="ctr">
              <a:buNone/>
              <a:defRPr sz="8160"/>
            </a:lvl1pPr>
            <a:lvl2pPr marL="1554480" indent="0" algn="ctr">
              <a:buNone/>
              <a:defRPr sz="6800"/>
            </a:lvl2pPr>
            <a:lvl3pPr marL="3108960" indent="0" algn="ctr">
              <a:buNone/>
              <a:defRPr sz="6120"/>
            </a:lvl3pPr>
            <a:lvl4pPr marL="4663440" indent="0" algn="ctr">
              <a:buNone/>
              <a:defRPr sz="5440"/>
            </a:lvl4pPr>
            <a:lvl5pPr marL="6217920" indent="0" algn="ctr">
              <a:buNone/>
              <a:defRPr sz="5440"/>
            </a:lvl5pPr>
            <a:lvl6pPr marL="7772400" indent="0" algn="ctr">
              <a:buNone/>
              <a:defRPr sz="5440"/>
            </a:lvl6pPr>
            <a:lvl7pPr marL="9326880" indent="0" algn="ctr">
              <a:buNone/>
              <a:defRPr sz="5440"/>
            </a:lvl7pPr>
            <a:lvl8pPr marL="10881360" indent="0" algn="ctr">
              <a:buNone/>
              <a:defRPr sz="5440"/>
            </a:lvl8pPr>
            <a:lvl9pPr marL="12435840" indent="0" algn="ctr">
              <a:buNone/>
              <a:defRPr sz="5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29EAE-66CA-4BFE-9D4A-7A6AF854154E}"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183287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29EAE-66CA-4BFE-9D4A-7A6AF854154E}"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75153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48497" y="2142067"/>
            <a:ext cx="6703695" cy="3409611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37412" y="2142067"/>
            <a:ext cx="19722465" cy="340961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29EAE-66CA-4BFE-9D4A-7A6AF854154E}"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167907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29EAE-66CA-4BFE-9D4A-7A6AF854154E}"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194804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21219" y="10030472"/>
            <a:ext cx="26814780" cy="16736057"/>
          </a:xfrm>
        </p:spPr>
        <p:txBody>
          <a:bodyPr anchor="b"/>
          <a:lstStyle>
            <a:lvl1pPr>
              <a:defRPr sz="20400"/>
            </a:lvl1pPr>
          </a:lstStyle>
          <a:p>
            <a:r>
              <a:rPr lang="en-US"/>
              <a:t>Click to edit Master title style</a:t>
            </a:r>
            <a:endParaRPr lang="en-US" dirty="0"/>
          </a:p>
        </p:txBody>
      </p:sp>
      <p:sp>
        <p:nvSpPr>
          <p:cNvPr id="3" name="Text Placeholder 2"/>
          <p:cNvSpPr>
            <a:spLocks noGrp="1"/>
          </p:cNvSpPr>
          <p:nvPr>
            <p:ph type="body" idx="1"/>
          </p:nvPr>
        </p:nvSpPr>
        <p:spPr>
          <a:xfrm>
            <a:off x="2121219" y="26924858"/>
            <a:ext cx="26814780" cy="8801097"/>
          </a:xfrm>
        </p:spPr>
        <p:txBody>
          <a:bodyPr/>
          <a:lstStyle>
            <a:lvl1pPr marL="0" indent="0">
              <a:buNone/>
              <a:defRPr sz="8160">
                <a:solidFill>
                  <a:schemeClr val="tx1"/>
                </a:solidFill>
              </a:defRPr>
            </a:lvl1pPr>
            <a:lvl2pPr marL="1554480" indent="0">
              <a:buNone/>
              <a:defRPr sz="6800">
                <a:solidFill>
                  <a:schemeClr val="tx1">
                    <a:tint val="75000"/>
                  </a:schemeClr>
                </a:solidFill>
              </a:defRPr>
            </a:lvl2pPr>
            <a:lvl3pPr marL="3108960" indent="0">
              <a:buNone/>
              <a:defRPr sz="6120">
                <a:solidFill>
                  <a:schemeClr val="tx1">
                    <a:tint val="75000"/>
                  </a:schemeClr>
                </a:solidFill>
              </a:defRPr>
            </a:lvl3pPr>
            <a:lvl4pPr marL="4663440" indent="0">
              <a:buNone/>
              <a:defRPr sz="5440">
                <a:solidFill>
                  <a:schemeClr val="tx1">
                    <a:tint val="75000"/>
                  </a:schemeClr>
                </a:solidFill>
              </a:defRPr>
            </a:lvl4pPr>
            <a:lvl5pPr marL="6217920" indent="0">
              <a:buNone/>
              <a:defRPr sz="5440">
                <a:solidFill>
                  <a:schemeClr val="tx1">
                    <a:tint val="75000"/>
                  </a:schemeClr>
                </a:solidFill>
              </a:defRPr>
            </a:lvl5pPr>
            <a:lvl6pPr marL="7772400" indent="0">
              <a:buNone/>
              <a:defRPr sz="5440">
                <a:solidFill>
                  <a:schemeClr val="tx1">
                    <a:tint val="75000"/>
                  </a:schemeClr>
                </a:solidFill>
              </a:defRPr>
            </a:lvl6pPr>
            <a:lvl7pPr marL="9326880" indent="0">
              <a:buNone/>
              <a:defRPr sz="5440">
                <a:solidFill>
                  <a:schemeClr val="tx1">
                    <a:tint val="75000"/>
                  </a:schemeClr>
                </a:solidFill>
              </a:defRPr>
            </a:lvl7pPr>
            <a:lvl8pPr marL="10881360" indent="0">
              <a:buNone/>
              <a:defRPr sz="5440">
                <a:solidFill>
                  <a:schemeClr val="tx1">
                    <a:tint val="75000"/>
                  </a:schemeClr>
                </a:solidFill>
              </a:defRPr>
            </a:lvl8pPr>
            <a:lvl9pPr marL="12435840" indent="0">
              <a:buNone/>
              <a:defRPr sz="5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29EAE-66CA-4BFE-9D4A-7A6AF854154E}"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65362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37410" y="10710333"/>
            <a:ext cx="13213080" cy="25527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739110" y="10710333"/>
            <a:ext cx="13213080" cy="25527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29EAE-66CA-4BFE-9D4A-7A6AF854154E}"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37297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1459" y="2142076"/>
            <a:ext cx="26814780" cy="7776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41463" y="9862823"/>
            <a:ext cx="13152356" cy="483361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4" name="Content Placeholder 3"/>
          <p:cNvSpPr>
            <a:spLocks noGrp="1"/>
          </p:cNvSpPr>
          <p:nvPr>
            <p:ph sz="half" idx="2"/>
          </p:nvPr>
        </p:nvSpPr>
        <p:spPr>
          <a:xfrm>
            <a:off x="2141463" y="14696440"/>
            <a:ext cx="13152356" cy="2161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739112" y="9862823"/>
            <a:ext cx="13217129" cy="483361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6" name="Content Placeholder 5"/>
          <p:cNvSpPr>
            <a:spLocks noGrp="1"/>
          </p:cNvSpPr>
          <p:nvPr>
            <p:ph sz="quarter" idx="4"/>
          </p:nvPr>
        </p:nvSpPr>
        <p:spPr>
          <a:xfrm>
            <a:off x="15739112" y="14696440"/>
            <a:ext cx="13217129" cy="2161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29EAE-66CA-4BFE-9D4A-7A6AF854154E}" type="datetimeFigureOut">
              <a:rPr lang="en-US" smtClean="0"/>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2814197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29EAE-66CA-4BFE-9D4A-7A6AF854154E}" type="datetimeFigureOut">
              <a:rPr lang="en-US" smtClean="0"/>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1862417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29EAE-66CA-4BFE-9D4A-7A6AF854154E}" type="datetimeFigureOut">
              <a:rPr lang="en-US" smtClean="0"/>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404689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682240"/>
            <a:ext cx="10027205" cy="9387840"/>
          </a:xfrm>
        </p:spPr>
        <p:txBody>
          <a:bodyPr anchor="b"/>
          <a:lstStyle>
            <a:lvl1pPr>
              <a:defRPr sz="10880"/>
            </a:lvl1pPr>
          </a:lstStyle>
          <a:p>
            <a:r>
              <a:rPr lang="en-US"/>
              <a:t>Click to edit Master title style</a:t>
            </a:r>
            <a:endParaRPr lang="en-US" dirty="0"/>
          </a:p>
        </p:txBody>
      </p:sp>
      <p:sp>
        <p:nvSpPr>
          <p:cNvPr id="3" name="Content Placeholder 2"/>
          <p:cNvSpPr>
            <a:spLocks noGrp="1"/>
          </p:cNvSpPr>
          <p:nvPr>
            <p:ph idx="1"/>
          </p:nvPr>
        </p:nvSpPr>
        <p:spPr>
          <a:xfrm>
            <a:off x="13217129" y="5792902"/>
            <a:ext cx="15739110" cy="28591933"/>
          </a:xfrm>
        </p:spPr>
        <p:txBody>
          <a:bodyPr/>
          <a:lstStyle>
            <a:lvl1pPr>
              <a:defRPr sz="10880"/>
            </a:lvl1pPr>
            <a:lvl2pPr>
              <a:defRPr sz="9520"/>
            </a:lvl2pPr>
            <a:lvl3pPr>
              <a:defRPr sz="816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41460" y="12070080"/>
            <a:ext cx="10027205" cy="2236131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0E229EAE-66CA-4BFE-9D4A-7A6AF854154E}"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46985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682240"/>
            <a:ext cx="10027205" cy="9387840"/>
          </a:xfrm>
        </p:spPr>
        <p:txBody>
          <a:bodyPr anchor="b"/>
          <a:lstStyle>
            <a:lvl1pPr>
              <a:defRPr sz="10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217129" y="5792902"/>
            <a:ext cx="15739110" cy="28591933"/>
          </a:xfrm>
        </p:spPr>
        <p:txBody>
          <a:bodyPr anchor="t"/>
          <a:lstStyle>
            <a:lvl1pPr marL="0" indent="0">
              <a:buNone/>
              <a:defRPr sz="10880"/>
            </a:lvl1pPr>
            <a:lvl2pPr marL="1554480" indent="0">
              <a:buNone/>
              <a:defRPr sz="9520"/>
            </a:lvl2pPr>
            <a:lvl3pPr marL="3108960" indent="0">
              <a:buNone/>
              <a:defRPr sz="8160"/>
            </a:lvl3pPr>
            <a:lvl4pPr marL="4663440" indent="0">
              <a:buNone/>
              <a:defRPr sz="6800"/>
            </a:lvl4pPr>
            <a:lvl5pPr marL="6217920" indent="0">
              <a:buNone/>
              <a:defRPr sz="6800"/>
            </a:lvl5pPr>
            <a:lvl6pPr marL="7772400" indent="0">
              <a:buNone/>
              <a:defRPr sz="6800"/>
            </a:lvl6pPr>
            <a:lvl7pPr marL="9326880" indent="0">
              <a:buNone/>
              <a:defRPr sz="6800"/>
            </a:lvl7pPr>
            <a:lvl8pPr marL="10881360" indent="0">
              <a:buNone/>
              <a:defRPr sz="6800"/>
            </a:lvl8pPr>
            <a:lvl9pPr marL="12435840" indent="0">
              <a:buNone/>
              <a:defRPr sz="6800"/>
            </a:lvl9pPr>
          </a:lstStyle>
          <a:p>
            <a:r>
              <a:rPr lang="en-US"/>
              <a:t>Click icon to add picture</a:t>
            </a:r>
            <a:endParaRPr lang="en-US" dirty="0"/>
          </a:p>
        </p:txBody>
      </p:sp>
      <p:sp>
        <p:nvSpPr>
          <p:cNvPr id="4" name="Text Placeholder 3"/>
          <p:cNvSpPr>
            <a:spLocks noGrp="1"/>
          </p:cNvSpPr>
          <p:nvPr>
            <p:ph type="body" sz="half" idx="2"/>
          </p:nvPr>
        </p:nvSpPr>
        <p:spPr>
          <a:xfrm>
            <a:off x="2141460" y="12070080"/>
            <a:ext cx="10027205" cy="2236131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0E229EAE-66CA-4BFE-9D4A-7A6AF854154E}"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467128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7410" y="2142076"/>
            <a:ext cx="26814780" cy="7776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37410" y="10710333"/>
            <a:ext cx="26814780" cy="255278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37410" y="37290595"/>
            <a:ext cx="6995160" cy="2142067"/>
          </a:xfrm>
          <a:prstGeom prst="rect">
            <a:avLst/>
          </a:prstGeom>
        </p:spPr>
        <p:txBody>
          <a:bodyPr vert="horz" lIns="91440" tIns="45720" rIns="91440" bIns="45720" rtlCol="0" anchor="ctr"/>
          <a:lstStyle>
            <a:lvl1pPr algn="l">
              <a:defRPr sz="4080">
                <a:solidFill>
                  <a:schemeClr val="tx1">
                    <a:tint val="75000"/>
                  </a:schemeClr>
                </a:solidFill>
              </a:defRPr>
            </a:lvl1pPr>
          </a:lstStyle>
          <a:p>
            <a:fld id="{0E229EAE-66CA-4BFE-9D4A-7A6AF854154E}" type="datetimeFigureOut">
              <a:rPr lang="en-US" smtClean="0"/>
              <a:t>2/28/2024</a:t>
            </a:fld>
            <a:endParaRPr lang="en-US"/>
          </a:p>
        </p:txBody>
      </p:sp>
      <p:sp>
        <p:nvSpPr>
          <p:cNvPr id="5" name="Footer Placeholder 4"/>
          <p:cNvSpPr>
            <a:spLocks noGrp="1"/>
          </p:cNvSpPr>
          <p:nvPr>
            <p:ph type="ftr" sz="quarter" idx="3"/>
          </p:nvPr>
        </p:nvSpPr>
        <p:spPr>
          <a:xfrm>
            <a:off x="10298430" y="37290595"/>
            <a:ext cx="10492740" cy="2142067"/>
          </a:xfrm>
          <a:prstGeom prst="rect">
            <a:avLst/>
          </a:prstGeom>
        </p:spPr>
        <p:txBody>
          <a:bodyPr vert="horz" lIns="91440" tIns="45720" rIns="91440" bIns="45720" rtlCol="0" anchor="ctr"/>
          <a:lstStyle>
            <a:lvl1pPr algn="ctr">
              <a:defRPr sz="4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957030" y="37290595"/>
            <a:ext cx="6995160" cy="2142067"/>
          </a:xfrm>
          <a:prstGeom prst="rect">
            <a:avLst/>
          </a:prstGeom>
        </p:spPr>
        <p:txBody>
          <a:bodyPr vert="horz" lIns="91440" tIns="45720" rIns="91440" bIns="45720" rtlCol="0" anchor="ctr"/>
          <a:lstStyle>
            <a:lvl1pPr algn="r">
              <a:defRPr sz="4080">
                <a:solidFill>
                  <a:schemeClr val="tx1">
                    <a:tint val="75000"/>
                  </a:schemeClr>
                </a:solidFill>
              </a:defRPr>
            </a:lvl1pPr>
          </a:lstStyle>
          <a:p>
            <a:fld id="{23EF03CC-13AD-4ACB-BC3D-6C30C8FFCDE5}" type="slidenum">
              <a:rPr lang="en-US" smtClean="0"/>
              <a:t>‹#›</a:t>
            </a:fld>
            <a:endParaRPr lang="en-US"/>
          </a:p>
        </p:txBody>
      </p:sp>
    </p:spTree>
    <p:extLst>
      <p:ext uri="{BB962C8B-B14F-4D97-AF65-F5344CB8AC3E}">
        <p14:creationId xmlns:p14="http://schemas.microsoft.com/office/powerpoint/2010/main" val="34363371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108960" rtl="0" eaLnBrk="1" latinLnBrk="0" hangingPunct="1">
        <a:lnSpc>
          <a:spcPct val="90000"/>
        </a:lnSpc>
        <a:spcBef>
          <a:spcPct val="0"/>
        </a:spcBef>
        <a:buNone/>
        <a:defRPr sz="14960" kern="1200">
          <a:solidFill>
            <a:schemeClr val="tx1"/>
          </a:solidFill>
          <a:latin typeface="+mj-lt"/>
          <a:ea typeface="+mj-ea"/>
          <a:cs typeface="+mj-cs"/>
        </a:defRPr>
      </a:lvl1pPr>
    </p:titleStyle>
    <p:bodyStyle>
      <a:lvl1pPr marL="777240" indent="-777240" algn="l" defTabSz="3108960" rtl="0" eaLnBrk="1" latinLnBrk="0" hangingPunct="1">
        <a:lnSpc>
          <a:spcPct val="90000"/>
        </a:lnSpc>
        <a:spcBef>
          <a:spcPts val="3400"/>
        </a:spcBef>
        <a:buFont typeface="Arial" panose="020B0604020202020204" pitchFamily="34" charset="0"/>
        <a:buChar char="•"/>
        <a:defRPr sz="9520" kern="1200">
          <a:solidFill>
            <a:schemeClr val="tx1"/>
          </a:solidFill>
          <a:latin typeface="+mn-lt"/>
          <a:ea typeface="+mn-ea"/>
          <a:cs typeface="+mn-cs"/>
        </a:defRPr>
      </a:lvl1pPr>
      <a:lvl2pPr marL="2331720" indent="-777240" algn="l" defTabSz="3108960" rtl="0" eaLnBrk="1" latinLnBrk="0" hangingPunct="1">
        <a:lnSpc>
          <a:spcPct val="90000"/>
        </a:lnSpc>
        <a:spcBef>
          <a:spcPts val="1700"/>
        </a:spcBef>
        <a:buFont typeface="Arial" panose="020B0604020202020204" pitchFamily="34" charset="0"/>
        <a:buChar char="•"/>
        <a:defRPr sz="8160" kern="1200">
          <a:solidFill>
            <a:schemeClr val="tx1"/>
          </a:solidFill>
          <a:latin typeface="+mn-lt"/>
          <a:ea typeface="+mn-ea"/>
          <a:cs typeface="+mn-cs"/>
        </a:defRPr>
      </a:lvl2pPr>
      <a:lvl3pPr marL="3886200" indent="-777240" algn="l" defTabSz="3108960" rtl="0" eaLnBrk="1" latinLnBrk="0" hangingPunct="1">
        <a:lnSpc>
          <a:spcPct val="90000"/>
        </a:lnSpc>
        <a:spcBef>
          <a:spcPts val="1700"/>
        </a:spcBef>
        <a:buFont typeface="Arial" panose="020B0604020202020204" pitchFamily="34" charset="0"/>
        <a:buChar char="•"/>
        <a:defRPr sz="6800" kern="1200">
          <a:solidFill>
            <a:schemeClr val="tx1"/>
          </a:solidFill>
          <a:latin typeface="+mn-lt"/>
          <a:ea typeface="+mn-ea"/>
          <a:cs typeface="+mn-cs"/>
        </a:defRPr>
      </a:lvl3pPr>
      <a:lvl4pPr marL="54406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4pPr>
      <a:lvl5pPr marL="699516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5pPr>
      <a:lvl6pPr marL="854964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6pPr>
      <a:lvl7pPr marL="1010412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7pPr>
      <a:lvl8pPr marL="1165860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8pPr>
      <a:lvl9pPr marL="132130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9pPr>
    </p:bodyStyle>
    <p:otherStyle>
      <a:defPPr>
        <a:defRPr lang="en-US"/>
      </a:defPPr>
      <a:lvl1pPr marL="0" algn="l" defTabSz="3108960" rtl="0" eaLnBrk="1" latinLnBrk="0" hangingPunct="1">
        <a:defRPr sz="6120" kern="1200">
          <a:solidFill>
            <a:schemeClr val="tx1"/>
          </a:solidFill>
          <a:latin typeface="+mn-lt"/>
          <a:ea typeface="+mn-ea"/>
          <a:cs typeface="+mn-cs"/>
        </a:defRPr>
      </a:lvl1pPr>
      <a:lvl2pPr marL="1554480" algn="l" defTabSz="3108960" rtl="0" eaLnBrk="1" latinLnBrk="0" hangingPunct="1">
        <a:defRPr sz="6120" kern="1200">
          <a:solidFill>
            <a:schemeClr val="tx1"/>
          </a:solidFill>
          <a:latin typeface="+mn-lt"/>
          <a:ea typeface="+mn-ea"/>
          <a:cs typeface="+mn-cs"/>
        </a:defRPr>
      </a:lvl2pPr>
      <a:lvl3pPr marL="3108960" algn="l" defTabSz="3108960" rtl="0" eaLnBrk="1" latinLnBrk="0" hangingPunct="1">
        <a:defRPr sz="6120" kern="1200">
          <a:solidFill>
            <a:schemeClr val="tx1"/>
          </a:solidFill>
          <a:latin typeface="+mn-lt"/>
          <a:ea typeface="+mn-ea"/>
          <a:cs typeface="+mn-cs"/>
        </a:defRPr>
      </a:lvl3pPr>
      <a:lvl4pPr marL="4663440" algn="l" defTabSz="3108960" rtl="0" eaLnBrk="1" latinLnBrk="0" hangingPunct="1">
        <a:defRPr sz="6120" kern="1200">
          <a:solidFill>
            <a:schemeClr val="tx1"/>
          </a:solidFill>
          <a:latin typeface="+mn-lt"/>
          <a:ea typeface="+mn-ea"/>
          <a:cs typeface="+mn-cs"/>
        </a:defRPr>
      </a:lvl4pPr>
      <a:lvl5pPr marL="6217920" algn="l" defTabSz="3108960" rtl="0" eaLnBrk="1" latinLnBrk="0" hangingPunct="1">
        <a:defRPr sz="6120" kern="1200">
          <a:solidFill>
            <a:schemeClr val="tx1"/>
          </a:solidFill>
          <a:latin typeface="+mn-lt"/>
          <a:ea typeface="+mn-ea"/>
          <a:cs typeface="+mn-cs"/>
        </a:defRPr>
      </a:lvl5pPr>
      <a:lvl6pPr marL="7772400" algn="l" defTabSz="3108960" rtl="0" eaLnBrk="1" latinLnBrk="0" hangingPunct="1">
        <a:defRPr sz="6120" kern="1200">
          <a:solidFill>
            <a:schemeClr val="tx1"/>
          </a:solidFill>
          <a:latin typeface="+mn-lt"/>
          <a:ea typeface="+mn-ea"/>
          <a:cs typeface="+mn-cs"/>
        </a:defRPr>
      </a:lvl6pPr>
      <a:lvl7pPr marL="9326880" algn="l" defTabSz="3108960" rtl="0" eaLnBrk="1" latinLnBrk="0" hangingPunct="1">
        <a:defRPr sz="6120" kern="1200">
          <a:solidFill>
            <a:schemeClr val="tx1"/>
          </a:solidFill>
          <a:latin typeface="+mn-lt"/>
          <a:ea typeface="+mn-ea"/>
          <a:cs typeface="+mn-cs"/>
        </a:defRPr>
      </a:lvl7pPr>
      <a:lvl8pPr marL="10881360" algn="l" defTabSz="3108960" rtl="0" eaLnBrk="1" latinLnBrk="0" hangingPunct="1">
        <a:defRPr sz="6120" kern="1200">
          <a:solidFill>
            <a:schemeClr val="tx1"/>
          </a:solidFill>
          <a:latin typeface="+mn-lt"/>
          <a:ea typeface="+mn-ea"/>
          <a:cs typeface="+mn-cs"/>
        </a:defRPr>
      </a:lvl8pPr>
      <a:lvl9pPr marL="12435840" algn="l" defTabSz="3108960" rtl="0" eaLnBrk="1" latinLnBrk="0" hangingPunct="1">
        <a:defRPr sz="6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logo for a computer laboratory&#10;&#10;Description automatically generated with medium confidence">
            <a:extLst>
              <a:ext uri="{FF2B5EF4-FFF2-40B4-BE49-F238E27FC236}">
                <a16:creationId xmlns:a16="http://schemas.microsoft.com/office/drawing/2014/main" id="{BF8AA22B-0AD5-9161-5C5D-EF87A91E8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064" y="2579733"/>
            <a:ext cx="4073864" cy="1759438"/>
          </a:xfrm>
          <a:prstGeom prst="rect">
            <a:avLst/>
          </a:prstGeom>
        </p:spPr>
      </p:pic>
      <p:sp>
        <p:nvSpPr>
          <p:cNvPr id="17" name="Text Placeholder 44">
            <a:extLst>
              <a:ext uri="{FF2B5EF4-FFF2-40B4-BE49-F238E27FC236}">
                <a16:creationId xmlns:a16="http://schemas.microsoft.com/office/drawing/2014/main" id="{520D6003-3C4F-CF8C-64BF-72C58122885C}"/>
              </a:ext>
            </a:extLst>
          </p:cNvPr>
          <p:cNvSpPr txBox="1">
            <a:spLocks/>
          </p:cNvSpPr>
          <p:nvPr/>
        </p:nvSpPr>
        <p:spPr>
          <a:xfrm>
            <a:off x="1271359" y="1016953"/>
            <a:ext cx="28922697" cy="1373599"/>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408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0" b="1" cap="small" dirty="0">
                <a:solidFill>
                  <a:srgbClr val="000000"/>
                </a:solidFill>
                <a:latin typeface="Work Sans" pitchFamily="2" charset="0"/>
              </a:rPr>
              <a:t>Quality Control metrics of individual genetic variants in the Alzheimer’s Disease Sequencing Project are associated with FAVOR annotations.</a:t>
            </a:r>
            <a:endParaRPr lang="en-US" sz="6000" b="1" cap="small" dirty="0">
              <a:latin typeface="Work Sans" pitchFamily="2" charset="0"/>
              <a:cs typeface="Quire Sans" panose="020B0502040204020203" pitchFamily="34" charset="0"/>
            </a:endParaRPr>
          </a:p>
        </p:txBody>
      </p:sp>
      <p:sp>
        <p:nvSpPr>
          <p:cNvPr id="18" name="Text Placeholder 45">
            <a:extLst>
              <a:ext uri="{FF2B5EF4-FFF2-40B4-BE49-F238E27FC236}">
                <a16:creationId xmlns:a16="http://schemas.microsoft.com/office/drawing/2014/main" id="{134FBD57-E7A1-F0D6-716A-AFD9C2C4AA1A}"/>
              </a:ext>
            </a:extLst>
          </p:cNvPr>
          <p:cNvSpPr txBox="1">
            <a:spLocks/>
          </p:cNvSpPr>
          <p:nvPr/>
        </p:nvSpPr>
        <p:spPr>
          <a:xfrm>
            <a:off x="8421017" y="2828833"/>
            <a:ext cx="20864118" cy="1098583"/>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408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4000" dirty="0">
                <a:solidFill>
                  <a:schemeClr val="tx2"/>
                </a:solidFill>
                <a:latin typeface="Work Sans" pitchFamily="2" charset="0"/>
              </a:rPr>
              <a:t>Naveen Kannan</a:t>
            </a:r>
            <a:r>
              <a:rPr lang="en-US" sz="4000" baseline="30000" dirty="0">
                <a:solidFill>
                  <a:schemeClr val="tx2"/>
                </a:solidFill>
                <a:latin typeface="Work Sans" pitchFamily="2" charset="0"/>
              </a:rPr>
              <a:t>1</a:t>
            </a:r>
            <a:r>
              <a:rPr lang="en-US" sz="4000" dirty="0">
                <a:solidFill>
                  <a:schemeClr val="tx2"/>
                </a:solidFill>
                <a:latin typeface="Work Sans" pitchFamily="2" charset="0"/>
              </a:rPr>
              <a:t>, Nicholas Wheeler</a:t>
            </a:r>
            <a:r>
              <a:rPr lang="en-US" sz="4000" baseline="30000" dirty="0">
                <a:solidFill>
                  <a:schemeClr val="tx2"/>
                </a:solidFill>
                <a:latin typeface="Work Sans" pitchFamily="2" charset="0"/>
              </a:rPr>
              <a:t>1</a:t>
            </a:r>
            <a:r>
              <a:rPr lang="en-US" sz="4000" dirty="0">
                <a:solidFill>
                  <a:schemeClr val="tx2"/>
                </a:solidFill>
                <a:latin typeface="Work Sans" pitchFamily="2" charset="0"/>
              </a:rPr>
              <a:t>, Genome Center for Alzheimer’s Disease, Li-San Wang</a:t>
            </a:r>
            <a:r>
              <a:rPr lang="en-US" sz="4000" baseline="30000" dirty="0">
                <a:solidFill>
                  <a:schemeClr val="tx2"/>
                </a:solidFill>
                <a:latin typeface="Work Sans" pitchFamily="2" charset="0"/>
              </a:rPr>
              <a:t>2</a:t>
            </a:r>
            <a:r>
              <a:rPr lang="en-US" sz="4000" dirty="0">
                <a:solidFill>
                  <a:schemeClr val="tx2"/>
                </a:solidFill>
                <a:latin typeface="Work Sans" pitchFamily="2" charset="0"/>
              </a:rPr>
              <a:t>, Yuk Yee Leung</a:t>
            </a:r>
            <a:r>
              <a:rPr lang="en-US" sz="4000" baseline="30000" dirty="0">
                <a:solidFill>
                  <a:schemeClr val="tx2"/>
                </a:solidFill>
                <a:latin typeface="Work Sans" pitchFamily="2" charset="0"/>
              </a:rPr>
              <a:t>2</a:t>
            </a:r>
            <a:r>
              <a:rPr lang="en-US" sz="4000" dirty="0">
                <a:solidFill>
                  <a:schemeClr val="tx2"/>
                </a:solidFill>
                <a:latin typeface="Work Sans" pitchFamily="2" charset="0"/>
              </a:rPr>
              <a:t>, William S. Bush</a:t>
            </a:r>
            <a:r>
              <a:rPr lang="en-US" sz="4000" baseline="30000" dirty="0">
                <a:solidFill>
                  <a:schemeClr val="tx2"/>
                </a:solidFill>
                <a:latin typeface="Work Sans" pitchFamily="2" charset="0"/>
              </a:rPr>
              <a:t>1</a:t>
            </a:r>
            <a:endParaRPr lang="en-US" sz="4000" dirty="0">
              <a:solidFill>
                <a:schemeClr val="tx2"/>
              </a:solidFill>
              <a:latin typeface="Work Sans" pitchFamily="2" charset="0"/>
            </a:endParaRPr>
          </a:p>
        </p:txBody>
      </p:sp>
      <p:sp>
        <p:nvSpPr>
          <p:cNvPr id="19" name="Text Placeholder 46">
            <a:extLst>
              <a:ext uri="{FF2B5EF4-FFF2-40B4-BE49-F238E27FC236}">
                <a16:creationId xmlns:a16="http://schemas.microsoft.com/office/drawing/2014/main" id="{7BF78BE3-0C5D-E5A2-4F38-7FF80D1BF64A}"/>
              </a:ext>
            </a:extLst>
          </p:cNvPr>
          <p:cNvSpPr txBox="1">
            <a:spLocks/>
          </p:cNvSpPr>
          <p:nvPr/>
        </p:nvSpPr>
        <p:spPr>
          <a:xfrm>
            <a:off x="8421017" y="3998245"/>
            <a:ext cx="20940324" cy="2046293"/>
          </a:xfrm>
          <a:prstGeom prst="rect">
            <a:avLst/>
          </a:prstGeom>
        </p:spPr>
        <p:txBody>
          <a:bodyPr vert="horz" lIns="91440" tIns="45720" rIns="91440" bIns="45720" rtlCol="0" anchor="ctr">
            <a:noAutofit/>
          </a:bodyPr>
          <a:lstStyle>
            <a:defPPr>
              <a:defRPr lang="en-US"/>
            </a:defPPr>
            <a:lvl1pPr marL="0" algn="r" defTabSz="457200" rtl="0" eaLnBrk="1" latinLnBrk="0" hangingPunct="1">
              <a:defRPr sz="408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dirty="0">
                <a:solidFill>
                  <a:schemeClr val="tx2"/>
                </a:solidFill>
                <a:latin typeface="Work Sans" pitchFamily="2" charset="0"/>
              </a:rPr>
              <a:t>1) Cleveland Institute for Computational Biology, Department for Population and Quantitative Health Sciences, Case Western Reserve University, Cleveland, Ohio 44106, USA.  2) Department of Pathology and Laboratory Medicine, Penn Neurodegeneration Genomics Center, Perelman School of Medicine, University of Pennsylvania, Philadelphia, Pennsylvania 19104, USA.</a:t>
            </a:r>
          </a:p>
        </p:txBody>
      </p:sp>
      <p:sp>
        <p:nvSpPr>
          <p:cNvPr id="27" name="Rectangle: Top Corners Rounded 26">
            <a:extLst>
              <a:ext uri="{FF2B5EF4-FFF2-40B4-BE49-F238E27FC236}">
                <a16:creationId xmlns:a16="http://schemas.microsoft.com/office/drawing/2014/main" id="{96D2D347-09FF-E9DA-ECB0-A9EFC6B930D4}"/>
              </a:ext>
            </a:extLst>
          </p:cNvPr>
          <p:cNvSpPr/>
          <p:nvPr/>
        </p:nvSpPr>
        <p:spPr>
          <a:xfrm>
            <a:off x="1728259" y="6076864"/>
            <a:ext cx="8699295" cy="926058"/>
          </a:xfrm>
          <a:prstGeom prst="round2SameRect">
            <a:avLst/>
          </a:prstGeom>
          <a:solidFill>
            <a:srgbClr val="74A9C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Work Sans" pitchFamily="2" charset="0"/>
              </a:rPr>
              <a:t>Introduction</a:t>
            </a:r>
          </a:p>
        </p:txBody>
      </p:sp>
      <p:sp>
        <p:nvSpPr>
          <p:cNvPr id="32" name="TextBox 31">
            <a:extLst>
              <a:ext uri="{FF2B5EF4-FFF2-40B4-BE49-F238E27FC236}">
                <a16:creationId xmlns:a16="http://schemas.microsoft.com/office/drawing/2014/main" id="{EB2E16C8-62E9-A745-CE7F-A1FFC4FE6824}"/>
              </a:ext>
            </a:extLst>
          </p:cNvPr>
          <p:cNvSpPr txBox="1"/>
          <p:nvPr/>
        </p:nvSpPr>
        <p:spPr>
          <a:xfrm>
            <a:off x="1729922" y="6979147"/>
            <a:ext cx="8699294" cy="3693319"/>
          </a:xfrm>
          <a:prstGeom prst="rect">
            <a:avLst/>
          </a:prstGeom>
          <a:noFill/>
          <a:ln>
            <a:solidFill>
              <a:schemeClr val="tx1">
                <a:lumMod val="50000"/>
                <a:lumOff val="50000"/>
              </a:schemeClr>
            </a:solidFill>
          </a:ln>
        </p:spPr>
        <p:txBody>
          <a:bodyPr wrap="square" rtlCol="0">
            <a:spAutoFit/>
          </a:bodyPr>
          <a:lstStyle/>
          <a:p>
            <a:pPr marL="457200" indent="-457200">
              <a:buFont typeface="Arial" panose="020B0604020202020204" pitchFamily="34" charset="0"/>
              <a:buChar char="•"/>
            </a:pPr>
            <a:r>
              <a:rPr lang="en-US" sz="2600" dirty="0">
                <a:latin typeface="Work Sans" pitchFamily="2" charset="0"/>
              </a:rPr>
              <a:t>The ADSP (Alzheimer’s Disease Sequencing Project) released their 4</a:t>
            </a:r>
            <a:r>
              <a:rPr lang="en-US" sz="2600" baseline="30000" dirty="0">
                <a:latin typeface="Work Sans" pitchFamily="2" charset="0"/>
              </a:rPr>
              <a:t>th</a:t>
            </a:r>
            <a:r>
              <a:rPr lang="en-US" sz="2600" dirty="0">
                <a:latin typeface="Work Sans" pitchFamily="2" charset="0"/>
              </a:rPr>
              <a:t> dataset consisting of </a:t>
            </a:r>
            <a:r>
              <a:rPr lang="en-US" sz="2600" b="1" dirty="0">
                <a:latin typeface="Work Sans" pitchFamily="2" charset="0"/>
              </a:rPr>
              <a:t>36,361 sequenced genomes, with 362 million variants.  </a:t>
            </a:r>
          </a:p>
          <a:p>
            <a:pPr marL="457200" indent="-457200">
              <a:buFont typeface="Arial" panose="020B0604020202020204" pitchFamily="34" charset="0"/>
              <a:buChar char="•"/>
            </a:pPr>
            <a:r>
              <a:rPr lang="en-US" sz="2600" dirty="0">
                <a:latin typeface="Work Sans" pitchFamily="2" charset="0"/>
              </a:rPr>
              <a:t>The R4 dataset release also contains</a:t>
            </a:r>
            <a:r>
              <a:rPr lang="en-US" sz="2600" b="1" dirty="0">
                <a:latin typeface="Work Sans" pitchFamily="2" charset="0"/>
              </a:rPr>
              <a:t> variant level QC (Quality Control)</a:t>
            </a:r>
            <a:r>
              <a:rPr lang="en-US" sz="2600" dirty="0">
                <a:latin typeface="Work Sans" pitchFamily="2" charset="0"/>
              </a:rPr>
              <a:t> scores, along with composite </a:t>
            </a:r>
            <a:r>
              <a:rPr lang="en-US" sz="2600" b="1" dirty="0">
                <a:latin typeface="Work Sans" pitchFamily="2" charset="0"/>
              </a:rPr>
              <a:t>binary </a:t>
            </a:r>
            <a:r>
              <a:rPr lang="en-US" sz="2600" b="1" dirty="0" err="1">
                <a:latin typeface="Work Sans" pitchFamily="2" charset="0"/>
              </a:rPr>
              <a:t>VFlags</a:t>
            </a:r>
            <a:r>
              <a:rPr lang="en-US" sz="2600" b="1" dirty="0">
                <a:latin typeface="Work Sans" pitchFamily="2" charset="0"/>
              </a:rPr>
              <a:t> (5 in total) for each variant</a:t>
            </a:r>
            <a:r>
              <a:rPr lang="en-US" sz="2600" dirty="0">
                <a:latin typeface="Work Sans" pitchFamily="2" charset="0"/>
              </a:rPr>
              <a:t>, generated from the individual variant level QC scores.</a:t>
            </a:r>
          </a:p>
        </p:txBody>
      </p:sp>
      <p:pic>
        <p:nvPicPr>
          <p:cNvPr id="3" name="Picture 2" descr="A blue text on a black background&#10;&#10;Description automatically generated">
            <a:extLst>
              <a:ext uri="{FF2B5EF4-FFF2-40B4-BE49-F238E27FC236}">
                <a16:creationId xmlns:a16="http://schemas.microsoft.com/office/drawing/2014/main" id="{C8A4276D-2133-1709-A360-6AFB63141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9657" y="4871986"/>
            <a:ext cx="4620130" cy="804940"/>
          </a:xfrm>
          <a:prstGeom prst="rect">
            <a:avLst/>
          </a:prstGeom>
        </p:spPr>
      </p:pic>
      <p:grpSp>
        <p:nvGrpSpPr>
          <p:cNvPr id="16" name="Group 15">
            <a:extLst>
              <a:ext uri="{FF2B5EF4-FFF2-40B4-BE49-F238E27FC236}">
                <a16:creationId xmlns:a16="http://schemas.microsoft.com/office/drawing/2014/main" id="{069F9E71-03F6-8E10-4E2B-E4FA564DABB9}"/>
              </a:ext>
            </a:extLst>
          </p:cNvPr>
          <p:cNvGrpSpPr/>
          <p:nvPr/>
        </p:nvGrpSpPr>
        <p:grpSpPr>
          <a:xfrm>
            <a:off x="1187821" y="38784650"/>
            <a:ext cx="29242564" cy="1118896"/>
            <a:chOff x="1264893" y="38578902"/>
            <a:chExt cx="29242564" cy="1118896"/>
          </a:xfrm>
        </p:grpSpPr>
        <p:sp>
          <p:nvSpPr>
            <p:cNvPr id="22" name="Rectangle: Top Corners Rounded 21">
              <a:extLst>
                <a:ext uri="{FF2B5EF4-FFF2-40B4-BE49-F238E27FC236}">
                  <a16:creationId xmlns:a16="http://schemas.microsoft.com/office/drawing/2014/main" id="{E0FC65F0-29CB-5319-1B33-9AF795D0A375}"/>
                </a:ext>
              </a:extLst>
            </p:cNvPr>
            <p:cNvSpPr/>
            <p:nvPr/>
          </p:nvSpPr>
          <p:spPr>
            <a:xfrm>
              <a:off x="1264893" y="38578902"/>
              <a:ext cx="29242564" cy="811917"/>
            </a:xfrm>
            <a:prstGeom prst="round2SameRect">
              <a:avLst/>
            </a:prstGeom>
            <a:solidFill>
              <a:srgbClr val="74A9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E8EF5FB-5EFD-5991-FC7C-2DF066F99027}"/>
                </a:ext>
              </a:extLst>
            </p:cNvPr>
            <p:cNvSpPr txBox="1"/>
            <p:nvPr/>
          </p:nvSpPr>
          <p:spPr>
            <a:xfrm>
              <a:off x="1370160" y="38682135"/>
              <a:ext cx="28944112" cy="1015663"/>
            </a:xfrm>
            <a:prstGeom prst="rect">
              <a:avLst/>
            </a:prstGeom>
            <a:noFill/>
          </p:spPr>
          <p:txBody>
            <a:bodyPr wrap="square" rtlCol="0">
              <a:spAutoFit/>
            </a:bodyPr>
            <a:lstStyle/>
            <a:p>
              <a:r>
                <a:rPr lang="en-US" sz="3200" b="1" dirty="0">
                  <a:latin typeface="Work Sans" pitchFamily="2" charset="0"/>
                </a:rPr>
                <a:t>Acknowledgements: </a:t>
              </a:r>
              <a:r>
                <a:rPr lang="en-US" sz="2800" dirty="0">
                  <a:latin typeface="Work Sans" pitchFamily="2" charset="0"/>
                </a:rPr>
                <a:t>This work was supported by funding from the National Institute on Aging </a:t>
              </a:r>
              <a:r>
                <a:rPr lang="en-US" sz="2800" b="1" dirty="0">
                  <a:latin typeface="Work Sans" pitchFamily="2" charset="0"/>
                </a:rPr>
                <a:t>U54 AG052427 (Schellenberg, Wang).</a:t>
              </a:r>
            </a:p>
            <a:p>
              <a:endParaRPr lang="en-US" sz="2800" b="1" dirty="0">
                <a:latin typeface="Work Sans" pitchFamily="2" charset="0"/>
              </a:endParaRPr>
            </a:p>
          </p:txBody>
        </p:sp>
      </p:grpSp>
      <p:sp>
        <p:nvSpPr>
          <p:cNvPr id="4" name="TextBox 3">
            <a:extLst>
              <a:ext uri="{FF2B5EF4-FFF2-40B4-BE49-F238E27FC236}">
                <a16:creationId xmlns:a16="http://schemas.microsoft.com/office/drawing/2014/main" id="{8412198A-9506-9C29-0AB4-B159408B4DD1}"/>
              </a:ext>
            </a:extLst>
          </p:cNvPr>
          <p:cNvSpPr txBox="1"/>
          <p:nvPr/>
        </p:nvSpPr>
        <p:spPr>
          <a:xfrm>
            <a:off x="10946430" y="6962133"/>
            <a:ext cx="9243396" cy="3693319"/>
          </a:xfrm>
          <a:prstGeom prst="rect">
            <a:avLst/>
          </a:prstGeom>
          <a:noFill/>
          <a:ln>
            <a:solidFill>
              <a:schemeClr val="tx1">
                <a:lumMod val="50000"/>
                <a:lumOff val="50000"/>
              </a:schemeClr>
            </a:solidFill>
          </a:ln>
        </p:spPr>
        <p:txBody>
          <a:bodyPr wrap="square" rtlCol="0">
            <a:spAutoFit/>
          </a:bodyPr>
          <a:lstStyle/>
          <a:p>
            <a:pPr marL="457200" indent="-457200">
              <a:buFont typeface="Arial" panose="020B0604020202020204" pitchFamily="34" charset="0"/>
              <a:buChar char="•"/>
            </a:pPr>
            <a:r>
              <a:rPr lang="en-US" sz="2600" dirty="0">
                <a:latin typeface="Work Sans" pitchFamily="2" charset="0"/>
              </a:rPr>
              <a:t>FAVOR integrates data from multiple databases, including </a:t>
            </a:r>
            <a:r>
              <a:rPr lang="en-US" sz="2600" b="1" dirty="0">
                <a:latin typeface="Work Sans" pitchFamily="2" charset="0"/>
              </a:rPr>
              <a:t>CADD v1.5, GENCODE v31, </a:t>
            </a:r>
            <a:r>
              <a:rPr lang="en-US" sz="2600" b="1" dirty="0" err="1">
                <a:latin typeface="Work Sans" pitchFamily="2" charset="0"/>
              </a:rPr>
              <a:t>Annovar</a:t>
            </a:r>
            <a:r>
              <a:rPr lang="en-US" sz="2600" b="1" dirty="0">
                <a:latin typeface="Work Sans" pitchFamily="2" charset="0"/>
              </a:rPr>
              <a:t>, WGSA, </a:t>
            </a:r>
            <a:r>
              <a:rPr lang="en-US" sz="2600" b="1" dirty="0" err="1">
                <a:latin typeface="Work Sans" pitchFamily="2" charset="0"/>
              </a:rPr>
              <a:t>ClinVar</a:t>
            </a:r>
            <a:r>
              <a:rPr lang="en-US" sz="2600" b="1" dirty="0">
                <a:latin typeface="Work Sans" pitchFamily="2" charset="0"/>
              </a:rPr>
              <a:t>, ENCODE, </a:t>
            </a:r>
            <a:r>
              <a:rPr lang="en-US" sz="2600" b="1" dirty="0" err="1">
                <a:latin typeface="Work Sans" pitchFamily="2" charset="0"/>
              </a:rPr>
              <a:t>SnpEff</a:t>
            </a:r>
            <a:r>
              <a:rPr lang="en-US" sz="2600" b="1" dirty="0">
                <a:latin typeface="Work Sans" pitchFamily="2" charset="0"/>
              </a:rPr>
              <a:t>, 1000 Genome, </a:t>
            </a:r>
            <a:r>
              <a:rPr lang="en-US" sz="2600" b="1" dirty="0" err="1">
                <a:latin typeface="Work Sans" pitchFamily="2" charset="0"/>
              </a:rPr>
              <a:t>TOPMed</a:t>
            </a:r>
            <a:r>
              <a:rPr lang="en-US" sz="2600" b="1" dirty="0">
                <a:latin typeface="Work Sans" pitchFamily="2" charset="0"/>
              </a:rPr>
              <a:t> Bravo Freeze 8 and </a:t>
            </a:r>
            <a:r>
              <a:rPr lang="en-US" sz="2600" b="1" dirty="0" err="1">
                <a:latin typeface="Work Sans" pitchFamily="2" charset="0"/>
              </a:rPr>
              <a:t>gnomAD</a:t>
            </a:r>
            <a:r>
              <a:rPr lang="en-US" sz="2600" b="1" dirty="0">
                <a:latin typeface="Work Sans" pitchFamily="2" charset="0"/>
              </a:rPr>
              <a:t> v3.</a:t>
            </a:r>
          </a:p>
          <a:p>
            <a:pPr marL="457200" indent="-457200">
              <a:buFont typeface="Arial" panose="020B0604020202020204" pitchFamily="34" charset="0"/>
              <a:buChar char="•"/>
            </a:pPr>
            <a:r>
              <a:rPr lang="en-US" sz="2600" dirty="0">
                <a:latin typeface="Work Sans" pitchFamily="2" charset="0"/>
              </a:rPr>
              <a:t>FAVOR functional scores are divided into </a:t>
            </a:r>
            <a:r>
              <a:rPr lang="en-US" sz="2600" b="1" dirty="0">
                <a:latin typeface="Work Sans" pitchFamily="2" charset="0"/>
              </a:rPr>
              <a:t>17 groups</a:t>
            </a:r>
            <a:r>
              <a:rPr lang="en-US" sz="2600" dirty="0">
                <a:latin typeface="Work Sans" pitchFamily="2" charset="0"/>
              </a:rPr>
              <a:t>, along with </a:t>
            </a:r>
            <a:r>
              <a:rPr lang="en-US" sz="2600" b="1" dirty="0">
                <a:latin typeface="Work Sans" pitchFamily="2" charset="0"/>
              </a:rPr>
              <a:t>annotation Principal Components (</a:t>
            </a:r>
            <a:r>
              <a:rPr lang="en-US" sz="2600" b="1" dirty="0" err="1">
                <a:latin typeface="Work Sans" pitchFamily="2" charset="0"/>
              </a:rPr>
              <a:t>aPCs</a:t>
            </a:r>
            <a:r>
              <a:rPr lang="en-US" sz="2600" b="1" dirty="0">
                <a:latin typeface="Work Sans" pitchFamily="2" charset="0"/>
              </a:rPr>
              <a:t>)</a:t>
            </a:r>
            <a:r>
              <a:rPr lang="en-US" sz="2600" dirty="0">
                <a:latin typeface="Work Sans" pitchFamily="2" charset="0"/>
              </a:rPr>
              <a:t>, which are the first variant-specific PC calculated from each standardized individual annotation score within these 17 groups</a:t>
            </a:r>
            <a:r>
              <a:rPr lang="en-US" sz="2600" b="1" dirty="0">
                <a:latin typeface="Work Sans" pitchFamily="2" charset="0"/>
              </a:rPr>
              <a:t>.  </a:t>
            </a:r>
            <a:endParaRPr lang="en-US" sz="2600" dirty="0">
              <a:latin typeface="Work Sans" pitchFamily="2" charset="0"/>
            </a:endParaRPr>
          </a:p>
        </p:txBody>
      </p:sp>
      <p:pic>
        <p:nvPicPr>
          <p:cNvPr id="6" name="Picture 5" descr="A screenshot of a graph&#10;&#10;Description automatically generated">
            <a:extLst>
              <a:ext uri="{FF2B5EF4-FFF2-40B4-BE49-F238E27FC236}">
                <a16:creationId xmlns:a16="http://schemas.microsoft.com/office/drawing/2014/main" id="{34D9DB3E-47A1-536B-5B0E-3E4ED7080B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151" y="29579382"/>
            <a:ext cx="14630429" cy="9144018"/>
          </a:xfrm>
          <a:prstGeom prst="rect">
            <a:avLst/>
          </a:prstGeom>
        </p:spPr>
      </p:pic>
      <p:pic>
        <p:nvPicPr>
          <p:cNvPr id="8" name="Picture 7" descr="A white sheet with black text&#10;&#10;Description automatically generated">
            <a:extLst>
              <a:ext uri="{FF2B5EF4-FFF2-40B4-BE49-F238E27FC236}">
                <a16:creationId xmlns:a16="http://schemas.microsoft.com/office/drawing/2014/main" id="{0832CA3C-3CAF-B016-CC25-E3BA0F16D4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5802" y="10775240"/>
            <a:ext cx="14630429" cy="9144018"/>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643B5F2F-B124-9233-132C-6A2B97C229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17767" y="10810016"/>
            <a:ext cx="14630429" cy="9144018"/>
          </a:xfrm>
          <a:prstGeom prst="rect">
            <a:avLst/>
          </a:prstGeom>
        </p:spPr>
      </p:pic>
      <p:pic>
        <p:nvPicPr>
          <p:cNvPr id="12" name="Picture 11" descr="A graph with lines and letters&#10;&#10;Description automatically generated with medium confidence">
            <a:extLst>
              <a:ext uri="{FF2B5EF4-FFF2-40B4-BE49-F238E27FC236}">
                <a16:creationId xmlns:a16="http://schemas.microsoft.com/office/drawing/2014/main" id="{50A35D31-FE95-9D02-E545-B3548E6F51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6151" y="19949883"/>
            <a:ext cx="14630429" cy="9144018"/>
          </a:xfrm>
          <a:prstGeom prst="rect">
            <a:avLst/>
          </a:prstGeom>
        </p:spPr>
      </p:pic>
      <p:pic>
        <p:nvPicPr>
          <p:cNvPr id="14" name="Picture 13" descr="A screen shot of a graph&#10;&#10;Description automatically generated">
            <a:extLst>
              <a:ext uri="{FF2B5EF4-FFF2-40B4-BE49-F238E27FC236}">
                <a16:creationId xmlns:a16="http://schemas.microsoft.com/office/drawing/2014/main" id="{54243618-5D05-6C32-5146-2786D495695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732707" y="19930236"/>
            <a:ext cx="14630429" cy="9144018"/>
          </a:xfrm>
          <a:prstGeom prst="rect">
            <a:avLst/>
          </a:prstGeom>
        </p:spPr>
      </p:pic>
      <p:sp>
        <p:nvSpPr>
          <p:cNvPr id="20" name="Rectangle: Top Corners Rounded 19">
            <a:extLst>
              <a:ext uri="{FF2B5EF4-FFF2-40B4-BE49-F238E27FC236}">
                <a16:creationId xmlns:a16="http://schemas.microsoft.com/office/drawing/2014/main" id="{82E95368-ACF4-2135-BD8E-A99EC43E5A88}"/>
              </a:ext>
            </a:extLst>
          </p:cNvPr>
          <p:cNvSpPr/>
          <p:nvPr/>
        </p:nvSpPr>
        <p:spPr>
          <a:xfrm>
            <a:off x="16904624" y="29878687"/>
            <a:ext cx="12456717" cy="1187848"/>
          </a:xfrm>
          <a:prstGeom prst="round2SameRect">
            <a:avLst/>
          </a:prstGeom>
          <a:solidFill>
            <a:srgbClr val="74A9C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Work Sans" pitchFamily="2" charset="0"/>
              </a:rPr>
              <a:t>Results</a:t>
            </a:r>
          </a:p>
        </p:txBody>
      </p:sp>
      <p:sp>
        <p:nvSpPr>
          <p:cNvPr id="21" name="TextBox 20">
            <a:extLst>
              <a:ext uri="{FF2B5EF4-FFF2-40B4-BE49-F238E27FC236}">
                <a16:creationId xmlns:a16="http://schemas.microsoft.com/office/drawing/2014/main" id="{CBE14C14-9591-A2CB-E405-DD4F96E712B7}"/>
              </a:ext>
            </a:extLst>
          </p:cNvPr>
          <p:cNvSpPr txBox="1"/>
          <p:nvPr/>
        </p:nvSpPr>
        <p:spPr>
          <a:xfrm>
            <a:off x="16904624" y="31056578"/>
            <a:ext cx="12456717" cy="5693866"/>
          </a:xfrm>
          <a:prstGeom prst="rect">
            <a:avLst/>
          </a:prstGeom>
          <a:noFill/>
          <a:ln>
            <a:solidFill>
              <a:schemeClr val="tx1">
                <a:lumMod val="50000"/>
                <a:lumOff val="50000"/>
              </a:schemeClr>
            </a:solidFill>
          </a:ln>
        </p:spPr>
        <p:txBody>
          <a:bodyPr wrap="square" rtlCol="0">
            <a:spAutoFit/>
          </a:bodyPr>
          <a:lstStyle/>
          <a:p>
            <a:pPr marL="457200" indent="-457200">
              <a:buFont typeface="Arial" panose="020B0604020202020204" pitchFamily="34" charset="0"/>
              <a:buChar char="•"/>
            </a:pPr>
            <a:r>
              <a:rPr lang="en-US" sz="2800" dirty="0">
                <a:latin typeface="Work Sans" pitchFamily="2" charset="0"/>
              </a:rPr>
              <a:t>The </a:t>
            </a:r>
            <a:r>
              <a:rPr lang="en-US" sz="2800" dirty="0" err="1">
                <a:latin typeface="Work Sans" pitchFamily="2" charset="0"/>
              </a:rPr>
              <a:t>aPCs</a:t>
            </a:r>
            <a:r>
              <a:rPr lang="en-US" sz="2800" dirty="0">
                <a:latin typeface="Work Sans" pitchFamily="2" charset="0"/>
              </a:rPr>
              <a:t> were found to have a </a:t>
            </a:r>
            <a:r>
              <a:rPr lang="en-US" sz="2800" b="1" dirty="0">
                <a:latin typeface="Work Sans" pitchFamily="2" charset="0"/>
              </a:rPr>
              <a:t>statistically significant relationship with the odds of a variant failing the </a:t>
            </a:r>
            <a:r>
              <a:rPr lang="en-US" sz="2800" b="1" dirty="0" err="1">
                <a:latin typeface="Work Sans" pitchFamily="2" charset="0"/>
              </a:rPr>
              <a:t>VFlags</a:t>
            </a:r>
            <a:r>
              <a:rPr lang="en-US" sz="2800" dirty="0">
                <a:latin typeface="Work Sans" pitchFamily="2" charset="0"/>
              </a:rPr>
              <a:t>, with some </a:t>
            </a:r>
            <a:r>
              <a:rPr lang="en-US" sz="2800" dirty="0" err="1">
                <a:latin typeface="Work Sans" pitchFamily="2" charset="0"/>
              </a:rPr>
              <a:t>aPCs</a:t>
            </a:r>
            <a:r>
              <a:rPr lang="en-US" sz="2800" dirty="0">
                <a:latin typeface="Work Sans" pitchFamily="2" charset="0"/>
              </a:rPr>
              <a:t> having different effects on different </a:t>
            </a:r>
            <a:r>
              <a:rPr lang="en-US" sz="2800" dirty="0" err="1">
                <a:latin typeface="Work Sans" pitchFamily="2" charset="0"/>
              </a:rPr>
              <a:t>VFlags</a:t>
            </a:r>
            <a:r>
              <a:rPr lang="en-US" sz="2800" dirty="0">
                <a:latin typeface="Work Sans" pitchFamily="2" charset="0"/>
              </a:rPr>
              <a:t>. </a:t>
            </a:r>
          </a:p>
          <a:p>
            <a:pPr marL="457200" indent="-457200">
              <a:buFont typeface="Arial" panose="020B0604020202020204" pitchFamily="34" charset="0"/>
              <a:buChar char="•"/>
            </a:pPr>
            <a:r>
              <a:rPr lang="en-US" sz="2800" dirty="0">
                <a:latin typeface="Work Sans" pitchFamily="2" charset="0"/>
              </a:rPr>
              <a:t>For example, an increase in the </a:t>
            </a:r>
            <a:r>
              <a:rPr lang="en-US" sz="2800" dirty="0" err="1">
                <a:latin typeface="Work Sans" pitchFamily="2" charset="0"/>
              </a:rPr>
              <a:t>aPC</a:t>
            </a:r>
            <a:r>
              <a:rPr lang="en-US" sz="2800" dirty="0">
                <a:latin typeface="Work Sans" pitchFamily="2" charset="0"/>
              </a:rPr>
              <a:t> for the </a:t>
            </a:r>
            <a:r>
              <a:rPr lang="en-US" sz="2800" b="1" dirty="0">
                <a:latin typeface="Work Sans" pitchFamily="2" charset="0"/>
              </a:rPr>
              <a:t>“Epigenetics” </a:t>
            </a:r>
            <a:r>
              <a:rPr lang="en-US" sz="2800" dirty="0">
                <a:latin typeface="Work Sans" pitchFamily="2" charset="0"/>
              </a:rPr>
              <a:t>block by one unit for a variant increases the odds of failing </a:t>
            </a:r>
            <a:r>
              <a:rPr lang="en-US" sz="2800" dirty="0" err="1">
                <a:latin typeface="Work Sans" pitchFamily="2" charset="0"/>
              </a:rPr>
              <a:t>VFlag</a:t>
            </a:r>
            <a:r>
              <a:rPr lang="en-US" sz="2800" dirty="0">
                <a:latin typeface="Work Sans" pitchFamily="2" charset="0"/>
              </a:rPr>
              <a:t> 2 (All Genotypes have DP &lt; 10 or GQ &lt; 20) </a:t>
            </a:r>
            <a:r>
              <a:rPr lang="en-US" sz="2800" b="1" dirty="0">
                <a:latin typeface="Work Sans" pitchFamily="2" charset="0"/>
              </a:rPr>
              <a:t>by nearly four fold (95%CI=3.24 to 4.78, p &lt; 10^-8)</a:t>
            </a:r>
            <a:r>
              <a:rPr lang="en-US" sz="2800" dirty="0">
                <a:latin typeface="Work Sans" pitchFamily="2" charset="0"/>
              </a:rPr>
              <a:t>, and the </a:t>
            </a:r>
            <a:r>
              <a:rPr lang="en-US" sz="2800" dirty="0" err="1">
                <a:latin typeface="Work Sans" pitchFamily="2" charset="0"/>
              </a:rPr>
              <a:t>aPC</a:t>
            </a:r>
            <a:r>
              <a:rPr lang="en-US" sz="2800" dirty="0">
                <a:latin typeface="Work Sans" pitchFamily="2" charset="0"/>
              </a:rPr>
              <a:t> for </a:t>
            </a:r>
            <a:r>
              <a:rPr lang="en-US" sz="2800" b="1" dirty="0">
                <a:latin typeface="Work Sans" pitchFamily="2" charset="0"/>
              </a:rPr>
              <a:t>“Local Nucleotide Diversity”</a:t>
            </a:r>
            <a:r>
              <a:rPr lang="en-US" sz="2800" dirty="0">
                <a:latin typeface="Work Sans" pitchFamily="2" charset="0"/>
              </a:rPr>
              <a:t> dramatically increases odds of failing </a:t>
            </a:r>
            <a:r>
              <a:rPr lang="en-US" sz="2800" dirty="0" err="1">
                <a:latin typeface="Work Sans" pitchFamily="2" charset="0"/>
              </a:rPr>
              <a:t>VFlag</a:t>
            </a:r>
            <a:r>
              <a:rPr lang="en-US" sz="2800" dirty="0">
                <a:latin typeface="Work Sans" pitchFamily="2" charset="0"/>
              </a:rPr>
              <a:t> 5 (Average Mean Depth &gt; 500 reads) </a:t>
            </a:r>
            <a:r>
              <a:rPr lang="en-US" sz="2800" b="1" dirty="0">
                <a:latin typeface="Work Sans" pitchFamily="2" charset="0"/>
              </a:rPr>
              <a:t>by 40 fold (95%CI=26.22 to 60.36, p &lt; 10^-8). </a:t>
            </a:r>
          </a:p>
          <a:p>
            <a:pPr marL="457200" indent="-457200">
              <a:buFont typeface="Arial" panose="020B0604020202020204" pitchFamily="34" charset="0"/>
              <a:buChar char="•"/>
            </a:pPr>
            <a:r>
              <a:rPr lang="en-US" sz="2800" dirty="0">
                <a:latin typeface="Work Sans" pitchFamily="2" charset="0"/>
              </a:rPr>
              <a:t>These relationships demonstrate the critical importance of variant quality filtering when using annotation weights in association testing. </a:t>
            </a:r>
          </a:p>
        </p:txBody>
      </p:sp>
      <p:sp>
        <p:nvSpPr>
          <p:cNvPr id="24" name="Rectangle: Top Corners Rounded 23">
            <a:extLst>
              <a:ext uri="{FF2B5EF4-FFF2-40B4-BE49-F238E27FC236}">
                <a16:creationId xmlns:a16="http://schemas.microsoft.com/office/drawing/2014/main" id="{F3BA2362-A608-EE9D-8D66-358F37E9C21B}"/>
              </a:ext>
            </a:extLst>
          </p:cNvPr>
          <p:cNvSpPr/>
          <p:nvPr/>
        </p:nvSpPr>
        <p:spPr>
          <a:xfrm>
            <a:off x="10946430" y="6036076"/>
            <a:ext cx="9243396" cy="926058"/>
          </a:xfrm>
          <a:prstGeom prst="round2SameRect">
            <a:avLst/>
          </a:prstGeom>
          <a:solidFill>
            <a:srgbClr val="74A9C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Work Sans" pitchFamily="2" charset="0"/>
              </a:rPr>
              <a:t>FAVOR annotations</a:t>
            </a:r>
          </a:p>
        </p:txBody>
      </p:sp>
      <p:sp>
        <p:nvSpPr>
          <p:cNvPr id="25" name="TextBox 24">
            <a:extLst>
              <a:ext uri="{FF2B5EF4-FFF2-40B4-BE49-F238E27FC236}">
                <a16:creationId xmlns:a16="http://schemas.microsoft.com/office/drawing/2014/main" id="{D2AAA6B1-2DAC-255E-438F-EAA244D4FF48}"/>
              </a:ext>
            </a:extLst>
          </p:cNvPr>
          <p:cNvSpPr txBox="1"/>
          <p:nvPr/>
        </p:nvSpPr>
        <p:spPr>
          <a:xfrm>
            <a:off x="20646329" y="6962133"/>
            <a:ext cx="9243396" cy="3693319"/>
          </a:xfrm>
          <a:prstGeom prst="rect">
            <a:avLst/>
          </a:prstGeom>
          <a:noFill/>
          <a:ln>
            <a:solidFill>
              <a:schemeClr val="tx1">
                <a:lumMod val="50000"/>
                <a:lumOff val="50000"/>
              </a:schemeClr>
            </a:solidFill>
          </a:ln>
        </p:spPr>
        <p:txBody>
          <a:bodyPr wrap="square" rtlCol="0">
            <a:spAutoFit/>
          </a:bodyPr>
          <a:lstStyle/>
          <a:p>
            <a:pPr marL="457200" indent="-457200">
              <a:buFont typeface="Arial" panose="020B0604020202020204" pitchFamily="34" charset="0"/>
              <a:buChar char="•"/>
            </a:pPr>
            <a:r>
              <a:rPr lang="en-US" sz="2600" dirty="0">
                <a:latin typeface="Work Sans" pitchFamily="2" charset="0"/>
              </a:rPr>
              <a:t>Approaches for statistical analysis of rare variants </a:t>
            </a:r>
            <a:r>
              <a:rPr lang="en-US" sz="2600" b="1" dirty="0">
                <a:latin typeface="Work Sans" pitchFamily="2" charset="0"/>
              </a:rPr>
              <a:t>increasingly rely on functional annotations</a:t>
            </a:r>
            <a:r>
              <a:rPr lang="en-US" sz="2600" dirty="0">
                <a:latin typeface="Work Sans" pitchFamily="2" charset="0"/>
              </a:rPr>
              <a:t> to weight association test statistics and increase statistical power.</a:t>
            </a:r>
          </a:p>
          <a:p>
            <a:pPr marL="457200" indent="-457200">
              <a:buFont typeface="Arial" panose="020B0604020202020204" pitchFamily="34" charset="0"/>
              <a:buChar char="•"/>
            </a:pPr>
            <a:r>
              <a:rPr lang="en-US" sz="2600" dirty="0">
                <a:latin typeface="Work Sans" pitchFamily="2" charset="0"/>
              </a:rPr>
              <a:t>However, the </a:t>
            </a:r>
            <a:r>
              <a:rPr lang="en-US" sz="2600" b="1" dirty="0">
                <a:latin typeface="Work Sans" pitchFamily="2" charset="0"/>
              </a:rPr>
              <a:t>impact of variant quality</a:t>
            </a:r>
            <a:r>
              <a:rPr lang="en-US" sz="2600" dirty="0">
                <a:latin typeface="Work Sans" pitchFamily="2" charset="0"/>
              </a:rPr>
              <a:t> on these tests is largely unexplored.</a:t>
            </a:r>
          </a:p>
          <a:p>
            <a:pPr marL="457200" indent="-457200">
              <a:buFont typeface="Arial" panose="020B0604020202020204" pitchFamily="34" charset="0"/>
              <a:buChar char="•"/>
            </a:pPr>
            <a:r>
              <a:rPr lang="en-US" sz="2600" dirty="0">
                <a:latin typeface="Work Sans" pitchFamily="2" charset="0"/>
              </a:rPr>
              <a:t>We performed </a:t>
            </a:r>
            <a:r>
              <a:rPr lang="en-US" sz="2600" b="1" dirty="0">
                <a:latin typeface="Work Sans" pitchFamily="2" charset="0"/>
              </a:rPr>
              <a:t>logistic regression analyses </a:t>
            </a:r>
            <a:r>
              <a:rPr lang="en-US" sz="2600" dirty="0">
                <a:latin typeface="Work Sans" pitchFamily="2" charset="0"/>
              </a:rPr>
              <a:t>on chromosomes </a:t>
            </a:r>
            <a:r>
              <a:rPr lang="en-US" sz="2600" b="1" dirty="0">
                <a:latin typeface="Work Sans" pitchFamily="2" charset="0"/>
              </a:rPr>
              <a:t>21 and 22 </a:t>
            </a:r>
            <a:r>
              <a:rPr lang="en-US" sz="2600" dirty="0">
                <a:latin typeface="Work Sans" pitchFamily="2" charset="0"/>
              </a:rPr>
              <a:t>of the R4 dataset, with group </a:t>
            </a:r>
            <a:r>
              <a:rPr lang="en-US" sz="2600" b="1" dirty="0" err="1">
                <a:latin typeface="Work Sans" pitchFamily="2" charset="0"/>
              </a:rPr>
              <a:t>aPCs</a:t>
            </a:r>
            <a:r>
              <a:rPr lang="en-US" sz="2600" dirty="0">
                <a:latin typeface="Work Sans" pitchFamily="2" charset="0"/>
              </a:rPr>
              <a:t> as predictors, and </a:t>
            </a:r>
            <a:r>
              <a:rPr lang="en-US" sz="2600" b="1" dirty="0" err="1">
                <a:latin typeface="Work Sans" pitchFamily="2" charset="0"/>
              </a:rPr>
              <a:t>VFlags</a:t>
            </a:r>
            <a:r>
              <a:rPr lang="en-US" sz="2600" dirty="0">
                <a:latin typeface="Work Sans" pitchFamily="2" charset="0"/>
              </a:rPr>
              <a:t> as outcomes. </a:t>
            </a:r>
          </a:p>
        </p:txBody>
      </p:sp>
      <p:sp>
        <p:nvSpPr>
          <p:cNvPr id="26" name="Rectangle: Top Corners Rounded 25">
            <a:extLst>
              <a:ext uri="{FF2B5EF4-FFF2-40B4-BE49-F238E27FC236}">
                <a16:creationId xmlns:a16="http://schemas.microsoft.com/office/drawing/2014/main" id="{F991C418-AACF-DFAB-4684-C7164C547EB6}"/>
              </a:ext>
            </a:extLst>
          </p:cNvPr>
          <p:cNvSpPr/>
          <p:nvPr/>
        </p:nvSpPr>
        <p:spPr>
          <a:xfrm>
            <a:off x="20631301" y="6036076"/>
            <a:ext cx="9243396" cy="926058"/>
          </a:xfrm>
          <a:prstGeom prst="round2SameRect">
            <a:avLst/>
          </a:prstGeom>
          <a:solidFill>
            <a:srgbClr val="74A9C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Work Sans" pitchFamily="2" charset="0"/>
              </a:rPr>
              <a:t>Annotations and QC metrics</a:t>
            </a:r>
          </a:p>
        </p:txBody>
      </p:sp>
    </p:spTree>
    <p:extLst>
      <p:ext uri="{BB962C8B-B14F-4D97-AF65-F5344CB8AC3E}">
        <p14:creationId xmlns:p14="http://schemas.microsoft.com/office/powerpoint/2010/main" val="30532666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717</TotalTime>
  <Words>471</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Work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Kannan</dc:creator>
  <cp:lastModifiedBy>Naveen Kannan</cp:lastModifiedBy>
  <cp:revision>106</cp:revision>
  <cp:lastPrinted>2024-02-28T19:42:07Z</cp:lastPrinted>
  <dcterms:created xsi:type="dcterms:W3CDTF">2023-08-22T15:05:03Z</dcterms:created>
  <dcterms:modified xsi:type="dcterms:W3CDTF">2024-02-28T19:48:35Z</dcterms:modified>
</cp:coreProperties>
</file>