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A9CF"/>
    <a:srgbClr val="203864"/>
    <a:srgbClr val="DEEBF7"/>
    <a:srgbClr val="BDC9E1"/>
    <a:srgbClr val="045A8D"/>
    <a:srgbClr val="2B8CBE"/>
    <a:srgbClr val="2171B5"/>
    <a:srgbClr val="08306B"/>
    <a:srgbClr val="073072"/>
    <a:srgbClr val="085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73" autoAdjust="0"/>
  </p:normalViewPr>
  <p:slideViewPr>
    <p:cSldViewPr snapToGrid="0">
      <p:cViewPr varScale="1">
        <p:scale>
          <a:sx n="25" d="100"/>
          <a:sy n="25"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62F2C-DB6C-4012-9203-4A6B221FBE81}"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69FFA-736F-40A1-AFD8-F19719374E96}" type="slidenum">
              <a:rPr lang="en-US" smtClean="0"/>
              <a:t>‹#›</a:t>
            </a:fld>
            <a:endParaRPr lang="en-US"/>
          </a:p>
        </p:txBody>
      </p:sp>
    </p:spTree>
    <p:extLst>
      <p:ext uri="{BB962C8B-B14F-4D97-AF65-F5344CB8AC3E}">
        <p14:creationId xmlns:p14="http://schemas.microsoft.com/office/powerpoint/2010/main" val="416018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69FFA-736F-40A1-AFD8-F19719374E96}" type="slidenum">
              <a:rPr lang="en-US" smtClean="0"/>
              <a:t>1</a:t>
            </a:fld>
            <a:endParaRPr lang="en-US"/>
          </a:p>
        </p:txBody>
      </p:sp>
    </p:spTree>
    <p:extLst>
      <p:ext uri="{BB962C8B-B14F-4D97-AF65-F5344CB8AC3E}">
        <p14:creationId xmlns:p14="http://schemas.microsoft.com/office/powerpoint/2010/main" val="306968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925"/>
            <a:ext cx="3840480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5128560"/>
            <a:ext cx="384048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55914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340824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525"/>
            <a:ext cx="11041380"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525"/>
            <a:ext cx="32484060"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256607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34034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902"/>
            <a:ext cx="4416552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19275747"/>
            <a:ext cx="44165520" cy="630078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29EAE-66CA-4BFE-9D4A-7A6AF854154E}"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145235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29EAE-66CA-4BFE-9D4A-7A6AF854154E}"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24543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527"/>
            <a:ext cx="4416552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885"/>
            <a:ext cx="21662705"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0521315"/>
            <a:ext cx="21662705"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885"/>
            <a:ext cx="21769390"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0521315"/>
            <a:ext cx="21769390"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29EAE-66CA-4BFE-9D4A-7A6AF854154E}"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327445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29EAE-66CA-4BFE-9D4A-7A6AF854154E}"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43744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29EAE-66CA-4BFE-9D4A-7A6AF854154E}"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212975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147187"/>
            <a:ext cx="2592324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208126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7187"/>
            <a:ext cx="2592324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0E229EAE-66CA-4BFE-9D4A-7A6AF854154E}"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03CC-13AD-4ACB-BC3D-6C30C8FFCDE5}" type="slidenum">
              <a:rPr lang="en-US" smtClean="0"/>
              <a:t>‹#›</a:t>
            </a:fld>
            <a:endParaRPr lang="en-US"/>
          </a:p>
        </p:txBody>
      </p:sp>
    </p:spTree>
    <p:extLst>
      <p:ext uri="{BB962C8B-B14F-4D97-AF65-F5344CB8AC3E}">
        <p14:creationId xmlns:p14="http://schemas.microsoft.com/office/powerpoint/2010/main" val="243095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527"/>
            <a:ext cx="4416552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667625"/>
            <a:ext cx="4416552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6672"/>
            <a:ext cx="1152144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0E229EAE-66CA-4BFE-9D4A-7A6AF854154E}" type="datetimeFigureOut">
              <a:rPr lang="en-US" smtClean="0"/>
              <a:t>2/28/2024</a:t>
            </a:fld>
            <a:endParaRPr lang="en-US"/>
          </a:p>
        </p:txBody>
      </p:sp>
      <p:sp>
        <p:nvSpPr>
          <p:cNvPr id="5" name="Footer Placeholder 4"/>
          <p:cNvSpPr>
            <a:spLocks noGrp="1"/>
          </p:cNvSpPr>
          <p:nvPr>
            <p:ph type="ftr" sz="quarter" idx="3"/>
          </p:nvPr>
        </p:nvSpPr>
        <p:spPr>
          <a:xfrm>
            <a:off x="16962120" y="26696672"/>
            <a:ext cx="172821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6696672"/>
            <a:ext cx="1152144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23EF03CC-13AD-4ACB-BC3D-6C30C8FFCDE5}" type="slidenum">
              <a:rPr lang="en-US" smtClean="0"/>
              <a:t>‹#›</a:t>
            </a:fld>
            <a:endParaRPr lang="en-US"/>
          </a:p>
        </p:txBody>
      </p:sp>
    </p:spTree>
    <p:extLst>
      <p:ext uri="{BB962C8B-B14F-4D97-AF65-F5344CB8AC3E}">
        <p14:creationId xmlns:p14="http://schemas.microsoft.com/office/powerpoint/2010/main" val="32284549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logo for a computer laboratory&#10;&#10;Description automatically generated with medium confidence">
            <a:extLst>
              <a:ext uri="{FF2B5EF4-FFF2-40B4-BE49-F238E27FC236}">
                <a16:creationId xmlns:a16="http://schemas.microsoft.com/office/drawing/2014/main" id="{BF8AA22B-0AD5-9161-5C5D-EF87A91E8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971" y="1831509"/>
            <a:ext cx="6227905" cy="2689735"/>
          </a:xfrm>
          <a:prstGeom prst="rect">
            <a:avLst/>
          </a:prstGeom>
        </p:spPr>
      </p:pic>
      <p:sp>
        <p:nvSpPr>
          <p:cNvPr id="17" name="Text Placeholder 44">
            <a:extLst>
              <a:ext uri="{FF2B5EF4-FFF2-40B4-BE49-F238E27FC236}">
                <a16:creationId xmlns:a16="http://schemas.microsoft.com/office/drawing/2014/main" id="{520D6003-3C4F-CF8C-64BF-72C58122885C}"/>
              </a:ext>
            </a:extLst>
          </p:cNvPr>
          <p:cNvSpPr txBox="1">
            <a:spLocks/>
          </p:cNvSpPr>
          <p:nvPr/>
        </p:nvSpPr>
        <p:spPr>
          <a:xfrm>
            <a:off x="951216" y="1261160"/>
            <a:ext cx="49682400" cy="983372"/>
          </a:xfrm>
          <a:prstGeom prst="rect">
            <a:avLst/>
          </a:prstGeom>
        </p:spPr>
        <p:txBody>
          <a:bodyPr vert="horz" lIns="65463" tIns="32731" rIns="65463" bIns="32731" rtlCol="0" anchor="ctr">
            <a:noAutofit/>
          </a:bodyPr>
          <a:lstStyle>
            <a:defPPr>
              <a:defRPr lang="en-US"/>
            </a:defPPr>
            <a:lvl1pPr marL="0" algn="l"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0" b="1" cap="small" dirty="0">
                <a:solidFill>
                  <a:srgbClr val="000000"/>
                </a:solidFill>
                <a:latin typeface="Work Sans" pitchFamily="2" charset="0"/>
              </a:rPr>
              <a:t>Quality Control metrics of individual genetic variants in the Alzheimer’s Disease Sequencing Project are associated with FAVOR annotations.</a:t>
            </a:r>
            <a:endParaRPr lang="en-US" sz="6000" b="1" cap="small" dirty="0">
              <a:latin typeface="Work Sans" pitchFamily="2" charset="0"/>
              <a:cs typeface="Quire Sans" panose="020B0502040204020203" pitchFamily="34" charset="0"/>
            </a:endParaRPr>
          </a:p>
        </p:txBody>
      </p:sp>
      <p:sp>
        <p:nvSpPr>
          <p:cNvPr id="18" name="Text Placeholder 45">
            <a:extLst>
              <a:ext uri="{FF2B5EF4-FFF2-40B4-BE49-F238E27FC236}">
                <a16:creationId xmlns:a16="http://schemas.microsoft.com/office/drawing/2014/main" id="{134FBD57-E7A1-F0D6-716A-AFD9C2C4AA1A}"/>
              </a:ext>
            </a:extLst>
          </p:cNvPr>
          <p:cNvSpPr txBox="1">
            <a:spLocks/>
          </p:cNvSpPr>
          <p:nvPr/>
        </p:nvSpPr>
        <p:spPr>
          <a:xfrm>
            <a:off x="9284630" y="2641757"/>
            <a:ext cx="41348985" cy="983372"/>
          </a:xfrm>
          <a:prstGeom prst="rect">
            <a:avLst/>
          </a:prstGeom>
        </p:spPr>
        <p:txBody>
          <a:bodyPr vert="horz" lIns="65463" tIns="32731" rIns="65463" bIns="32731" rtlCol="0" anchor="ctr">
            <a:noAutofit/>
          </a:bodyPr>
          <a:lstStyle>
            <a:defPPr>
              <a:defRPr lang="en-US"/>
            </a:defPPr>
            <a:lvl1pPr marL="0" algn="ct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4000" dirty="0">
                <a:solidFill>
                  <a:schemeClr val="tx2"/>
                </a:solidFill>
                <a:latin typeface="Work Sans" pitchFamily="2" charset="0"/>
              </a:rPr>
              <a:t>Naveen Kannan</a:t>
            </a:r>
            <a:r>
              <a:rPr lang="en-US" sz="4000" baseline="30000" dirty="0">
                <a:solidFill>
                  <a:schemeClr val="tx2"/>
                </a:solidFill>
                <a:latin typeface="Work Sans" pitchFamily="2" charset="0"/>
              </a:rPr>
              <a:t>1</a:t>
            </a:r>
            <a:r>
              <a:rPr lang="en-US" sz="4000" dirty="0">
                <a:solidFill>
                  <a:schemeClr val="tx2"/>
                </a:solidFill>
                <a:latin typeface="Work Sans" pitchFamily="2" charset="0"/>
              </a:rPr>
              <a:t>, Nicholas Wheeler</a:t>
            </a:r>
            <a:r>
              <a:rPr lang="en-US" sz="4000" baseline="30000" dirty="0">
                <a:solidFill>
                  <a:schemeClr val="tx2"/>
                </a:solidFill>
                <a:latin typeface="Work Sans" pitchFamily="2" charset="0"/>
              </a:rPr>
              <a:t>1</a:t>
            </a:r>
            <a:r>
              <a:rPr lang="en-US" sz="4000" dirty="0">
                <a:solidFill>
                  <a:schemeClr val="tx2"/>
                </a:solidFill>
                <a:latin typeface="Work Sans" pitchFamily="2" charset="0"/>
              </a:rPr>
              <a:t>, Genome Center for Alzheimer’s Disease, Li-San Wang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Yuk Yee Leung</a:t>
            </a:r>
            <a:r>
              <a:rPr lang="en-US" sz="4000" baseline="30000" dirty="0">
                <a:solidFill>
                  <a:schemeClr val="tx2"/>
                </a:solidFill>
                <a:latin typeface="Work Sans" pitchFamily="2" charset="0"/>
              </a:rPr>
              <a:t>2</a:t>
            </a:r>
            <a:r>
              <a:rPr lang="en-US" sz="4000" dirty="0">
                <a:solidFill>
                  <a:schemeClr val="tx2"/>
                </a:solidFill>
                <a:latin typeface="Work Sans" pitchFamily="2" charset="0"/>
              </a:rPr>
              <a:t>, William S. Bush</a:t>
            </a:r>
            <a:r>
              <a:rPr lang="en-US" sz="4000" baseline="30000" dirty="0">
                <a:solidFill>
                  <a:schemeClr val="tx2"/>
                </a:solidFill>
                <a:latin typeface="Work Sans" pitchFamily="2" charset="0"/>
              </a:rPr>
              <a:t>1</a:t>
            </a:r>
            <a:endParaRPr lang="en-US" sz="4000" dirty="0">
              <a:solidFill>
                <a:schemeClr val="tx2"/>
              </a:solidFill>
              <a:latin typeface="Work Sans" pitchFamily="2" charset="0"/>
            </a:endParaRPr>
          </a:p>
        </p:txBody>
      </p:sp>
      <p:sp>
        <p:nvSpPr>
          <p:cNvPr id="19" name="Text Placeholder 46">
            <a:extLst>
              <a:ext uri="{FF2B5EF4-FFF2-40B4-BE49-F238E27FC236}">
                <a16:creationId xmlns:a16="http://schemas.microsoft.com/office/drawing/2014/main" id="{7BF78BE3-0C5D-E5A2-4F38-7FF80D1BF64A}"/>
              </a:ext>
            </a:extLst>
          </p:cNvPr>
          <p:cNvSpPr txBox="1">
            <a:spLocks/>
          </p:cNvSpPr>
          <p:nvPr/>
        </p:nvSpPr>
        <p:spPr>
          <a:xfrm>
            <a:off x="9284630" y="3648612"/>
            <a:ext cx="31558570" cy="1464960"/>
          </a:xfrm>
          <a:prstGeom prst="rect">
            <a:avLst/>
          </a:prstGeom>
        </p:spPr>
        <p:txBody>
          <a:bodyPr vert="horz" lIns="65463" tIns="32731" rIns="65463" bIns="32731" rtlCol="0" anchor="ctr">
            <a:noAutofit/>
          </a:bodyPr>
          <a:lstStyle>
            <a:defPPr>
              <a:defRPr lang="en-US"/>
            </a:defPPr>
            <a:lvl1pPr marL="0" algn="r" defTabSz="457200" rtl="0" eaLnBrk="1" latinLnBrk="0" hangingPunct="1">
              <a:defRPr sz="408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3200" dirty="0">
                <a:solidFill>
                  <a:schemeClr val="tx2"/>
                </a:solidFill>
                <a:latin typeface="Work Sans" pitchFamily="2" charset="0"/>
              </a:rPr>
              <a:t>1) Cleveland Institute for Computational Biology, Department for Population and Quantitative Health Sciences, Case Western Reserve University, Cleveland, Ohio 44106, USA.  2) Department of Pathology and Laboratory Medicine, Penn Neurodegeneration Genomics Center, Perelman School of Medicine, University of Pennsylvania, Philadelphia, Pennsylvania 19104, USA.</a:t>
            </a:r>
          </a:p>
        </p:txBody>
      </p:sp>
      <p:sp>
        <p:nvSpPr>
          <p:cNvPr id="27" name="Rectangle: Top Corners Rounded 26">
            <a:extLst>
              <a:ext uri="{FF2B5EF4-FFF2-40B4-BE49-F238E27FC236}">
                <a16:creationId xmlns:a16="http://schemas.microsoft.com/office/drawing/2014/main" id="{96D2D347-09FF-E9DA-ECB0-A9EFC6B930D4}"/>
              </a:ext>
            </a:extLst>
          </p:cNvPr>
          <p:cNvSpPr/>
          <p:nvPr/>
        </p:nvSpPr>
        <p:spPr>
          <a:xfrm>
            <a:off x="2003971" y="5329070"/>
            <a:ext cx="14858218" cy="662973"/>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Work Sans" pitchFamily="2" charset="0"/>
              </a:rPr>
              <a:t>Introduction</a:t>
            </a:r>
          </a:p>
        </p:txBody>
      </p:sp>
      <p:sp>
        <p:nvSpPr>
          <p:cNvPr id="32" name="TextBox 31">
            <a:extLst>
              <a:ext uri="{FF2B5EF4-FFF2-40B4-BE49-F238E27FC236}">
                <a16:creationId xmlns:a16="http://schemas.microsoft.com/office/drawing/2014/main" id="{EB2E16C8-62E9-A745-CE7F-A1FFC4FE6824}"/>
              </a:ext>
            </a:extLst>
          </p:cNvPr>
          <p:cNvSpPr txBox="1"/>
          <p:nvPr/>
        </p:nvSpPr>
        <p:spPr>
          <a:xfrm>
            <a:off x="2005161" y="5975023"/>
            <a:ext cx="14858218" cy="2862322"/>
          </a:xfrm>
          <a:prstGeom prst="rect">
            <a:avLst/>
          </a:prstGeom>
          <a:noFill/>
          <a:ln>
            <a:solidFill>
              <a:schemeClr val="tx1">
                <a:lumMod val="50000"/>
                <a:lumOff val="50000"/>
              </a:schemeClr>
            </a:solidFill>
          </a:ln>
        </p:spPr>
        <p:txBody>
          <a:bodyPr wrap="square" rtlCol="0">
            <a:spAutoFit/>
          </a:bodyPr>
          <a:lstStyle/>
          <a:p>
            <a:pPr marL="327309" indent="-327309">
              <a:buFont typeface="Arial" panose="020B0604020202020204" pitchFamily="34" charset="0"/>
              <a:buChar char="•"/>
            </a:pPr>
            <a:r>
              <a:rPr lang="en-US" sz="3000" dirty="0">
                <a:latin typeface="Work Sans" pitchFamily="2" charset="0"/>
              </a:rPr>
              <a:t>The ADSP (Alzheimer’s Disease Sequencing Project) released their 4</a:t>
            </a:r>
            <a:r>
              <a:rPr lang="en-US" sz="3000" baseline="30000" dirty="0">
                <a:latin typeface="Work Sans" pitchFamily="2" charset="0"/>
              </a:rPr>
              <a:t>th</a:t>
            </a:r>
            <a:r>
              <a:rPr lang="en-US" sz="3000" dirty="0">
                <a:latin typeface="Work Sans" pitchFamily="2" charset="0"/>
              </a:rPr>
              <a:t> dataset consisting of </a:t>
            </a:r>
            <a:r>
              <a:rPr lang="en-US" sz="3000" b="1" dirty="0">
                <a:latin typeface="Work Sans" pitchFamily="2" charset="0"/>
              </a:rPr>
              <a:t>36,361 sequenced genomes, with 362 million variants.</a:t>
            </a:r>
            <a:br>
              <a:rPr lang="en-US" sz="3000" b="1" dirty="0">
                <a:latin typeface="Work Sans" pitchFamily="2" charset="0"/>
              </a:rPr>
            </a:br>
            <a:r>
              <a:rPr lang="en-US" sz="3000" b="1" dirty="0">
                <a:latin typeface="Work Sans" pitchFamily="2" charset="0"/>
              </a:rPr>
              <a:t>  </a:t>
            </a:r>
          </a:p>
          <a:p>
            <a:pPr marL="327309" indent="-327309">
              <a:buFont typeface="Arial" panose="020B0604020202020204" pitchFamily="34" charset="0"/>
              <a:buChar char="•"/>
            </a:pPr>
            <a:r>
              <a:rPr lang="en-US" sz="3000" dirty="0">
                <a:latin typeface="Work Sans" pitchFamily="2" charset="0"/>
              </a:rPr>
              <a:t>The R4 dataset release also contains</a:t>
            </a:r>
            <a:r>
              <a:rPr lang="en-US" sz="3000" b="1" dirty="0">
                <a:latin typeface="Work Sans" pitchFamily="2" charset="0"/>
              </a:rPr>
              <a:t> variant level QC (Quality Control)</a:t>
            </a:r>
            <a:r>
              <a:rPr lang="en-US" sz="3000" dirty="0">
                <a:latin typeface="Work Sans" pitchFamily="2" charset="0"/>
              </a:rPr>
              <a:t> scores, along with composite </a:t>
            </a:r>
            <a:r>
              <a:rPr lang="en-US" sz="3000" b="1" dirty="0">
                <a:latin typeface="Work Sans" pitchFamily="2" charset="0"/>
              </a:rPr>
              <a:t>binary </a:t>
            </a:r>
            <a:r>
              <a:rPr lang="en-US" sz="3000" b="1" dirty="0" err="1">
                <a:latin typeface="Work Sans" pitchFamily="2" charset="0"/>
              </a:rPr>
              <a:t>VFlags</a:t>
            </a:r>
            <a:r>
              <a:rPr lang="en-US" sz="3000" b="1" dirty="0">
                <a:latin typeface="Work Sans" pitchFamily="2" charset="0"/>
              </a:rPr>
              <a:t> (5 in total) for each variant</a:t>
            </a:r>
            <a:r>
              <a:rPr lang="en-US" sz="3000" dirty="0">
                <a:latin typeface="Work Sans" pitchFamily="2" charset="0"/>
              </a:rPr>
              <a:t>, generated from the individual variant level QC scores.</a:t>
            </a:r>
          </a:p>
        </p:txBody>
      </p:sp>
      <p:pic>
        <p:nvPicPr>
          <p:cNvPr id="3" name="Picture 2" descr="A blue text on a black background&#10;&#10;Description automatically generated">
            <a:extLst>
              <a:ext uri="{FF2B5EF4-FFF2-40B4-BE49-F238E27FC236}">
                <a16:creationId xmlns:a16="http://schemas.microsoft.com/office/drawing/2014/main" id="{C8A4276D-2133-1709-A360-6AFB63141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95954" y="2736507"/>
            <a:ext cx="8408452" cy="1464959"/>
          </a:xfrm>
          <a:prstGeom prst="rect">
            <a:avLst/>
          </a:prstGeom>
        </p:spPr>
      </p:pic>
      <p:grpSp>
        <p:nvGrpSpPr>
          <p:cNvPr id="16" name="Group 15">
            <a:extLst>
              <a:ext uri="{FF2B5EF4-FFF2-40B4-BE49-F238E27FC236}">
                <a16:creationId xmlns:a16="http://schemas.microsoft.com/office/drawing/2014/main" id="{069F9E71-03F6-8E10-4E2B-E4FA564DABB9}"/>
              </a:ext>
            </a:extLst>
          </p:cNvPr>
          <p:cNvGrpSpPr/>
          <p:nvPr/>
        </p:nvGrpSpPr>
        <p:grpSpPr>
          <a:xfrm>
            <a:off x="34722643" y="26047042"/>
            <a:ext cx="14858216" cy="1393636"/>
            <a:chOff x="1264893" y="38578902"/>
            <a:chExt cx="29242564" cy="1098368"/>
          </a:xfrm>
        </p:grpSpPr>
        <p:sp>
          <p:nvSpPr>
            <p:cNvPr id="22" name="Rectangle: Top Corners Rounded 21">
              <a:extLst>
                <a:ext uri="{FF2B5EF4-FFF2-40B4-BE49-F238E27FC236}">
                  <a16:creationId xmlns:a16="http://schemas.microsoft.com/office/drawing/2014/main" id="{E0FC65F0-29CB-5319-1B33-9AF795D0A375}"/>
                </a:ext>
              </a:extLst>
            </p:cNvPr>
            <p:cNvSpPr/>
            <p:nvPr/>
          </p:nvSpPr>
          <p:spPr>
            <a:xfrm>
              <a:off x="1264893" y="38578902"/>
              <a:ext cx="29242564" cy="811917"/>
            </a:xfrm>
            <a:prstGeom prst="round2SameRect">
              <a:avLst/>
            </a:prstGeom>
            <a:solidFill>
              <a:srgbClr val="74A9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89" dirty="0"/>
            </a:p>
          </p:txBody>
        </p:sp>
        <p:sp>
          <p:nvSpPr>
            <p:cNvPr id="23" name="TextBox 22">
              <a:extLst>
                <a:ext uri="{FF2B5EF4-FFF2-40B4-BE49-F238E27FC236}">
                  <a16:creationId xmlns:a16="http://schemas.microsoft.com/office/drawing/2014/main" id="{BE8EF5FB-5EFD-5991-FC7C-2DF066F99027}"/>
                </a:ext>
              </a:extLst>
            </p:cNvPr>
            <p:cNvSpPr txBox="1"/>
            <p:nvPr/>
          </p:nvSpPr>
          <p:spPr>
            <a:xfrm>
              <a:off x="1370161" y="38682134"/>
              <a:ext cx="28944112" cy="995136"/>
            </a:xfrm>
            <a:prstGeom prst="rect">
              <a:avLst/>
            </a:prstGeom>
            <a:noFill/>
          </p:spPr>
          <p:txBody>
            <a:bodyPr wrap="square" rtlCol="0">
              <a:spAutoFit/>
            </a:bodyPr>
            <a:lstStyle/>
            <a:p>
              <a:r>
                <a:rPr lang="en-US" sz="2800" b="1" dirty="0">
                  <a:latin typeface="Work Sans" pitchFamily="2" charset="0"/>
                </a:rPr>
                <a:t>Acknowledgements: </a:t>
              </a:r>
              <a:r>
                <a:rPr lang="en-US" sz="2800" dirty="0">
                  <a:latin typeface="Work Sans" pitchFamily="2" charset="0"/>
                </a:rPr>
                <a:t>This work was supported by funding from the National Institute on Aging </a:t>
              </a:r>
              <a:r>
                <a:rPr lang="en-US" sz="2800" b="1" dirty="0">
                  <a:latin typeface="Work Sans" pitchFamily="2" charset="0"/>
                </a:rPr>
                <a:t>U54 AG052427 (Schellenberg, Wang).</a:t>
              </a:r>
            </a:p>
            <a:p>
              <a:endParaRPr lang="en-US" sz="2005" b="1" dirty="0">
                <a:latin typeface="Work Sans" pitchFamily="2" charset="0"/>
              </a:endParaRPr>
            </a:p>
          </p:txBody>
        </p:sp>
      </p:grpSp>
      <p:sp>
        <p:nvSpPr>
          <p:cNvPr id="21" name="TextBox 20">
            <a:extLst>
              <a:ext uri="{FF2B5EF4-FFF2-40B4-BE49-F238E27FC236}">
                <a16:creationId xmlns:a16="http://schemas.microsoft.com/office/drawing/2014/main" id="{CBE14C14-9591-A2CB-E405-DD4F96E712B7}"/>
              </a:ext>
            </a:extLst>
          </p:cNvPr>
          <p:cNvSpPr txBox="1"/>
          <p:nvPr/>
        </p:nvSpPr>
        <p:spPr>
          <a:xfrm>
            <a:off x="34722642" y="20352239"/>
            <a:ext cx="14858217" cy="5170646"/>
          </a:xfrm>
          <a:prstGeom prst="rect">
            <a:avLst/>
          </a:prstGeom>
          <a:noFill/>
          <a:ln>
            <a:solidFill>
              <a:schemeClr val="tx1">
                <a:lumMod val="50000"/>
                <a:lumOff val="50000"/>
              </a:schemeClr>
            </a:solidFill>
          </a:ln>
        </p:spPr>
        <p:txBody>
          <a:bodyPr wrap="square" rtlCol="0">
            <a:spAutoFit/>
          </a:bodyPr>
          <a:lstStyle/>
          <a:p>
            <a:pPr marL="327309" indent="-327309">
              <a:buFont typeface="Arial" panose="020B0604020202020204" pitchFamily="34" charset="0"/>
              <a:buChar char="•"/>
            </a:pPr>
            <a:r>
              <a:rPr lang="en-US" sz="3000" dirty="0">
                <a:latin typeface="Work Sans" pitchFamily="2" charset="0"/>
              </a:rPr>
              <a:t>The </a:t>
            </a:r>
            <a:r>
              <a:rPr lang="en-US" sz="3000" dirty="0" err="1">
                <a:latin typeface="Work Sans" pitchFamily="2" charset="0"/>
              </a:rPr>
              <a:t>aPCs</a:t>
            </a:r>
            <a:r>
              <a:rPr lang="en-US" sz="3000" dirty="0">
                <a:latin typeface="Work Sans" pitchFamily="2" charset="0"/>
              </a:rPr>
              <a:t> were found to have a </a:t>
            </a:r>
            <a:r>
              <a:rPr lang="en-US" sz="3000" b="1" dirty="0">
                <a:latin typeface="Work Sans" pitchFamily="2" charset="0"/>
              </a:rPr>
              <a:t>statistically significant relationship with the odds of a variant failing the </a:t>
            </a:r>
            <a:r>
              <a:rPr lang="en-US" sz="3000" b="1" dirty="0" err="1">
                <a:latin typeface="Work Sans" pitchFamily="2" charset="0"/>
              </a:rPr>
              <a:t>VFlags</a:t>
            </a:r>
            <a:r>
              <a:rPr lang="en-US" sz="3000" dirty="0">
                <a:latin typeface="Work Sans" pitchFamily="2" charset="0"/>
              </a:rPr>
              <a:t>, with some </a:t>
            </a:r>
            <a:r>
              <a:rPr lang="en-US" sz="3000" dirty="0" err="1">
                <a:latin typeface="Work Sans" pitchFamily="2" charset="0"/>
              </a:rPr>
              <a:t>aPCs</a:t>
            </a:r>
            <a:r>
              <a:rPr lang="en-US" sz="3000" dirty="0">
                <a:latin typeface="Work Sans" pitchFamily="2" charset="0"/>
              </a:rPr>
              <a:t> having different effects on different </a:t>
            </a:r>
            <a:r>
              <a:rPr lang="en-US" sz="3000" dirty="0" err="1">
                <a:latin typeface="Work Sans" pitchFamily="2" charset="0"/>
              </a:rPr>
              <a:t>VFlags</a:t>
            </a:r>
            <a:r>
              <a:rPr lang="en-US" sz="3000" dirty="0">
                <a:latin typeface="Work Sans" pitchFamily="2" charset="0"/>
              </a:rPr>
              <a:t>. </a:t>
            </a:r>
          </a:p>
          <a:p>
            <a:pPr marL="327309" indent="-327309">
              <a:buFont typeface="Arial" panose="020B0604020202020204" pitchFamily="34" charset="0"/>
              <a:buChar char="•"/>
            </a:pPr>
            <a:r>
              <a:rPr lang="en-US" sz="3000" dirty="0">
                <a:latin typeface="Work Sans" pitchFamily="2" charset="0"/>
              </a:rPr>
              <a:t>For example, an increase in the </a:t>
            </a:r>
            <a:r>
              <a:rPr lang="en-US" sz="3000" dirty="0" err="1">
                <a:latin typeface="Work Sans" pitchFamily="2" charset="0"/>
              </a:rPr>
              <a:t>aPC</a:t>
            </a:r>
            <a:r>
              <a:rPr lang="en-US" sz="3000" dirty="0">
                <a:latin typeface="Work Sans" pitchFamily="2" charset="0"/>
              </a:rPr>
              <a:t> for the </a:t>
            </a:r>
            <a:r>
              <a:rPr lang="en-US" sz="3000" b="1" dirty="0">
                <a:latin typeface="Work Sans" pitchFamily="2" charset="0"/>
              </a:rPr>
              <a:t>“Epigenetics” </a:t>
            </a:r>
            <a:r>
              <a:rPr lang="en-US" sz="3000" dirty="0">
                <a:latin typeface="Work Sans" pitchFamily="2" charset="0"/>
              </a:rPr>
              <a:t>block by one unit for a variant increases the odds of failing </a:t>
            </a:r>
            <a:r>
              <a:rPr lang="en-US" sz="3000" dirty="0" err="1">
                <a:latin typeface="Work Sans" pitchFamily="2" charset="0"/>
              </a:rPr>
              <a:t>VFlag</a:t>
            </a:r>
            <a:r>
              <a:rPr lang="en-US" sz="3000" dirty="0">
                <a:latin typeface="Work Sans" pitchFamily="2" charset="0"/>
              </a:rPr>
              <a:t> 2 (All Genotypes have DP &lt; 10 or GQ &lt; 20) </a:t>
            </a:r>
            <a:r>
              <a:rPr lang="en-US" sz="3000" b="1" dirty="0">
                <a:latin typeface="Work Sans" pitchFamily="2" charset="0"/>
              </a:rPr>
              <a:t>by nearly four fold (95%CI=3.24 to 4.78, p &lt; 10^-8)</a:t>
            </a:r>
            <a:r>
              <a:rPr lang="en-US" sz="3000" dirty="0">
                <a:latin typeface="Work Sans" pitchFamily="2" charset="0"/>
              </a:rPr>
              <a:t>, and the </a:t>
            </a:r>
            <a:r>
              <a:rPr lang="en-US" sz="3000" dirty="0" err="1">
                <a:latin typeface="Work Sans" pitchFamily="2" charset="0"/>
              </a:rPr>
              <a:t>aPC</a:t>
            </a:r>
            <a:r>
              <a:rPr lang="en-US" sz="3000" dirty="0">
                <a:latin typeface="Work Sans" pitchFamily="2" charset="0"/>
              </a:rPr>
              <a:t> for </a:t>
            </a:r>
            <a:r>
              <a:rPr lang="en-US" sz="3000" b="1" dirty="0">
                <a:latin typeface="Work Sans" pitchFamily="2" charset="0"/>
              </a:rPr>
              <a:t>“Local Nucleotide Diversity”</a:t>
            </a:r>
            <a:r>
              <a:rPr lang="en-US" sz="3000" dirty="0">
                <a:latin typeface="Work Sans" pitchFamily="2" charset="0"/>
              </a:rPr>
              <a:t> dramatically increases odds of failing </a:t>
            </a:r>
            <a:r>
              <a:rPr lang="en-US" sz="3000" dirty="0" err="1">
                <a:latin typeface="Work Sans" pitchFamily="2" charset="0"/>
              </a:rPr>
              <a:t>VFlag</a:t>
            </a:r>
            <a:r>
              <a:rPr lang="en-US" sz="3000" dirty="0">
                <a:latin typeface="Work Sans" pitchFamily="2" charset="0"/>
              </a:rPr>
              <a:t> 5 (Average Mean Depth &gt; 500 reads) </a:t>
            </a:r>
            <a:r>
              <a:rPr lang="en-US" sz="3000" b="1" dirty="0">
                <a:latin typeface="Work Sans" pitchFamily="2" charset="0"/>
              </a:rPr>
              <a:t>by 40 fold (95%CI=26.22 to 60.36, p &lt; 10^-8). </a:t>
            </a:r>
          </a:p>
          <a:p>
            <a:pPr marL="327309" indent="-327309">
              <a:buFont typeface="Arial" panose="020B0604020202020204" pitchFamily="34" charset="0"/>
              <a:buChar char="•"/>
            </a:pPr>
            <a:r>
              <a:rPr lang="en-US" sz="3000" dirty="0">
                <a:latin typeface="Work Sans" pitchFamily="2" charset="0"/>
              </a:rPr>
              <a:t>These relationships demonstrate the critical importance of variant quality filtering when using annotation weights in association testing. </a:t>
            </a:r>
          </a:p>
        </p:txBody>
      </p:sp>
      <p:sp>
        <p:nvSpPr>
          <p:cNvPr id="2" name="Rectangle: Top Corners Rounded 1">
            <a:extLst>
              <a:ext uri="{FF2B5EF4-FFF2-40B4-BE49-F238E27FC236}">
                <a16:creationId xmlns:a16="http://schemas.microsoft.com/office/drawing/2014/main" id="{ECF1AF14-BB9E-6083-981D-C4619E35ED5E}"/>
              </a:ext>
            </a:extLst>
          </p:cNvPr>
          <p:cNvSpPr/>
          <p:nvPr/>
        </p:nvSpPr>
        <p:spPr>
          <a:xfrm>
            <a:off x="18174091" y="5329070"/>
            <a:ext cx="14858218" cy="662973"/>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Work Sans" pitchFamily="2" charset="0"/>
              </a:rPr>
              <a:t>FAVOR annotations</a:t>
            </a:r>
          </a:p>
        </p:txBody>
      </p:sp>
      <p:sp>
        <p:nvSpPr>
          <p:cNvPr id="5" name="TextBox 4">
            <a:extLst>
              <a:ext uri="{FF2B5EF4-FFF2-40B4-BE49-F238E27FC236}">
                <a16:creationId xmlns:a16="http://schemas.microsoft.com/office/drawing/2014/main" id="{63F0548E-61EA-AEF4-A393-BB777DB53B5B}"/>
              </a:ext>
            </a:extLst>
          </p:cNvPr>
          <p:cNvSpPr txBox="1"/>
          <p:nvPr/>
        </p:nvSpPr>
        <p:spPr>
          <a:xfrm>
            <a:off x="18174092" y="6011591"/>
            <a:ext cx="14858218" cy="3323987"/>
          </a:xfrm>
          <a:prstGeom prst="rect">
            <a:avLst/>
          </a:prstGeom>
          <a:noFill/>
          <a:ln>
            <a:solidFill>
              <a:schemeClr val="tx1">
                <a:lumMod val="50000"/>
                <a:lumOff val="50000"/>
              </a:schemeClr>
            </a:solidFill>
          </a:ln>
        </p:spPr>
        <p:txBody>
          <a:bodyPr wrap="square" rtlCol="0">
            <a:spAutoFit/>
          </a:bodyPr>
          <a:lstStyle/>
          <a:p>
            <a:pPr marL="327309" indent="-327309">
              <a:buFont typeface="Arial" panose="020B0604020202020204" pitchFamily="34" charset="0"/>
              <a:buChar char="•"/>
            </a:pPr>
            <a:r>
              <a:rPr lang="en-US" sz="3000" dirty="0">
                <a:latin typeface="Work Sans" pitchFamily="2" charset="0"/>
              </a:rPr>
              <a:t>FAVOR integrates data from multiple databases, including </a:t>
            </a:r>
            <a:r>
              <a:rPr lang="en-US" sz="3000" b="1" dirty="0">
                <a:latin typeface="Work Sans" pitchFamily="2" charset="0"/>
              </a:rPr>
              <a:t>CADD v1.5, GENCODE v31, </a:t>
            </a:r>
            <a:r>
              <a:rPr lang="en-US" sz="3000" b="1" dirty="0" err="1">
                <a:latin typeface="Work Sans" pitchFamily="2" charset="0"/>
              </a:rPr>
              <a:t>Annovar</a:t>
            </a:r>
            <a:r>
              <a:rPr lang="en-US" sz="3000" b="1" dirty="0">
                <a:latin typeface="Work Sans" pitchFamily="2" charset="0"/>
              </a:rPr>
              <a:t>, WGSA, </a:t>
            </a:r>
            <a:r>
              <a:rPr lang="en-US" sz="3000" b="1" dirty="0" err="1">
                <a:latin typeface="Work Sans" pitchFamily="2" charset="0"/>
              </a:rPr>
              <a:t>ClinVar</a:t>
            </a:r>
            <a:r>
              <a:rPr lang="en-US" sz="3000" b="1" dirty="0">
                <a:latin typeface="Work Sans" pitchFamily="2" charset="0"/>
              </a:rPr>
              <a:t>, ENCODE, </a:t>
            </a:r>
            <a:r>
              <a:rPr lang="en-US" sz="3000" b="1" dirty="0" err="1">
                <a:latin typeface="Work Sans" pitchFamily="2" charset="0"/>
              </a:rPr>
              <a:t>SnpEff</a:t>
            </a:r>
            <a:r>
              <a:rPr lang="en-US" sz="3000" b="1" dirty="0">
                <a:latin typeface="Work Sans" pitchFamily="2" charset="0"/>
              </a:rPr>
              <a:t>, 1000 Genome, </a:t>
            </a:r>
            <a:r>
              <a:rPr lang="en-US" sz="3000" b="1" dirty="0" err="1">
                <a:latin typeface="Work Sans" pitchFamily="2" charset="0"/>
              </a:rPr>
              <a:t>TOPMed</a:t>
            </a:r>
            <a:r>
              <a:rPr lang="en-US" sz="3000" b="1" dirty="0">
                <a:latin typeface="Work Sans" pitchFamily="2" charset="0"/>
              </a:rPr>
              <a:t> Bravo Freeze 8 and </a:t>
            </a:r>
            <a:r>
              <a:rPr lang="en-US" sz="3000" b="1" dirty="0" err="1">
                <a:latin typeface="Work Sans" pitchFamily="2" charset="0"/>
              </a:rPr>
              <a:t>gnomAD</a:t>
            </a:r>
            <a:r>
              <a:rPr lang="en-US" sz="3000" b="1" dirty="0">
                <a:latin typeface="Work Sans" pitchFamily="2" charset="0"/>
              </a:rPr>
              <a:t> v3.</a:t>
            </a:r>
          </a:p>
          <a:p>
            <a:pPr marL="327309" indent="-327309">
              <a:buFont typeface="Arial" panose="020B0604020202020204" pitchFamily="34" charset="0"/>
              <a:buChar char="•"/>
            </a:pPr>
            <a:r>
              <a:rPr lang="en-US" sz="3000" dirty="0">
                <a:latin typeface="Work Sans" pitchFamily="2" charset="0"/>
              </a:rPr>
              <a:t>FAVOR functional scores are divided into </a:t>
            </a:r>
            <a:r>
              <a:rPr lang="en-US" sz="3000" b="1" dirty="0">
                <a:latin typeface="Work Sans" pitchFamily="2" charset="0"/>
              </a:rPr>
              <a:t>17 groups</a:t>
            </a:r>
            <a:r>
              <a:rPr lang="en-US" sz="3000" dirty="0">
                <a:latin typeface="Work Sans" pitchFamily="2" charset="0"/>
              </a:rPr>
              <a:t>, along with </a:t>
            </a:r>
            <a:r>
              <a:rPr lang="en-US" sz="3000" b="1" dirty="0">
                <a:latin typeface="Work Sans" pitchFamily="2" charset="0"/>
              </a:rPr>
              <a:t>annotation Principal Components (</a:t>
            </a:r>
            <a:r>
              <a:rPr lang="en-US" sz="3000" b="1" dirty="0" err="1">
                <a:latin typeface="Work Sans" pitchFamily="2" charset="0"/>
              </a:rPr>
              <a:t>aPCs</a:t>
            </a:r>
            <a:r>
              <a:rPr lang="en-US" sz="3000" b="1" dirty="0">
                <a:latin typeface="Work Sans" pitchFamily="2" charset="0"/>
              </a:rPr>
              <a:t>)</a:t>
            </a:r>
            <a:r>
              <a:rPr lang="en-US" sz="3000" dirty="0">
                <a:latin typeface="Work Sans" pitchFamily="2" charset="0"/>
              </a:rPr>
              <a:t>, which are the first variant-specific PC calculated from each standardized individual annotation score within these 17 groups</a:t>
            </a:r>
            <a:r>
              <a:rPr lang="en-US" sz="3000" b="1" dirty="0">
                <a:latin typeface="Work Sans" pitchFamily="2" charset="0"/>
              </a:rPr>
              <a:t>.  </a:t>
            </a:r>
            <a:endParaRPr lang="en-US" sz="3000" dirty="0">
              <a:latin typeface="Work Sans" pitchFamily="2" charset="0"/>
            </a:endParaRPr>
          </a:p>
        </p:txBody>
      </p:sp>
      <p:sp>
        <p:nvSpPr>
          <p:cNvPr id="13" name="Rectangle: Top Corners Rounded 12">
            <a:extLst>
              <a:ext uri="{FF2B5EF4-FFF2-40B4-BE49-F238E27FC236}">
                <a16:creationId xmlns:a16="http://schemas.microsoft.com/office/drawing/2014/main" id="{87643552-2721-7BD1-DFB7-002A1261C2FA}"/>
              </a:ext>
            </a:extLst>
          </p:cNvPr>
          <p:cNvSpPr/>
          <p:nvPr/>
        </p:nvSpPr>
        <p:spPr>
          <a:xfrm>
            <a:off x="34343020" y="5312050"/>
            <a:ext cx="14858218" cy="662973"/>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Work Sans" pitchFamily="2" charset="0"/>
              </a:rPr>
              <a:t>Annotations and QC metrics</a:t>
            </a:r>
          </a:p>
        </p:txBody>
      </p:sp>
      <p:sp>
        <p:nvSpPr>
          <p:cNvPr id="28" name="TextBox 27">
            <a:extLst>
              <a:ext uri="{FF2B5EF4-FFF2-40B4-BE49-F238E27FC236}">
                <a16:creationId xmlns:a16="http://schemas.microsoft.com/office/drawing/2014/main" id="{C678D277-BC53-5E06-47D6-84D059235E60}"/>
              </a:ext>
            </a:extLst>
          </p:cNvPr>
          <p:cNvSpPr txBox="1"/>
          <p:nvPr/>
        </p:nvSpPr>
        <p:spPr>
          <a:xfrm>
            <a:off x="34343021" y="5994571"/>
            <a:ext cx="14858218" cy="2862322"/>
          </a:xfrm>
          <a:prstGeom prst="rect">
            <a:avLst/>
          </a:prstGeom>
          <a:noFill/>
          <a:ln>
            <a:solidFill>
              <a:schemeClr val="tx1">
                <a:lumMod val="50000"/>
                <a:lumOff val="50000"/>
              </a:schemeClr>
            </a:solidFill>
          </a:ln>
        </p:spPr>
        <p:txBody>
          <a:bodyPr wrap="square" rtlCol="0">
            <a:spAutoFit/>
          </a:bodyPr>
          <a:lstStyle/>
          <a:p>
            <a:pPr marL="327309" indent="-327309">
              <a:buFont typeface="Arial" panose="020B0604020202020204" pitchFamily="34" charset="0"/>
              <a:buChar char="•"/>
            </a:pPr>
            <a:r>
              <a:rPr lang="en-US" sz="3000" dirty="0">
                <a:latin typeface="Work Sans" pitchFamily="2" charset="0"/>
              </a:rPr>
              <a:t>Approaches for statistical analysis of rare variants </a:t>
            </a:r>
            <a:r>
              <a:rPr lang="en-US" sz="3000" b="1" dirty="0">
                <a:latin typeface="Work Sans" pitchFamily="2" charset="0"/>
              </a:rPr>
              <a:t>increasingly rely on functional annotations</a:t>
            </a:r>
            <a:r>
              <a:rPr lang="en-US" sz="3000" dirty="0">
                <a:latin typeface="Work Sans" pitchFamily="2" charset="0"/>
              </a:rPr>
              <a:t> to weight association test statistics and increase statistical power.</a:t>
            </a:r>
          </a:p>
          <a:p>
            <a:pPr marL="327309" indent="-327309">
              <a:buFont typeface="Arial" panose="020B0604020202020204" pitchFamily="34" charset="0"/>
              <a:buChar char="•"/>
            </a:pPr>
            <a:r>
              <a:rPr lang="en-US" sz="3000" dirty="0">
                <a:latin typeface="Work Sans" pitchFamily="2" charset="0"/>
              </a:rPr>
              <a:t>However, the </a:t>
            </a:r>
            <a:r>
              <a:rPr lang="en-US" sz="3000" b="1" dirty="0">
                <a:latin typeface="Work Sans" pitchFamily="2" charset="0"/>
              </a:rPr>
              <a:t>impact of variant quality</a:t>
            </a:r>
            <a:r>
              <a:rPr lang="en-US" sz="3000" dirty="0">
                <a:latin typeface="Work Sans" pitchFamily="2" charset="0"/>
              </a:rPr>
              <a:t> on these tests is largely unexplored.</a:t>
            </a:r>
          </a:p>
          <a:p>
            <a:pPr marL="327309" indent="-327309">
              <a:buFont typeface="Arial" panose="020B0604020202020204" pitchFamily="34" charset="0"/>
              <a:buChar char="•"/>
            </a:pPr>
            <a:r>
              <a:rPr lang="en-US" sz="3000" dirty="0">
                <a:latin typeface="Work Sans" pitchFamily="2" charset="0"/>
              </a:rPr>
              <a:t>We performed </a:t>
            </a:r>
            <a:r>
              <a:rPr lang="en-US" sz="3000" b="1" dirty="0">
                <a:latin typeface="Work Sans" pitchFamily="2" charset="0"/>
              </a:rPr>
              <a:t>logistic regression analyses </a:t>
            </a:r>
            <a:r>
              <a:rPr lang="en-US" sz="3000" dirty="0">
                <a:latin typeface="Work Sans" pitchFamily="2" charset="0"/>
              </a:rPr>
              <a:t>on chromosomes </a:t>
            </a:r>
            <a:r>
              <a:rPr lang="en-US" sz="3000" b="1" dirty="0">
                <a:latin typeface="Work Sans" pitchFamily="2" charset="0"/>
              </a:rPr>
              <a:t>21 and 22 </a:t>
            </a:r>
            <a:r>
              <a:rPr lang="en-US" sz="3000" dirty="0">
                <a:latin typeface="Work Sans" pitchFamily="2" charset="0"/>
              </a:rPr>
              <a:t>of the R4 dataset, with group </a:t>
            </a:r>
            <a:r>
              <a:rPr lang="en-US" sz="3000" b="1" dirty="0" err="1">
                <a:latin typeface="Work Sans" pitchFamily="2" charset="0"/>
              </a:rPr>
              <a:t>aPCs</a:t>
            </a:r>
            <a:r>
              <a:rPr lang="en-US" sz="3000" dirty="0">
                <a:latin typeface="Work Sans" pitchFamily="2" charset="0"/>
              </a:rPr>
              <a:t> as predictors, and </a:t>
            </a:r>
            <a:r>
              <a:rPr lang="en-US" sz="3000" b="1" dirty="0" err="1">
                <a:latin typeface="Work Sans" pitchFamily="2" charset="0"/>
              </a:rPr>
              <a:t>VFlags</a:t>
            </a:r>
            <a:r>
              <a:rPr lang="en-US" sz="3000" dirty="0">
                <a:latin typeface="Work Sans" pitchFamily="2" charset="0"/>
              </a:rPr>
              <a:t> as outcomes. </a:t>
            </a:r>
          </a:p>
        </p:txBody>
      </p:sp>
      <p:pic>
        <p:nvPicPr>
          <p:cNvPr id="33" name="Picture 32" descr="A screenshot of a graph&#10;&#10;Description automatically generated">
            <a:extLst>
              <a:ext uri="{FF2B5EF4-FFF2-40B4-BE49-F238E27FC236}">
                <a16:creationId xmlns:a16="http://schemas.microsoft.com/office/drawing/2014/main" id="{63ED0A88-B43F-5B85-7F99-B6E67CA252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1880" y="9483667"/>
            <a:ext cx="14630429" cy="9144018"/>
          </a:xfrm>
          <a:prstGeom prst="rect">
            <a:avLst/>
          </a:prstGeom>
        </p:spPr>
      </p:pic>
      <p:pic>
        <p:nvPicPr>
          <p:cNvPr id="35" name="Picture 34" descr="A white sheet with black text&#10;&#10;Description automatically generated">
            <a:extLst>
              <a:ext uri="{FF2B5EF4-FFF2-40B4-BE49-F238E27FC236}">
                <a16:creationId xmlns:a16="http://schemas.microsoft.com/office/drawing/2014/main" id="{6208962B-8319-D3CC-FEF5-E686DE6189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1760" y="9477739"/>
            <a:ext cx="14630429" cy="9144018"/>
          </a:xfrm>
          <a:prstGeom prst="rect">
            <a:avLst/>
          </a:prstGeom>
        </p:spPr>
      </p:pic>
      <p:pic>
        <p:nvPicPr>
          <p:cNvPr id="37" name="Picture 36" descr="A graph with lines and letters&#10;&#10;Description automatically generated with medium confidence">
            <a:extLst>
              <a:ext uri="{FF2B5EF4-FFF2-40B4-BE49-F238E27FC236}">
                <a16:creationId xmlns:a16="http://schemas.microsoft.com/office/drawing/2014/main" id="{108C3A9A-F92D-C848-FDE4-4D57B4723B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43020" y="9477739"/>
            <a:ext cx="14630429" cy="9144018"/>
          </a:xfrm>
          <a:prstGeom prst="rect">
            <a:avLst/>
          </a:prstGeom>
        </p:spPr>
      </p:pic>
      <p:pic>
        <p:nvPicPr>
          <p:cNvPr id="39" name="Picture 38" descr="A screen shot of a graph&#10;&#10;Description automatically generated">
            <a:extLst>
              <a:ext uri="{FF2B5EF4-FFF2-40B4-BE49-F238E27FC236}">
                <a16:creationId xmlns:a16="http://schemas.microsoft.com/office/drawing/2014/main" id="{DC2BB1BC-57AE-3978-E5C2-B89BA3FDB5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17865" y="18695662"/>
            <a:ext cx="14630429" cy="9144018"/>
          </a:xfrm>
          <a:prstGeom prst="rect">
            <a:avLst/>
          </a:prstGeom>
        </p:spPr>
      </p:pic>
      <p:pic>
        <p:nvPicPr>
          <p:cNvPr id="41" name="Picture 40" descr="A screenshot of a graph&#10;&#10;Description automatically generated">
            <a:extLst>
              <a:ext uri="{FF2B5EF4-FFF2-40B4-BE49-F238E27FC236}">
                <a16:creationId xmlns:a16="http://schemas.microsoft.com/office/drawing/2014/main" id="{9E34CADC-5D37-922C-99DD-19D995573B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477201" y="18622276"/>
            <a:ext cx="14630429" cy="9144018"/>
          </a:xfrm>
          <a:prstGeom prst="rect">
            <a:avLst/>
          </a:prstGeom>
        </p:spPr>
      </p:pic>
      <p:sp>
        <p:nvSpPr>
          <p:cNvPr id="42" name="Rectangle: Top Corners Rounded 41">
            <a:extLst>
              <a:ext uri="{FF2B5EF4-FFF2-40B4-BE49-F238E27FC236}">
                <a16:creationId xmlns:a16="http://schemas.microsoft.com/office/drawing/2014/main" id="{D6C7095C-E9EA-CFE5-12CE-FFDB724F9072}"/>
              </a:ext>
            </a:extLst>
          </p:cNvPr>
          <p:cNvSpPr/>
          <p:nvPr/>
        </p:nvSpPr>
        <p:spPr>
          <a:xfrm>
            <a:off x="34722642" y="19689266"/>
            <a:ext cx="14858218" cy="662973"/>
          </a:xfrm>
          <a:prstGeom prst="round2SameRect">
            <a:avLst/>
          </a:prstGeom>
          <a:solidFill>
            <a:srgbClr val="74A9C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Work Sans" pitchFamily="2" charset="0"/>
              </a:rPr>
              <a:t>Results</a:t>
            </a:r>
          </a:p>
        </p:txBody>
      </p:sp>
    </p:spTree>
    <p:extLst>
      <p:ext uri="{BB962C8B-B14F-4D97-AF65-F5344CB8AC3E}">
        <p14:creationId xmlns:p14="http://schemas.microsoft.com/office/powerpoint/2010/main" val="305326664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734</TotalTime>
  <Words>473</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Work Sans</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Kannan</dc:creator>
  <cp:lastModifiedBy>Naveen Kannan</cp:lastModifiedBy>
  <cp:revision>111</cp:revision>
  <cp:lastPrinted>2024-02-28T20:36:41Z</cp:lastPrinted>
  <dcterms:created xsi:type="dcterms:W3CDTF">2023-08-22T15:05:03Z</dcterms:created>
  <dcterms:modified xsi:type="dcterms:W3CDTF">2024-02-28T20:39:37Z</dcterms:modified>
</cp:coreProperties>
</file>