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10896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9CF"/>
    <a:srgbClr val="203864"/>
    <a:srgbClr val="DEEBF7"/>
    <a:srgbClr val="BDC9E1"/>
    <a:srgbClr val="045A8D"/>
    <a:srgbClr val="2B8CBE"/>
    <a:srgbClr val="2171B5"/>
    <a:srgbClr val="08306B"/>
    <a:srgbClr val="073072"/>
    <a:srgbClr val="08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73" autoAdjust="0"/>
  </p:normalViewPr>
  <p:slideViewPr>
    <p:cSldViewPr snapToGrid="0">
      <p:cViewPr>
        <p:scale>
          <a:sx n="33" d="100"/>
          <a:sy n="33" d="100"/>
        </p:scale>
        <p:origin x="95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62F2C-DB6C-4012-9203-4A6B221FBE81}" type="datetimeFigureOut">
              <a:rPr lang="en-US" smtClean="0"/>
              <a:t>2/27/2024</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69FFA-736F-40A1-AFD8-F19719374E96}" type="slidenum">
              <a:rPr lang="en-US" smtClean="0"/>
              <a:t>‹#›</a:t>
            </a:fld>
            <a:endParaRPr lang="en-US"/>
          </a:p>
        </p:txBody>
      </p:sp>
    </p:spTree>
    <p:extLst>
      <p:ext uri="{BB962C8B-B14F-4D97-AF65-F5344CB8AC3E}">
        <p14:creationId xmlns:p14="http://schemas.microsoft.com/office/powerpoint/2010/main" val="416018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69FFA-736F-40A1-AFD8-F19719374E96}" type="slidenum">
              <a:rPr lang="en-US" smtClean="0"/>
              <a:t>1</a:t>
            </a:fld>
            <a:endParaRPr lang="en-US"/>
          </a:p>
        </p:txBody>
      </p:sp>
    </p:spTree>
    <p:extLst>
      <p:ext uri="{BB962C8B-B14F-4D97-AF65-F5344CB8AC3E}">
        <p14:creationId xmlns:p14="http://schemas.microsoft.com/office/powerpoint/2010/main" val="306968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584530"/>
            <a:ext cx="26426160" cy="14007253"/>
          </a:xfrm>
        </p:spPr>
        <p:txBody>
          <a:bodyPr anchor="b"/>
          <a:lstStyle>
            <a:lvl1pPr algn="ctr">
              <a:defRPr sz="20400"/>
            </a:lvl1pPr>
          </a:lstStyle>
          <a:p>
            <a:r>
              <a:rPr lang="en-US"/>
              <a:t>Click to edit Master title style</a:t>
            </a:r>
            <a:endParaRPr lang="en-US" dirty="0"/>
          </a:p>
        </p:txBody>
      </p:sp>
      <p:sp>
        <p:nvSpPr>
          <p:cNvPr id="3" name="Subtitle 2"/>
          <p:cNvSpPr>
            <a:spLocks noGrp="1"/>
          </p:cNvSpPr>
          <p:nvPr>
            <p:ph type="subTitle" idx="1"/>
          </p:nvPr>
        </p:nvSpPr>
        <p:spPr>
          <a:xfrm>
            <a:off x="3886200" y="21131956"/>
            <a:ext cx="23317200" cy="9713804"/>
          </a:xfrm>
        </p:spPr>
        <p:txBody>
          <a:bodyPr/>
          <a:lstStyle>
            <a:lvl1pPr marL="0" indent="0" algn="ctr">
              <a:buNone/>
              <a:defRPr sz="8160"/>
            </a:lvl1pPr>
            <a:lvl2pPr marL="1554480" indent="0" algn="ctr">
              <a:buNone/>
              <a:defRPr sz="6800"/>
            </a:lvl2pPr>
            <a:lvl3pPr marL="3108960" indent="0" algn="ctr">
              <a:buNone/>
              <a:defRPr sz="6120"/>
            </a:lvl3pPr>
            <a:lvl4pPr marL="4663440" indent="0" algn="ctr">
              <a:buNone/>
              <a:defRPr sz="5440"/>
            </a:lvl4pPr>
            <a:lvl5pPr marL="6217920" indent="0" algn="ctr">
              <a:buNone/>
              <a:defRPr sz="5440"/>
            </a:lvl5pPr>
            <a:lvl6pPr marL="7772400" indent="0" algn="ctr">
              <a:buNone/>
              <a:defRPr sz="5440"/>
            </a:lvl6pPr>
            <a:lvl7pPr marL="9326880" indent="0" algn="ctr">
              <a:buNone/>
              <a:defRPr sz="5440"/>
            </a:lvl7pPr>
            <a:lvl8pPr marL="10881360" indent="0" algn="ctr">
              <a:buNone/>
              <a:defRPr sz="5440"/>
            </a:lvl8pPr>
            <a:lvl9pPr marL="12435840" indent="0" algn="ctr">
              <a:buNone/>
              <a:defRPr sz="5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328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7515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2142067"/>
            <a:ext cx="6703695"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37412" y="2142067"/>
            <a:ext cx="19722465"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6790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9480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10030472"/>
            <a:ext cx="26814780" cy="16736057"/>
          </a:xfrm>
        </p:spPr>
        <p:txBody>
          <a:bodyPr anchor="b"/>
          <a:lstStyle>
            <a:lvl1pPr>
              <a:defRPr sz="20400"/>
            </a:lvl1pPr>
          </a:lstStyle>
          <a:p>
            <a:r>
              <a:rPr lang="en-US"/>
              <a:t>Click to edit Master title style</a:t>
            </a:r>
            <a:endParaRPr lang="en-US" dirty="0"/>
          </a:p>
        </p:txBody>
      </p:sp>
      <p:sp>
        <p:nvSpPr>
          <p:cNvPr id="3" name="Text Placeholder 2"/>
          <p:cNvSpPr>
            <a:spLocks noGrp="1"/>
          </p:cNvSpPr>
          <p:nvPr>
            <p:ph type="body" idx="1"/>
          </p:nvPr>
        </p:nvSpPr>
        <p:spPr>
          <a:xfrm>
            <a:off x="2121219" y="26924858"/>
            <a:ext cx="26814780" cy="8801097"/>
          </a:xfrm>
        </p:spPr>
        <p:txBody>
          <a:bodyPr/>
          <a:lstStyle>
            <a:lvl1pPr marL="0" indent="0">
              <a:buNone/>
              <a:defRPr sz="8160">
                <a:solidFill>
                  <a:schemeClr val="tx1"/>
                </a:solidFill>
              </a:defRPr>
            </a:lvl1pPr>
            <a:lvl2pPr marL="1554480" indent="0">
              <a:buNone/>
              <a:defRPr sz="6800">
                <a:solidFill>
                  <a:schemeClr val="tx1">
                    <a:tint val="75000"/>
                  </a:schemeClr>
                </a:solidFill>
              </a:defRPr>
            </a:lvl2pPr>
            <a:lvl3pPr marL="3108960" indent="0">
              <a:buNone/>
              <a:defRPr sz="6120">
                <a:solidFill>
                  <a:schemeClr val="tx1">
                    <a:tint val="75000"/>
                  </a:schemeClr>
                </a:solidFill>
              </a:defRPr>
            </a:lvl3pPr>
            <a:lvl4pPr marL="4663440" indent="0">
              <a:buNone/>
              <a:defRPr sz="5440">
                <a:solidFill>
                  <a:schemeClr val="tx1">
                    <a:tint val="75000"/>
                  </a:schemeClr>
                </a:solidFill>
              </a:defRPr>
            </a:lvl4pPr>
            <a:lvl5pPr marL="6217920" indent="0">
              <a:buNone/>
              <a:defRPr sz="5440">
                <a:solidFill>
                  <a:schemeClr val="tx1">
                    <a:tint val="75000"/>
                  </a:schemeClr>
                </a:solidFill>
              </a:defRPr>
            </a:lvl5pPr>
            <a:lvl6pPr marL="7772400" indent="0">
              <a:buNone/>
              <a:defRPr sz="5440">
                <a:solidFill>
                  <a:schemeClr val="tx1">
                    <a:tint val="75000"/>
                  </a:schemeClr>
                </a:solidFill>
              </a:defRPr>
            </a:lvl6pPr>
            <a:lvl7pPr marL="9326880" indent="0">
              <a:buNone/>
              <a:defRPr sz="5440">
                <a:solidFill>
                  <a:schemeClr val="tx1">
                    <a:tint val="75000"/>
                  </a:schemeClr>
                </a:solidFill>
              </a:defRPr>
            </a:lvl7pPr>
            <a:lvl8pPr marL="10881360" indent="0">
              <a:buNone/>
              <a:defRPr sz="5440">
                <a:solidFill>
                  <a:schemeClr val="tx1">
                    <a:tint val="75000"/>
                  </a:schemeClr>
                </a:solidFill>
              </a:defRPr>
            </a:lvl8pPr>
            <a:lvl9pPr marL="12435840" indent="0">
              <a:buNone/>
              <a:defRPr sz="5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29EAE-66CA-4BFE-9D4A-7A6AF854154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65362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374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39110" y="10710333"/>
            <a:ext cx="1321308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29EAE-66CA-4BFE-9D4A-7A6AF854154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37297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2142076"/>
            <a:ext cx="2681478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41463" y="9862823"/>
            <a:ext cx="13152356"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4" name="Content Placeholder 3"/>
          <p:cNvSpPr>
            <a:spLocks noGrp="1"/>
          </p:cNvSpPr>
          <p:nvPr>
            <p:ph sz="half" idx="2"/>
          </p:nvPr>
        </p:nvSpPr>
        <p:spPr>
          <a:xfrm>
            <a:off x="2141463" y="14696440"/>
            <a:ext cx="13152356"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39112" y="9862823"/>
            <a:ext cx="13217129" cy="4833617"/>
          </a:xfrm>
        </p:spPr>
        <p:txBody>
          <a:bodyPr anchor="b"/>
          <a:lstStyle>
            <a:lvl1pPr marL="0" indent="0">
              <a:buNone/>
              <a:defRPr sz="8160" b="1"/>
            </a:lvl1pPr>
            <a:lvl2pPr marL="1554480" indent="0">
              <a:buNone/>
              <a:defRPr sz="6800" b="1"/>
            </a:lvl2pPr>
            <a:lvl3pPr marL="3108960" indent="0">
              <a:buNone/>
              <a:defRPr sz="6120" b="1"/>
            </a:lvl3pPr>
            <a:lvl4pPr marL="4663440" indent="0">
              <a:buNone/>
              <a:defRPr sz="5440" b="1"/>
            </a:lvl4pPr>
            <a:lvl5pPr marL="6217920" indent="0">
              <a:buNone/>
              <a:defRPr sz="5440" b="1"/>
            </a:lvl5pPr>
            <a:lvl6pPr marL="7772400" indent="0">
              <a:buNone/>
              <a:defRPr sz="5440" b="1"/>
            </a:lvl6pPr>
            <a:lvl7pPr marL="9326880" indent="0">
              <a:buNone/>
              <a:defRPr sz="5440" b="1"/>
            </a:lvl7pPr>
            <a:lvl8pPr marL="10881360" indent="0">
              <a:buNone/>
              <a:defRPr sz="5440" b="1"/>
            </a:lvl8pPr>
            <a:lvl9pPr marL="12435840" indent="0">
              <a:buNone/>
              <a:defRPr sz="5440" b="1"/>
            </a:lvl9pPr>
          </a:lstStyle>
          <a:p>
            <a:pPr lvl="0"/>
            <a:r>
              <a:rPr lang="en-US"/>
              <a:t>Click to edit Master text styles</a:t>
            </a:r>
          </a:p>
        </p:txBody>
      </p:sp>
      <p:sp>
        <p:nvSpPr>
          <p:cNvPr id="6" name="Content Placeholder 5"/>
          <p:cNvSpPr>
            <a:spLocks noGrp="1"/>
          </p:cNvSpPr>
          <p:nvPr>
            <p:ph sz="quarter" idx="4"/>
          </p:nvPr>
        </p:nvSpPr>
        <p:spPr>
          <a:xfrm>
            <a:off x="15739112" y="14696440"/>
            <a:ext cx="13217129"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29EAE-66CA-4BFE-9D4A-7A6AF854154E}"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81419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29EAE-66CA-4BFE-9D4A-7A6AF854154E}"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8624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9EAE-66CA-4BFE-9D4A-7A6AF854154E}"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04689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Content Placeholder 2"/>
          <p:cNvSpPr>
            <a:spLocks noGrp="1"/>
          </p:cNvSpPr>
          <p:nvPr>
            <p:ph idx="1"/>
          </p:nvPr>
        </p:nvSpPr>
        <p:spPr>
          <a:xfrm>
            <a:off x="13217129" y="5792902"/>
            <a:ext cx="15739110" cy="28591933"/>
          </a:xfrm>
        </p:spPr>
        <p:txBody>
          <a:bodyPr/>
          <a:lstStyle>
            <a:lvl1pPr>
              <a:defRPr sz="10880"/>
            </a:lvl1pPr>
            <a:lvl2pPr>
              <a:defRPr sz="9520"/>
            </a:lvl2pPr>
            <a:lvl3pPr>
              <a:defRPr sz="8160"/>
            </a:lvl3pPr>
            <a:lvl4pPr>
              <a:defRPr sz="6800"/>
            </a:lvl4pPr>
            <a:lvl5pPr>
              <a:defRPr sz="6800"/>
            </a:lvl5pPr>
            <a:lvl6pPr>
              <a:defRPr sz="6800"/>
            </a:lvl6pPr>
            <a:lvl7pPr>
              <a:defRPr sz="6800"/>
            </a:lvl7pPr>
            <a:lvl8pPr>
              <a:defRPr sz="6800"/>
            </a:lvl8pPr>
            <a:lvl9pPr>
              <a:defRPr sz="6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985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2682240"/>
            <a:ext cx="10027205" cy="9387840"/>
          </a:xfrm>
        </p:spPr>
        <p:txBody>
          <a:bodyPr anchor="b"/>
          <a:lstStyle>
            <a:lvl1pPr>
              <a:defRPr sz="10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17129" y="5792902"/>
            <a:ext cx="15739110" cy="28591933"/>
          </a:xfrm>
        </p:spPr>
        <p:txBody>
          <a:bodyPr anchor="t"/>
          <a:lstStyle>
            <a:lvl1pPr marL="0" indent="0">
              <a:buNone/>
              <a:defRPr sz="10880"/>
            </a:lvl1pPr>
            <a:lvl2pPr marL="1554480" indent="0">
              <a:buNone/>
              <a:defRPr sz="9520"/>
            </a:lvl2pPr>
            <a:lvl3pPr marL="3108960" indent="0">
              <a:buNone/>
              <a:defRPr sz="8160"/>
            </a:lvl3pPr>
            <a:lvl4pPr marL="4663440" indent="0">
              <a:buNone/>
              <a:defRPr sz="6800"/>
            </a:lvl4pPr>
            <a:lvl5pPr marL="6217920" indent="0">
              <a:buNone/>
              <a:defRPr sz="6800"/>
            </a:lvl5pPr>
            <a:lvl6pPr marL="7772400" indent="0">
              <a:buNone/>
              <a:defRPr sz="6800"/>
            </a:lvl6pPr>
            <a:lvl7pPr marL="9326880" indent="0">
              <a:buNone/>
              <a:defRPr sz="6800"/>
            </a:lvl7pPr>
            <a:lvl8pPr marL="10881360" indent="0">
              <a:buNone/>
              <a:defRPr sz="6800"/>
            </a:lvl8pPr>
            <a:lvl9pPr marL="12435840" indent="0">
              <a:buNone/>
              <a:defRPr sz="6800"/>
            </a:lvl9pPr>
          </a:lstStyle>
          <a:p>
            <a:r>
              <a:rPr lang="en-US"/>
              <a:t>Click icon to add picture</a:t>
            </a:r>
            <a:endParaRPr lang="en-US" dirty="0"/>
          </a:p>
        </p:txBody>
      </p:sp>
      <p:sp>
        <p:nvSpPr>
          <p:cNvPr id="4" name="Text Placeholder 3"/>
          <p:cNvSpPr>
            <a:spLocks noGrp="1"/>
          </p:cNvSpPr>
          <p:nvPr>
            <p:ph type="body" sz="half" idx="2"/>
          </p:nvPr>
        </p:nvSpPr>
        <p:spPr>
          <a:xfrm>
            <a:off x="2141460" y="12070080"/>
            <a:ext cx="10027205" cy="22361316"/>
          </a:xfrm>
        </p:spPr>
        <p:txBody>
          <a:bodyPr/>
          <a:lstStyle>
            <a:lvl1pPr marL="0" indent="0">
              <a:buNone/>
              <a:defRPr sz="5440"/>
            </a:lvl1pPr>
            <a:lvl2pPr marL="1554480" indent="0">
              <a:buNone/>
              <a:defRPr sz="4760"/>
            </a:lvl2pPr>
            <a:lvl3pPr marL="3108960" indent="0">
              <a:buNone/>
              <a:defRPr sz="4080"/>
            </a:lvl3pPr>
            <a:lvl4pPr marL="4663440" indent="0">
              <a:buNone/>
              <a:defRPr sz="3400"/>
            </a:lvl4pPr>
            <a:lvl5pPr marL="6217920" indent="0">
              <a:buNone/>
              <a:defRPr sz="3400"/>
            </a:lvl5pPr>
            <a:lvl6pPr marL="7772400" indent="0">
              <a:buNone/>
              <a:defRPr sz="3400"/>
            </a:lvl6pPr>
            <a:lvl7pPr marL="9326880" indent="0">
              <a:buNone/>
              <a:defRPr sz="3400"/>
            </a:lvl7pPr>
            <a:lvl8pPr marL="10881360" indent="0">
              <a:buNone/>
              <a:defRPr sz="3400"/>
            </a:lvl8pPr>
            <a:lvl9pPr marL="12435840" indent="0">
              <a:buNone/>
              <a:defRPr sz="34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6712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2142076"/>
            <a:ext cx="2681478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37410" y="10710333"/>
            <a:ext cx="2681478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37410" y="37290595"/>
            <a:ext cx="6995160" cy="2142067"/>
          </a:xfrm>
          <a:prstGeom prst="rect">
            <a:avLst/>
          </a:prstGeom>
        </p:spPr>
        <p:txBody>
          <a:bodyPr vert="horz" lIns="91440" tIns="45720" rIns="91440" bIns="45720" rtlCol="0" anchor="ctr"/>
          <a:lstStyle>
            <a:lvl1pPr algn="l">
              <a:defRPr sz="4080">
                <a:solidFill>
                  <a:schemeClr val="tx1">
                    <a:tint val="75000"/>
                  </a:schemeClr>
                </a:solidFill>
              </a:defRPr>
            </a:lvl1pPr>
          </a:lstStyle>
          <a:p>
            <a:fld id="{0E229EAE-66CA-4BFE-9D4A-7A6AF854154E}" type="datetimeFigureOut">
              <a:rPr lang="en-US" smtClean="0"/>
              <a:t>2/27/2024</a:t>
            </a:fld>
            <a:endParaRPr lang="en-US"/>
          </a:p>
        </p:txBody>
      </p:sp>
      <p:sp>
        <p:nvSpPr>
          <p:cNvPr id="5" name="Footer Placeholder 4"/>
          <p:cNvSpPr>
            <a:spLocks noGrp="1"/>
          </p:cNvSpPr>
          <p:nvPr>
            <p:ph type="ftr" sz="quarter" idx="3"/>
          </p:nvPr>
        </p:nvSpPr>
        <p:spPr>
          <a:xfrm>
            <a:off x="10298430" y="37290595"/>
            <a:ext cx="10492740" cy="2142067"/>
          </a:xfrm>
          <a:prstGeom prst="rect">
            <a:avLst/>
          </a:prstGeom>
        </p:spPr>
        <p:txBody>
          <a:bodyPr vert="horz" lIns="91440" tIns="45720" rIns="91440" bIns="45720" rtlCol="0" anchor="ctr"/>
          <a:lstStyle>
            <a:lvl1pPr algn="ctr">
              <a:defRPr sz="4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37290595"/>
            <a:ext cx="6995160" cy="2142067"/>
          </a:xfrm>
          <a:prstGeom prst="rect">
            <a:avLst/>
          </a:prstGeom>
        </p:spPr>
        <p:txBody>
          <a:bodyPr vert="horz" lIns="91440" tIns="45720" rIns="91440" bIns="45720" rtlCol="0" anchor="ctr"/>
          <a:lstStyle>
            <a:lvl1pPr algn="r">
              <a:defRPr sz="4080">
                <a:solidFill>
                  <a:schemeClr val="tx1">
                    <a:tint val="75000"/>
                  </a:schemeClr>
                </a:solidFill>
              </a:defRPr>
            </a:lvl1pPr>
          </a:lstStyle>
          <a:p>
            <a:fld id="{23EF03CC-13AD-4ACB-BC3D-6C30C8FFCDE5}" type="slidenum">
              <a:rPr lang="en-US" smtClean="0"/>
              <a:t>‹#›</a:t>
            </a:fld>
            <a:endParaRPr lang="en-US"/>
          </a:p>
        </p:txBody>
      </p:sp>
    </p:spTree>
    <p:extLst>
      <p:ext uri="{BB962C8B-B14F-4D97-AF65-F5344CB8AC3E}">
        <p14:creationId xmlns:p14="http://schemas.microsoft.com/office/powerpoint/2010/main" val="34363371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logo for a computer laboratory&#10;&#10;Description automatically generated with medium confidence">
            <a:extLst>
              <a:ext uri="{FF2B5EF4-FFF2-40B4-BE49-F238E27FC236}">
                <a16:creationId xmlns:a16="http://schemas.microsoft.com/office/drawing/2014/main" id="{BF8AA22B-0AD5-9161-5C5D-EF87A91E8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064" y="2579733"/>
            <a:ext cx="4073864" cy="1759438"/>
          </a:xfrm>
          <a:prstGeom prst="rect">
            <a:avLst/>
          </a:prstGeom>
        </p:spPr>
      </p:pic>
      <p:sp>
        <p:nvSpPr>
          <p:cNvPr id="17" name="Text Placeholder 44">
            <a:extLst>
              <a:ext uri="{FF2B5EF4-FFF2-40B4-BE49-F238E27FC236}">
                <a16:creationId xmlns:a16="http://schemas.microsoft.com/office/drawing/2014/main" id="{520D6003-3C4F-CF8C-64BF-72C58122885C}"/>
              </a:ext>
            </a:extLst>
          </p:cNvPr>
          <p:cNvSpPr txBox="1">
            <a:spLocks/>
          </p:cNvSpPr>
          <p:nvPr/>
        </p:nvSpPr>
        <p:spPr>
          <a:xfrm>
            <a:off x="1271359" y="1016953"/>
            <a:ext cx="28922697" cy="1373599"/>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cap="small" dirty="0">
                <a:solidFill>
                  <a:srgbClr val="000000"/>
                </a:solidFill>
                <a:latin typeface="Work Sans" pitchFamily="2" charset="0"/>
              </a:rPr>
              <a:t>Quality Control metrics of individual genetic variants in the Alzheimer’s Disease Sequencing Project are associated with FAVOR annotations.</a:t>
            </a:r>
            <a:endParaRPr lang="en-US" sz="6000" b="1" cap="small" dirty="0">
              <a:latin typeface="Work Sans" pitchFamily="2" charset="0"/>
              <a:cs typeface="Quire Sans" panose="020B0502040204020203" pitchFamily="34" charset="0"/>
            </a:endParaRPr>
          </a:p>
        </p:txBody>
      </p:sp>
      <p:sp>
        <p:nvSpPr>
          <p:cNvPr id="18" name="Text Placeholder 45">
            <a:extLst>
              <a:ext uri="{FF2B5EF4-FFF2-40B4-BE49-F238E27FC236}">
                <a16:creationId xmlns:a16="http://schemas.microsoft.com/office/drawing/2014/main" id="{134FBD57-E7A1-F0D6-716A-AFD9C2C4AA1A}"/>
              </a:ext>
            </a:extLst>
          </p:cNvPr>
          <p:cNvSpPr txBox="1">
            <a:spLocks/>
          </p:cNvSpPr>
          <p:nvPr/>
        </p:nvSpPr>
        <p:spPr>
          <a:xfrm>
            <a:off x="8421017" y="2828833"/>
            <a:ext cx="20864118" cy="1098583"/>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dirty="0">
                <a:solidFill>
                  <a:schemeClr val="tx2"/>
                </a:solidFill>
                <a:latin typeface="Work Sans" pitchFamily="2" charset="0"/>
              </a:rPr>
              <a:t>Naveen Kannan</a:t>
            </a:r>
            <a:r>
              <a:rPr lang="en-US" sz="4000" baseline="30000" dirty="0">
                <a:solidFill>
                  <a:schemeClr val="tx2"/>
                </a:solidFill>
                <a:latin typeface="Work Sans" pitchFamily="2" charset="0"/>
              </a:rPr>
              <a:t>1</a:t>
            </a:r>
            <a:r>
              <a:rPr lang="en-US" sz="4000" dirty="0">
                <a:solidFill>
                  <a:schemeClr val="tx2"/>
                </a:solidFill>
                <a:latin typeface="Work Sans" pitchFamily="2" charset="0"/>
              </a:rPr>
              <a:t>, Nicholas Wheeler</a:t>
            </a:r>
            <a:r>
              <a:rPr lang="en-US" sz="4000" baseline="30000" dirty="0">
                <a:solidFill>
                  <a:schemeClr val="tx2"/>
                </a:solidFill>
                <a:latin typeface="Work Sans" pitchFamily="2" charset="0"/>
              </a:rPr>
              <a:t>1</a:t>
            </a:r>
            <a:r>
              <a:rPr lang="en-US" sz="4000" dirty="0">
                <a:solidFill>
                  <a:schemeClr val="tx2"/>
                </a:solidFill>
                <a:latin typeface="Work Sans" pitchFamily="2" charset="0"/>
              </a:rPr>
              <a:t>, Genome Center for Alzheimer’s Disease, Li-San Wang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Yuk Yee Leung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William S. Bush</a:t>
            </a:r>
            <a:r>
              <a:rPr lang="en-US" sz="4000" baseline="30000" dirty="0">
                <a:solidFill>
                  <a:schemeClr val="tx2"/>
                </a:solidFill>
                <a:latin typeface="Work Sans" pitchFamily="2" charset="0"/>
              </a:rPr>
              <a:t>1</a:t>
            </a:r>
            <a:endParaRPr lang="en-US" sz="4000" dirty="0">
              <a:solidFill>
                <a:schemeClr val="tx2"/>
              </a:solidFill>
              <a:latin typeface="Work Sans" pitchFamily="2" charset="0"/>
            </a:endParaRPr>
          </a:p>
        </p:txBody>
      </p:sp>
      <p:sp>
        <p:nvSpPr>
          <p:cNvPr id="19" name="Text Placeholder 46">
            <a:extLst>
              <a:ext uri="{FF2B5EF4-FFF2-40B4-BE49-F238E27FC236}">
                <a16:creationId xmlns:a16="http://schemas.microsoft.com/office/drawing/2014/main" id="{7BF78BE3-0C5D-E5A2-4F38-7FF80D1BF64A}"/>
              </a:ext>
            </a:extLst>
          </p:cNvPr>
          <p:cNvSpPr txBox="1">
            <a:spLocks/>
          </p:cNvSpPr>
          <p:nvPr/>
        </p:nvSpPr>
        <p:spPr>
          <a:xfrm>
            <a:off x="8421017" y="3998245"/>
            <a:ext cx="20940324" cy="2046293"/>
          </a:xfrm>
          <a:prstGeom prst="rect">
            <a:avLst/>
          </a:prstGeom>
        </p:spPr>
        <p:txBody>
          <a:bodyPr vert="horz" lIns="91440" tIns="45720" rIns="91440" bIns="45720" rtlCol="0" anchor="ctr">
            <a:noAutofit/>
          </a:bodyPr>
          <a:lstStyle>
            <a:defPPr>
              <a:defRPr lang="en-US"/>
            </a:defPPr>
            <a:lvl1pPr marL="0" algn="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2800" dirty="0">
                <a:solidFill>
                  <a:schemeClr val="tx2"/>
                </a:solidFill>
                <a:latin typeface="Work Sans" pitchFamily="2" charset="0"/>
              </a:rPr>
              <a:t>1) Cleveland Institute for Computational Biology, Department for Population and Quantitative Health Sciences, Case Western Reserve University, Cleveland, Ohio 44106, USA.  2) Department of Pathology and Laboratory Medicine, Penn Neurodegeneration Genomics Center, Perelman School of Medicine, University of Pennsylvania, Philadelphia, Pennsylvania 19104, USA.</a:t>
            </a:r>
          </a:p>
        </p:txBody>
      </p:sp>
      <p:sp>
        <p:nvSpPr>
          <p:cNvPr id="27" name="Rectangle: Top Corners Rounded 26">
            <a:extLst>
              <a:ext uri="{FF2B5EF4-FFF2-40B4-BE49-F238E27FC236}">
                <a16:creationId xmlns:a16="http://schemas.microsoft.com/office/drawing/2014/main" id="{96D2D347-09FF-E9DA-ECB0-A9EFC6B930D4}"/>
              </a:ext>
            </a:extLst>
          </p:cNvPr>
          <p:cNvSpPr/>
          <p:nvPr/>
        </p:nvSpPr>
        <p:spPr>
          <a:xfrm>
            <a:off x="2409657" y="6249204"/>
            <a:ext cx="12456717" cy="118784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Work Sans" pitchFamily="2" charset="0"/>
              </a:rPr>
              <a:t>Introduction</a:t>
            </a:r>
          </a:p>
        </p:txBody>
      </p:sp>
      <p:sp>
        <p:nvSpPr>
          <p:cNvPr id="32" name="TextBox 31">
            <a:extLst>
              <a:ext uri="{FF2B5EF4-FFF2-40B4-BE49-F238E27FC236}">
                <a16:creationId xmlns:a16="http://schemas.microsoft.com/office/drawing/2014/main" id="{EB2E16C8-62E9-A745-CE7F-A1FFC4FE6824}"/>
              </a:ext>
            </a:extLst>
          </p:cNvPr>
          <p:cNvSpPr txBox="1"/>
          <p:nvPr/>
        </p:nvSpPr>
        <p:spPr>
          <a:xfrm>
            <a:off x="2409657" y="7475813"/>
            <a:ext cx="12456717" cy="3108543"/>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800" dirty="0">
                <a:latin typeface="Work Sans" pitchFamily="2" charset="0"/>
              </a:rPr>
              <a:t>The ADSP (Alzheimer’s Disease Sequencing Project) released their 4</a:t>
            </a:r>
            <a:r>
              <a:rPr lang="en-US" sz="2800" baseline="30000" dirty="0">
                <a:latin typeface="Work Sans" pitchFamily="2" charset="0"/>
              </a:rPr>
              <a:t>th</a:t>
            </a:r>
            <a:r>
              <a:rPr lang="en-US" sz="2800" dirty="0">
                <a:latin typeface="Work Sans" pitchFamily="2" charset="0"/>
              </a:rPr>
              <a:t> dataset consisting of </a:t>
            </a:r>
            <a:r>
              <a:rPr lang="en-US" sz="2800" b="1" dirty="0">
                <a:latin typeface="Work Sans" pitchFamily="2" charset="0"/>
              </a:rPr>
              <a:t>36,361 sequenced genomes, with 362 million variants.  </a:t>
            </a:r>
          </a:p>
          <a:p>
            <a:pPr marL="457200" indent="-457200">
              <a:buFont typeface="Arial" panose="020B0604020202020204" pitchFamily="34" charset="0"/>
              <a:buChar char="•"/>
            </a:pPr>
            <a:r>
              <a:rPr lang="en-US" sz="2800" dirty="0">
                <a:latin typeface="Work Sans" pitchFamily="2" charset="0"/>
              </a:rPr>
              <a:t>The R4 release has 35,569 unique subjects, with </a:t>
            </a:r>
            <a:r>
              <a:rPr lang="en-US" sz="2800" b="1" u="sng" dirty="0">
                <a:latin typeface="Work Sans" pitchFamily="2" charset="0"/>
              </a:rPr>
              <a:t>5,218</a:t>
            </a:r>
            <a:r>
              <a:rPr lang="en-US" sz="2800" dirty="0">
                <a:latin typeface="Work Sans" pitchFamily="2" charset="0"/>
              </a:rPr>
              <a:t> individuals of African Ancestry, </a:t>
            </a:r>
            <a:r>
              <a:rPr lang="en-US" sz="2800" b="1" u="sng" dirty="0">
                <a:latin typeface="Work Sans" pitchFamily="2" charset="0"/>
              </a:rPr>
              <a:t>2,791</a:t>
            </a:r>
            <a:r>
              <a:rPr lang="en-US" sz="2800" dirty="0">
                <a:latin typeface="Work Sans" pitchFamily="2" charset="0"/>
              </a:rPr>
              <a:t> with Asian ancestry, </a:t>
            </a:r>
            <a:r>
              <a:rPr lang="en-US" sz="2800" b="1" u="sng" dirty="0">
                <a:latin typeface="Work Sans" pitchFamily="2" charset="0"/>
              </a:rPr>
              <a:t>10,398</a:t>
            </a:r>
            <a:r>
              <a:rPr lang="en-US" sz="2800" dirty="0">
                <a:latin typeface="Work Sans" pitchFamily="2" charset="0"/>
              </a:rPr>
              <a:t> with Hispanic ancestry, </a:t>
            </a:r>
            <a:r>
              <a:rPr lang="en-US" sz="2800" b="1" u="sng" dirty="0">
                <a:latin typeface="Work Sans" pitchFamily="2" charset="0"/>
              </a:rPr>
              <a:t>16,191</a:t>
            </a:r>
            <a:r>
              <a:rPr lang="en-US" sz="2800" dirty="0">
                <a:latin typeface="Work Sans" pitchFamily="2" charset="0"/>
              </a:rPr>
              <a:t> with Non-Hispanic White (NHW) ancestry, and </a:t>
            </a:r>
            <a:r>
              <a:rPr lang="en-US" sz="2800" b="1" u="sng" dirty="0">
                <a:latin typeface="Work Sans" pitchFamily="2" charset="0"/>
              </a:rPr>
              <a:t>971</a:t>
            </a:r>
            <a:r>
              <a:rPr lang="en-US" sz="2800" dirty="0">
                <a:latin typeface="Work Sans" pitchFamily="2" charset="0"/>
              </a:rPr>
              <a:t> of Other/Unknown ancestry.</a:t>
            </a:r>
          </a:p>
        </p:txBody>
      </p:sp>
      <p:pic>
        <p:nvPicPr>
          <p:cNvPr id="3" name="Picture 2" descr="A blue text on a black background&#10;&#10;Description automatically generated">
            <a:extLst>
              <a:ext uri="{FF2B5EF4-FFF2-40B4-BE49-F238E27FC236}">
                <a16:creationId xmlns:a16="http://schemas.microsoft.com/office/drawing/2014/main" id="{C8A4276D-2133-1709-A360-6AFB63141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657" y="4871986"/>
            <a:ext cx="4620130" cy="804940"/>
          </a:xfrm>
          <a:prstGeom prst="rect">
            <a:avLst/>
          </a:prstGeom>
        </p:spPr>
      </p:pic>
      <p:grpSp>
        <p:nvGrpSpPr>
          <p:cNvPr id="16" name="Group 15">
            <a:extLst>
              <a:ext uri="{FF2B5EF4-FFF2-40B4-BE49-F238E27FC236}">
                <a16:creationId xmlns:a16="http://schemas.microsoft.com/office/drawing/2014/main" id="{069F9E71-03F6-8E10-4E2B-E4FA564DABB9}"/>
              </a:ext>
            </a:extLst>
          </p:cNvPr>
          <p:cNvGrpSpPr/>
          <p:nvPr/>
        </p:nvGrpSpPr>
        <p:grpSpPr>
          <a:xfrm>
            <a:off x="1264893" y="38404730"/>
            <a:ext cx="29242564" cy="1118896"/>
            <a:chOff x="1264893" y="38578902"/>
            <a:chExt cx="29242564" cy="1118896"/>
          </a:xfrm>
        </p:grpSpPr>
        <p:sp>
          <p:nvSpPr>
            <p:cNvPr id="22" name="Rectangle: Top Corners Rounded 21">
              <a:extLst>
                <a:ext uri="{FF2B5EF4-FFF2-40B4-BE49-F238E27FC236}">
                  <a16:creationId xmlns:a16="http://schemas.microsoft.com/office/drawing/2014/main" id="{E0FC65F0-29CB-5319-1B33-9AF795D0A375}"/>
                </a:ext>
              </a:extLst>
            </p:cNvPr>
            <p:cNvSpPr/>
            <p:nvPr/>
          </p:nvSpPr>
          <p:spPr>
            <a:xfrm>
              <a:off x="1264893" y="38578902"/>
              <a:ext cx="29242564" cy="811917"/>
            </a:xfrm>
            <a:prstGeom prst="round2SameRect">
              <a:avLst/>
            </a:prstGeom>
            <a:solidFill>
              <a:srgbClr val="74A9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E8EF5FB-5EFD-5991-FC7C-2DF066F99027}"/>
                </a:ext>
              </a:extLst>
            </p:cNvPr>
            <p:cNvSpPr txBox="1"/>
            <p:nvPr/>
          </p:nvSpPr>
          <p:spPr>
            <a:xfrm>
              <a:off x="1370160" y="38682135"/>
              <a:ext cx="28944112" cy="1015663"/>
            </a:xfrm>
            <a:prstGeom prst="rect">
              <a:avLst/>
            </a:prstGeom>
            <a:noFill/>
          </p:spPr>
          <p:txBody>
            <a:bodyPr wrap="square" rtlCol="0">
              <a:spAutoFit/>
            </a:bodyPr>
            <a:lstStyle/>
            <a:p>
              <a:r>
                <a:rPr lang="en-US" sz="3200" b="1" dirty="0">
                  <a:latin typeface="Work Sans" pitchFamily="2" charset="0"/>
                </a:rPr>
                <a:t>Acknowledgements: </a:t>
              </a:r>
              <a:r>
                <a:rPr lang="en-US" sz="2800" dirty="0">
                  <a:latin typeface="Work Sans" pitchFamily="2" charset="0"/>
                </a:rPr>
                <a:t>This work was supported by funding from the National Institute on Aging </a:t>
              </a:r>
              <a:r>
                <a:rPr lang="en-US" sz="2800" b="1" dirty="0">
                  <a:latin typeface="Work Sans" pitchFamily="2" charset="0"/>
                </a:rPr>
                <a:t>U54 AG052427 (Schellenberg, Wang).</a:t>
              </a:r>
            </a:p>
            <a:p>
              <a:endParaRPr lang="en-US" sz="2800" b="1" dirty="0">
                <a:latin typeface="Work Sans" pitchFamily="2" charset="0"/>
              </a:endParaRPr>
            </a:p>
          </p:txBody>
        </p:sp>
      </p:grpSp>
      <p:pic>
        <p:nvPicPr>
          <p:cNvPr id="60" name="Picture 59" descr="A screen shot of a graph&#10;&#10;Description automatically generated">
            <a:extLst>
              <a:ext uri="{FF2B5EF4-FFF2-40B4-BE49-F238E27FC236}">
                <a16:creationId xmlns:a16="http://schemas.microsoft.com/office/drawing/2014/main" id="{312AA46A-F58D-E643-4818-E07C3D4339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277" y="11772333"/>
            <a:ext cx="14630429" cy="9144018"/>
          </a:xfrm>
          <a:prstGeom prst="rect">
            <a:avLst/>
          </a:prstGeom>
        </p:spPr>
      </p:pic>
      <p:pic>
        <p:nvPicPr>
          <p:cNvPr id="62" name="Picture 61" descr="A screenshot of a graph&#10;&#10;Description automatically generated">
            <a:extLst>
              <a:ext uri="{FF2B5EF4-FFF2-40B4-BE49-F238E27FC236}">
                <a16:creationId xmlns:a16="http://schemas.microsoft.com/office/drawing/2014/main" id="{C1C55362-9EF8-0E4A-F21B-34345741B4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2707" y="11772333"/>
            <a:ext cx="14630429" cy="9144018"/>
          </a:xfrm>
          <a:prstGeom prst="rect">
            <a:avLst/>
          </a:prstGeom>
        </p:spPr>
      </p:pic>
      <p:pic>
        <p:nvPicPr>
          <p:cNvPr id="64" name="Picture 63" descr="A screenshot of a computer&#10;&#10;Description automatically generated">
            <a:extLst>
              <a:ext uri="{FF2B5EF4-FFF2-40B4-BE49-F238E27FC236}">
                <a16:creationId xmlns:a16="http://schemas.microsoft.com/office/drawing/2014/main" id="{2CD33244-7396-C433-D6B0-DCD5B2B16C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2278" y="21242553"/>
            <a:ext cx="14630429" cy="9144018"/>
          </a:xfrm>
          <a:prstGeom prst="rect">
            <a:avLst/>
          </a:prstGeom>
        </p:spPr>
      </p:pic>
      <p:pic>
        <p:nvPicPr>
          <p:cNvPr id="66" name="Picture 65" descr="A white sheet with black text and black text&#10;&#10;Description automatically generated with medium confidence">
            <a:extLst>
              <a:ext uri="{FF2B5EF4-FFF2-40B4-BE49-F238E27FC236}">
                <a16:creationId xmlns:a16="http://schemas.microsoft.com/office/drawing/2014/main" id="{2F41429A-56BA-E6AD-44F5-35679FBDF9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85499" y="21242553"/>
            <a:ext cx="14630429" cy="9144018"/>
          </a:xfrm>
          <a:prstGeom prst="rect">
            <a:avLst/>
          </a:prstGeom>
        </p:spPr>
      </p:pic>
      <p:sp>
        <p:nvSpPr>
          <p:cNvPr id="2" name="Rectangle: Top Corners Rounded 1">
            <a:extLst>
              <a:ext uri="{FF2B5EF4-FFF2-40B4-BE49-F238E27FC236}">
                <a16:creationId xmlns:a16="http://schemas.microsoft.com/office/drawing/2014/main" id="{4E145EFB-7299-055D-A363-F30BCBF41B1F}"/>
              </a:ext>
            </a:extLst>
          </p:cNvPr>
          <p:cNvSpPr/>
          <p:nvPr/>
        </p:nvSpPr>
        <p:spPr>
          <a:xfrm>
            <a:off x="16484534" y="6124864"/>
            <a:ext cx="12456717" cy="1187848"/>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Work Sans" pitchFamily="2" charset="0"/>
              </a:rPr>
              <a:t>FAVOR annotations</a:t>
            </a:r>
            <a:endParaRPr lang="en-US" sz="4800" b="1" dirty="0">
              <a:solidFill>
                <a:schemeClr val="tx1"/>
              </a:solidFill>
              <a:latin typeface="Work Sans" pitchFamily="2" charset="0"/>
            </a:endParaRPr>
          </a:p>
        </p:txBody>
      </p:sp>
      <p:sp>
        <p:nvSpPr>
          <p:cNvPr id="4" name="TextBox 3">
            <a:extLst>
              <a:ext uri="{FF2B5EF4-FFF2-40B4-BE49-F238E27FC236}">
                <a16:creationId xmlns:a16="http://schemas.microsoft.com/office/drawing/2014/main" id="{8412198A-9506-9C29-0AB4-B159408B4DD1}"/>
              </a:ext>
            </a:extLst>
          </p:cNvPr>
          <p:cNvSpPr txBox="1"/>
          <p:nvPr/>
        </p:nvSpPr>
        <p:spPr>
          <a:xfrm>
            <a:off x="16484533" y="7325938"/>
            <a:ext cx="12456717" cy="3970318"/>
          </a:xfrm>
          <a:prstGeom prst="rect">
            <a:avLst/>
          </a:prstGeom>
          <a:noFill/>
          <a:ln>
            <a:solidFill>
              <a:schemeClr val="tx1">
                <a:lumMod val="50000"/>
                <a:lumOff val="50000"/>
              </a:schemeClr>
            </a:solidFill>
          </a:ln>
        </p:spPr>
        <p:txBody>
          <a:bodyPr wrap="square" rtlCol="0">
            <a:spAutoFit/>
          </a:bodyPr>
          <a:lstStyle/>
          <a:p>
            <a:pPr marL="457200" indent="-457200">
              <a:buFont typeface="Arial" panose="020B0604020202020204" pitchFamily="34" charset="0"/>
              <a:buChar char="•"/>
            </a:pPr>
            <a:r>
              <a:rPr lang="en-US" sz="2800" dirty="0">
                <a:latin typeface="Work Sans" pitchFamily="2" charset="0"/>
              </a:rPr>
              <a:t>Each of the </a:t>
            </a:r>
            <a:r>
              <a:rPr lang="en-US" sz="2800" b="1" dirty="0">
                <a:latin typeface="Work Sans" pitchFamily="2" charset="0"/>
              </a:rPr>
              <a:t>362 million genetic variants </a:t>
            </a:r>
            <a:r>
              <a:rPr lang="en-US" sz="2800" dirty="0">
                <a:latin typeface="Work Sans" pitchFamily="2" charset="0"/>
              </a:rPr>
              <a:t>were processed to generate </a:t>
            </a:r>
            <a:r>
              <a:rPr lang="en-US" sz="2800" b="1" dirty="0">
                <a:latin typeface="Work Sans" pitchFamily="2" charset="0"/>
              </a:rPr>
              <a:t>functional annotations </a:t>
            </a:r>
            <a:r>
              <a:rPr lang="en-US" sz="2800" dirty="0">
                <a:latin typeface="Work Sans" pitchFamily="2" charset="0"/>
              </a:rPr>
              <a:t>using the </a:t>
            </a:r>
            <a:r>
              <a:rPr lang="en-US" sz="2800" b="1" dirty="0">
                <a:latin typeface="Work Sans" pitchFamily="2" charset="0"/>
              </a:rPr>
              <a:t>FAVOR database.</a:t>
            </a:r>
          </a:p>
          <a:p>
            <a:pPr marL="457200" indent="-457200">
              <a:buFont typeface="Arial" panose="020B0604020202020204" pitchFamily="34" charset="0"/>
              <a:buChar char="•"/>
            </a:pPr>
            <a:r>
              <a:rPr lang="en-US" sz="2800" dirty="0">
                <a:latin typeface="Work Sans" pitchFamily="2" charset="0"/>
              </a:rPr>
              <a:t>FAVOR integrates data from multiple databases, including </a:t>
            </a:r>
            <a:r>
              <a:rPr lang="en-US" sz="2800" b="1" dirty="0">
                <a:latin typeface="Work Sans" pitchFamily="2" charset="0"/>
              </a:rPr>
              <a:t>CADD v1.5, GENCODE v31, </a:t>
            </a:r>
            <a:r>
              <a:rPr lang="en-US" sz="2800" b="1" dirty="0" err="1">
                <a:latin typeface="Work Sans" pitchFamily="2" charset="0"/>
              </a:rPr>
              <a:t>Annovar</a:t>
            </a:r>
            <a:r>
              <a:rPr lang="en-US" sz="2800" b="1" dirty="0">
                <a:latin typeface="Work Sans" pitchFamily="2" charset="0"/>
              </a:rPr>
              <a:t>, WGSA, </a:t>
            </a:r>
            <a:r>
              <a:rPr lang="en-US" sz="2800" b="1" dirty="0" err="1">
                <a:latin typeface="Work Sans" pitchFamily="2" charset="0"/>
              </a:rPr>
              <a:t>ClinVar</a:t>
            </a:r>
            <a:r>
              <a:rPr lang="en-US" sz="2800" b="1" dirty="0">
                <a:latin typeface="Work Sans" pitchFamily="2" charset="0"/>
              </a:rPr>
              <a:t>, ENCODE, </a:t>
            </a:r>
            <a:r>
              <a:rPr lang="en-US" sz="2800" b="1" dirty="0" err="1">
                <a:latin typeface="Work Sans" pitchFamily="2" charset="0"/>
              </a:rPr>
              <a:t>SnpEff</a:t>
            </a:r>
            <a:r>
              <a:rPr lang="en-US" sz="2800" b="1" dirty="0">
                <a:latin typeface="Work Sans" pitchFamily="2" charset="0"/>
              </a:rPr>
              <a:t>, 1000 Genome, </a:t>
            </a:r>
            <a:r>
              <a:rPr lang="en-US" sz="2800" b="1" dirty="0" err="1">
                <a:latin typeface="Work Sans" pitchFamily="2" charset="0"/>
              </a:rPr>
              <a:t>TOPMed</a:t>
            </a:r>
            <a:r>
              <a:rPr lang="en-US" sz="2800" b="1" dirty="0">
                <a:latin typeface="Work Sans" pitchFamily="2" charset="0"/>
              </a:rPr>
              <a:t> Bravo Freeze 8 and </a:t>
            </a:r>
            <a:r>
              <a:rPr lang="en-US" sz="2800" b="1" dirty="0" err="1">
                <a:latin typeface="Work Sans" pitchFamily="2" charset="0"/>
              </a:rPr>
              <a:t>gnomAD</a:t>
            </a:r>
            <a:r>
              <a:rPr lang="en-US" sz="2800" b="1" dirty="0">
                <a:latin typeface="Work Sans" pitchFamily="2" charset="0"/>
              </a:rPr>
              <a:t> v3.</a:t>
            </a:r>
          </a:p>
          <a:p>
            <a:pPr marL="457200" indent="-457200">
              <a:buFont typeface="Arial" panose="020B0604020202020204" pitchFamily="34" charset="0"/>
              <a:buChar char="•"/>
            </a:pPr>
            <a:r>
              <a:rPr lang="en-US" sz="2800" dirty="0">
                <a:latin typeface="Work Sans" pitchFamily="2" charset="0"/>
              </a:rPr>
              <a:t>FAVOR functional scores are divided into </a:t>
            </a:r>
            <a:r>
              <a:rPr lang="en-US" sz="2800" b="1" dirty="0">
                <a:latin typeface="Work Sans" pitchFamily="2" charset="0"/>
              </a:rPr>
              <a:t>17 groups</a:t>
            </a:r>
            <a:r>
              <a:rPr lang="en-US" sz="2800" dirty="0">
                <a:latin typeface="Work Sans" pitchFamily="2" charset="0"/>
              </a:rPr>
              <a:t>, along with </a:t>
            </a:r>
            <a:r>
              <a:rPr lang="en-US" sz="2800" b="1" dirty="0">
                <a:latin typeface="Work Sans" pitchFamily="2" charset="0"/>
              </a:rPr>
              <a:t>annotation Principal Components (</a:t>
            </a:r>
            <a:r>
              <a:rPr lang="en-US" sz="2800" b="1" dirty="0" err="1">
                <a:latin typeface="Work Sans" pitchFamily="2" charset="0"/>
              </a:rPr>
              <a:t>aPCs</a:t>
            </a:r>
            <a:r>
              <a:rPr lang="en-US" sz="2800" b="1" dirty="0">
                <a:latin typeface="Work Sans" pitchFamily="2" charset="0"/>
              </a:rPr>
              <a:t>)</a:t>
            </a:r>
            <a:r>
              <a:rPr lang="en-US" sz="2800" dirty="0">
                <a:latin typeface="Work Sans" pitchFamily="2" charset="0"/>
              </a:rPr>
              <a:t>, which are the first variant-specific PC calculated from each standardized individual annotation score within these 17 groups</a:t>
            </a:r>
            <a:r>
              <a:rPr lang="en-US" sz="2800" b="1" dirty="0">
                <a:latin typeface="Work Sans" pitchFamily="2" charset="0"/>
              </a:rPr>
              <a:t>.  </a:t>
            </a:r>
            <a:endParaRPr lang="en-US" sz="2800" dirty="0">
              <a:latin typeface="Work Sans" pitchFamily="2" charset="0"/>
            </a:endParaRPr>
          </a:p>
        </p:txBody>
      </p:sp>
    </p:spTree>
    <p:extLst>
      <p:ext uri="{BB962C8B-B14F-4D97-AF65-F5344CB8AC3E}">
        <p14:creationId xmlns:p14="http://schemas.microsoft.com/office/powerpoint/2010/main" val="3053266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657</TotalTime>
  <Words>278</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Work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Kannan</dc:creator>
  <cp:lastModifiedBy>Naveen Kannan</cp:lastModifiedBy>
  <cp:revision>81</cp:revision>
  <dcterms:created xsi:type="dcterms:W3CDTF">2023-08-22T15:05:03Z</dcterms:created>
  <dcterms:modified xsi:type="dcterms:W3CDTF">2024-02-27T15:22:46Z</dcterms:modified>
</cp:coreProperties>
</file>