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324" r:id="rId3"/>
    <p:sldId id="325" r:id="rId4"/>
    <p:sldId id="326" r:id="rId5"/>
    <p:sldId id="327" r:id="rId6"/>
    <p:sldId id="321" r:id="rId7"/>
    <p:sldId id="322" r:id="rId8"/>
    <p:sldId id="328" r:id="rId9"/>
    <p:sldId id="329" r:id="rId10"/>
    <p:sldId id="330" r:id="rId11"/>
    <p:sldId id="323" r:id="rId12"/>
    <p:sldId id="259" r:id="rId13"/>
    <p:sldId id="257" r:id="rId14"/>
    <p:sldId id="319" r:id="rId15"/>
    <p:sldId id="320" r:id="rId16"/>
    <p:sldId id="261" r:id="rId17"/>
    <p:sldId id="262" r:id="rId18"/>
    <p:sldId id="263" r:id="rId19"/>
    <p:sldId id="264" r:id="rId20"/>
    <p:sldId id="265" r:id="rId21"/>
    <p:sldId id="266" r:id="rId22"/>
    <p:sldId id="267" r:id="rId23"/>
    <p:sldId id="268" r:id="rId24"/>
    <p:sldId id="316" r:id="rId25"/>
    <p:sldId id="270" r:id="rId26"/>
    <p:sldId id="331" r:id="rId27"/>
    <p:sldId id="332" r:id="rId28"/>
    <p:sldId id="333" r:id="rId29"/>
    <p:sldId id="317" r:id="rId30"/>
    <p:sldId id="271" r:id="rId31"/>
    <p:sldId id="272" r:id="rId32"/>
    <p:sldId id="318" r:id="rId33"/>
    <p:sldId id="273" r:id="rId34"/>
    <p:sldId id="274" r:id="rId35"/>
    <p:sldId id="309" r:id="rId36"/>
    <p:sldId id="275" r:id="rId37"/>
    <p:sldId id="295" r:id="rId38"/>
    <p:sldId id="310" r:id="rId39"/>
    <p:sldId id="311" r:id="rId4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35F8C1-86D7-42A8-9251-CD52ACF4A050}" v="23" dt="2023-09-19T18:10:47.1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8" autoAdjust="0"/>
  </p:normalViewPr>
  <p:slideViewPr>
    <p:cSldViewPr>
      <p:cViewPr varScale="1">
        <p:scale>
          <a:sx n="62" d="100"/>
          <a:sy n="62" d="100"/>
        </p:scale>
        <p:origin x="180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8FA88AA8-CAFC-4EA7-8F6D-BBCC9871934F}" type="datetimeFigureOut">
              <a:rPr lang="en-US" smtClean="0"/>
              <a:t>9/19/2023</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AFFA0018-99AD-492F-945A-211A31A1A697}" type="slidenum">
              <a:rPr lang="en-US" smtClean="0"/>
              <a:t>‹#›</a:t>
            </a:fld>
            <a:endParaRPr lang="en-US"/>
          </a:p>
        </p:txBody>
      </p:sp>
    </p:spTree>
    <p:extLst>
      <p:ext uri="{BB962C8B-B14F-4D97-AF65-F5344CB8AC3E}">
        <p14:creationId xmlns:p14="http://schemas.microsoft.com/office/powerpoint/2010/main" val="3380129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A0018-99AD-492F-945A-211A31A1A697}" type="slidenum">
              <a:rPr lang="en-US" smtClean="0"/>
              <a:t>22</a:t>
            </a:fld>
            <a:endParaRPr lang="en-US"/>
          </a:p>
        </p:txBody>
      </p:sp>
    </p:spTree>
    <p:extLst>
      <p:ext uri="{BB962C8B-B14F-4D97-AF65-F5344CB8AC3E}">
        <p14:creationId xmlns:p14="http://schemas.microsoft.com/office/powerpoint/2010/main" val="1124480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A0018-99AD-492F-945A-211A31A1A697}" type="slidenum">
              <a:rPr lang="en-US" smtClean="0"/>
              <a:t>33</a:t>
            </a:fld>
            <a:endParaRPr lang="en-US"/>
          </a:p>
        </p:txBody>
      </p:sp>
    </p:spTree>
    <p:extLst>
      <p:ext uri="{BB962C8B-B14F-4D97-AF65-F5344CB8AC3E}">
        <p14:creationId xmlns:p14="http://schemas.microsoft.com/office/powerpoint/2010/main" val="158814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50" b="0" i="0">
                <a:solidFill>
                  <a:schemeClr val="tx1"/>
                </a:solidFill>
                <a:latin typeface="Arial MT"/>
                <a:cs typeface="Arial MT"/>
              </a:defRPr>
            </a:lvl1pPr>
          </a:lstStyle>
          <a:p>
            <a:pPr marL="12700">
              <a:lnSpc>
                <a:spcPct val="100000"/>
              </a:lnSpc>
              <a:spcBef>
                <a:spcPts val="40"/>
              </a:spcBef>
            </a:pPr>
            <a:endParaRPr spc="1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1310600-2C5F-4AB4-93DC-0936E17FF6AC}" type="datetime1">
              <a:rPr lang="en-US" smtClean="0"/>
              <a:t>9/19/2023</a:t>
            </a:fld>
            <a:endParaRPr lang="en-US"/>
          </a:p>
        </p:txBody>
      </p:sp>
      <p:sp>
        <p:nvSpPr>
          <p:cNvPr id="6" name="Holder 6"/>
          <p:cNvSpPr>
            <a:spLocks noGrp="1"/>
          </p:cNvSpPr>
          <p:nvPr>
            <p:ph type="sldNum" sz="quarter" idx="7"/>
          </p:nvPr>
        </p:nvSpPr>
        <p:spPr/>
        <p:txBody>
          <a:bodyPr lIns="0" tIns="0" rIns="0" bIns="0"/>
          <a:lstStyle>
            <a:lvl1pPr>
              <a:defRPr sz="1950" b="1" i="0">
                <a:solidFill>
                  <a:schemeClr val="tx1"/>
                </a:solidFill>
                <a:latin typeface="Arial"/>
                <a:cs typeface="Arial"/>
              </a:defRPr>
            </a:lvl1pPr>
          </a:lstStyle>
          <a:p>
            <a:pPr marL="39370">
              <a:lnSpc>
                <a:spcPts val="2280"/>
              </a:lnSpc>
            </a:pPr>
            <a:fld id="{81D60167-4931-47E6-BA6A-407CBD079E47}" type="slidenum">
              <a:rPr spc="15" dirty="0"/>
              <a:t>‹#›</a:t>
            </a:fld>
            <a:endParaRPr spc="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14FFB"/>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2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50" b="0" i="0">
                <a:solidFill>
                  <a:schemeClr val="tx1"/>
                </a:solidFill>
                <a:latin typeface="Arial MT"/>
                <a:cs typeface="Arial MT"/>
              </a:defRPr>
            </a:lvl1pPr>
          </a:lstStyle>
          <a:p>
            <a:pPr marL="12700">
              <a:lnSpc>
                <a:spcPct val="100000"/>
              </a:lnSpc>
              <a:spcBef>
                <a:spcPts val="40"/>
              </a:spcBef>
            </a:pPr>
            <a:endParaRPr spc="1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BB02747-72C1-424A-80E5-C04568B5FB83}" type="datetime1">
              <a:rPr lang="en-US" smtClean="0"/>
              <a:t>9/19/2023</a:t>
            </a:fld>
            <a:endParaRPr lang="en-US"/>
          </a:p>
        </p:txBody>
      </p:sp>
      <p:sp>
        <p:nvSpPr>
          <p:cNvPr id="6" name="Holder 6"/>
          <p:cNvSpPr>
            <a:spLocks noGrp="1"/>
          </p:cNvSpPr>
          <p:nvPr>
            <p:ph type="sldNum" sz="quarter" idx="7"/>
          </p:nvPr>
        </p:nvSpPr>
        <p:spPr/>
        <p:txBody>
          <a:bodyPr lIns="0" tIns="0" rIns="0" bIns="0"/>
          <a:lstStyle>
            <a:lvl1pPr>
              <a:defRPr sz="1950" b="1" i="0">
                <a:solidFill>
                  <a:schemeClr val="tx1"/>
                </a:solidFill>
                <a:latin typeface="Arial"/>
                <a:cs typeface="Arial"/>
              </a:defRPr>
            </a:lvl1pPr>
          </a:lstStyle>
          <a:p>
            <a:pPr marL="39370">
              <a:lnSpc>
                <a:spcPts val="2280"/>
              </a:lnSpc>
            </a:pPr>
            <a:fld id="{81D60167-4931-47E6-BA6A-407CBD079E47}" type="slidenum">
              <a:rPr spc="15" dirty="0"/>
              <a:t>‹#›</a:t>
            </a:fld>
            <a:endParaRPr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14FFB"/>
                </a:solidFill>
                <a:latin typeface="Cambria"/>
                <a:cs typeface="Cambria"/>
              </a:defRPr>
            </a:lvl1pPr>
          </a:lstStyle>
          <a:p>
            <a:endParaRPr/>
          </a:p>
        </p:txBody>
      </p:sp>
      <p:sp>
        <p:nvSpPr>
          <p:cNvPr id="3" name="Holder 3"/>
          <p:cNvSpPr>
            <a:spLocks noGrp="1"/>
          </p:cNvSpPr>
          <p:nvPr>
            <p:ph sz="half" idx="2"/>
          </p:nvPr>
        </p:nvSpPr>
        <p:spPr>
          <a:xfrm>
            <a:off x="589265" y="1797879"/>
            <a:ext cx="4336415" cy="5056505"/>
          </a:xfrm>
          <a:prstGeom prst="rect">
            <a:avLst/>
          </a:prstGeom>
        </p:spPr>
        <p:txBody>
          <a:bodyPr wrap="square" lIns="0" tIns="0" rIns="0" bIns="0">
            <a:spAutoFit/>
          </a:bodyPr>
          <a:lstStyle>
            <a:lvl1pPr>
              <a:defRPr sz="2650" b="1" i="0">
                <a:solidFill>
                  <a:srgbClr val="FF0000"/>
                </a:solidFill>
                <a:latin typeface="Arial"/>
                <a:cs typeface="Arial"/>
              </a:defRPr>
            </a:lvl1pPr>
          </a:lstStyle>
          <a:p>
            <a:endParaRPr/>
          </a:p>
        </p:txBody>
      </p:sp>
      <p:sp>
        <p:nvSpPr>
          <p:cNvPr id="4" name="Holder 4"/>
          <p:cNvSpPr>
            <a:spLocks noGrp="1"/>
          </p:cNvSpPr>
          <p:nvPr>
            <p:ph sz="half" idx="3"/>
          </p:nvPr>
        </p:nvSpPr>
        <p:spPr>
          <a:xfrm>
            <a:off x="5356369" y="1797879"/>
            <a:ext cx="4097020" cy="5056505"/>
          </a:xfrm>
          <a:prstGeom prst="rect">
            <a:avLst/>
          </a:prstGeom>
        </p:spPr>
        <p:txBody>
          <a:bodyPr wrap="square" lIns="0" tIns="0" rIns="0" bIns="0">
            <a:spAutoFit/>
          </a:bodyPr>
          <a:lstStyle>
            <a:lvl1pPr>
              <a:defRPr sz="2650" b="1" i="0">
                <a:solidFill>
                  <a:srgbClr val="FF000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950" b="0" i="0">
                <a:solidFill>
                  <a:schemeClr val="tx1"/>
                </a:solidFill>
                <a:latin typeface="Arial MT"/>
                <a:cs typeface="Arial MT"/>
              </a:defRPr>
            </a:lvl1pPr>
          </a:lstStyle>
          <a:p>
            <a:pPr marL="12700">
              <a:lnSpc>
                <a:spcPct val="100000"/>
              </a:lnSpc>
              <a:spcBef>
                <a:spcPts val="40"/>
              </a:spcBef>
            </a:pPr>
            <a:endParaRPr spc="1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2A18AED-DC30-4B9C-993C-F57A018A881C}" type="datetime1">
              <a:rPr lang="en-US" smtClean="0"/>
              <a:t>9/19/2023</a:t>
            </a:fld>
            <a:endParaRPr lang="en-US"/>
          </a:p>
        </p:txBody>
      </p:sp>
      <p:sp>
        <p:nvSpPr>
          <p:cNvPr id="7" name="Holder 7"/>
          <p:cNvSpPr>
            <a:spLocks noGrp="1"/>
          </p:cNvSpPr>
          <p:nvPr>
            <p:ph type="sldNum" sz="quarter" idx="7"/>
          </p:nvPr>
        </p:nvSpPr>
        <p:spPr/>
        <p:txBody>
          <a:bodyPr lIns="0" tIns="0" rIns="0" bIns="0"/>
          <a:lstStyle>
            <a:lvl1pPr>
              <a:defRPr sz="1950" b="1" i="0">
                <a:solidFill>
                  <a:schemeClr val="tx1"/>
                </a:solidFill>
                <a:latin typeface="Arial"/>
                <a:cs typeface="Arial"/>
              </a:defRPr>
            </a:lvl1pPr>
          </a:lstStyle>
          <a:p>
            <a:pPr marL="39370">
              <a:lnSpc>
                <a:spcPts val="2280"/>
              </a:lnSpc>
            </a:pPr>
            <a:fld id="{81D60167-4931-47E6-BA6A-407CBD079E47}" type="slidenum">
              <a:rPr spc="15" dirty="0"/>
              <a:t>‹#›</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14FFB"/>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defRPr sz="950" b="0" i="0">
                <a:solidFill>
                  <a:schemeClr val="tx1"/>
                </a:solidFill>
                <a:latin typeface="Arial MT"/>
                <a:cs typeface="Arial MT"/>
              </a:defRPr>
            </a:lvl1pPr>
          </a:lstStyle>
          <a:p>
            <a:pPr marL="12700">
              <a:lnSpc>
                <a:spcPct val="100000"/>
              </a:lnSpc>
              <a:spcBef>
                <a:spcPts val="40"/>
              </a:spcBef>
            </a:pPr>
            <a:endParaRPr spc="1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E09B41C-0E87-4D2A-A4EE-0B2C9C28F18F}" type="datetime1">
              <a:rPr lang="en-US" smtClean="0"/>
              <a:t>9/19/2023</a:t>
            </a:fld>
            <a:endParaRPr lang="en-US"/>
          </a:p>
        </p:txBody>
      </p:sp>
      <p:sp>
        <p:nvSpPr>
          <p:cNvPr id="5" name="Holder 5"/>
          <p:cNvSpPr>
            <a:spLocks noGrp="1"/>
          </p:cNvSpPr>
          <p:nvPr>
            <p:ph type="sldNum" sz="quarter" idx="7"/>
          </p:nvPr>
        </p:nvSpPr>
        <p:spPr/>
        <p:txBody>
          <a:bodyPr lIns="0" tIns="0" rIns="0" bIns="0"/>
          <a:lstStyle>
            <a:lvl1pPr>
              <a:defRPr sz="1950" b="1" i="0">
                <a:solidFill>
                  <a:schemeClr val="tx1"/>
                </a:solidFill>
                <a:latin typeface="Arial"/>
                <a:cs typeface="Arial"/>
              </a:defRPr>
            </a:lvl1pPr>
          </a:lstStyle>
          <a:p>
            <a:pPr marL="39370">
              <a:lnSpc>
                <a:spcPts val="2280"/>
              </a:lnSpc>
            </a:pPr>
            <a:fld id="{81D60167-4931-47E6-BA6A-407CBD079E47}" type="slidenum">
              <a:rPr spc="15" dirty="0"/>
              <a:t>‹#›</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50" b="0" i="0">
                <a:solidFill>
                  <a:schemeClr val="tx1"/>
                </a:solidFill>
                <a:latin typeface="Arial MT"/>
                <a:cs typeface="Arial MT"/>
              </a:defRPr>
            </a:lvl1pPr>
          </a:lstStyle>
          <a:p>
            <a:pPr marL="12700">
              <a:lnSpc>
                <a:spcPct val="100000"/>
              </a:lnSpc>
              <a:spcBef>
                <a:spcPts val="40"/>
              </a:spcBef>
            </a:pPr>
            <a:endParaRPr spc="1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5CA201E-7D40-4275-8A29-19CC87507CF3}" type="datetime1">
              <a:rPr lang="en-US" smtClean="0"/>
              <a:t>9/19/2023</a:t>
            </a:fld>
            <a:endParaRPr lang="en-US"/>
          </a:p>
        </p:txBody>
      </p:sp>
      <p:sp>
        <p:nvSpPr>
          <p:cNvPr id="4" name="Holder 4"/>
          <p:cNvSpPr>
            <a:spLocks noGrp="1"/>
          </p:cNvSpPr>
          <p:nvPr>
            <p:ph type="sldNum" sz="quarter" idx="7"/>
          </p:nvPr>
        </p:nvSpPr>
        <p:spPr/>
        <p:txBody>
          <a:bodyPr lIns="0" tIns="0" rIns="0" bIns="0"/>
          <a:lstStyle>
            <a:lvl1pPr>
              <a:defRPr sz="1950" b="1" i="0">
                <a:solidFill>
                  <a:schemeClr val="tx1"/>
                </a:solidFill>
                <a:latin typeface="Arial"/>
                <a:cs typeface="Arial"/>
              </a:defRPr>
            </a:lvl1pPr>
          </a:lstStyle>
          <a:p>
            <a:pPr marL="39370">
              <a:lnSpc>
                <a:spcPts val="2280"/>
              </a:lnSpc>
            </a:pPr>
            <a:fld id="{81D60167-4931-47E6-BA6A-407CBD079E47}" type="slidenum">
              <a:rPr spc="15" dirty="0"/>
              <a:t>‹#›</a:t>
            </a:fld>
            <a:endParaRPr spc="1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517904"/>
            <a:ext cx="10046207" cy="83820"/>
          </a:xfrm>
          <a:prstGeom prst="rect">
            <a:avLst/>
          </a:prstGeom>
        </p:spPr>
      </p:pic>
      <p:pic>
        <p:nvPicPr>
          <p:cNvPr id="17" name="bg object 17"/>
          <p:cNvPicPr/>
          <p:nvPr/>
        </p:nvPicPr>
        <p:blipFill>
          <a:blip r:embed="rId8" cstate="print"/>
          <a:stretch>
            <a:fillRect/>
          </a:stretch>
        </p:blipFill>
        <p:spPr>
          <a:xfrm>
            <a:off x="0" y="1644396"/>
            <a:ext cx="10046207" cy="42671"/>
          </a:xfrm>
          <a:prstGeom prst="rect">
            <a:avLst/>
          </a:prstGeom>
        </p:spPr>
      </p:pic>
      <p:sp>
        <p:nvSpPr>
          <p:cNvPr id="2" name="Holder 2"/>
          <p:cNvSpPr>
            <a:spLocks noGrp="1"/>
          </p:cNvSpPr>
          <p:nvPr>
            <p:ph type="title"/>
          </p:nvPr>
        </p:nvSpPr>
        <p:spPr>
          <a:xfrm>
            <a:off x="1944221" y="176386"/>
            <a:ext cx="6169957" cy="1165225"/>
          </a:xfrm>
          <a:prstGeom prst="rect">
            <a:avLst/>
          </a:prstGeom>
        </p:spPr>
        <p:txBody>
          <a:bodyPr wrap="square" lIns="0" tIns="0" rIns="0" bIns="0">
            <a:spAutoFit/>
          </a:bodyPr>
          <a:lstStyle>
            <a:lvl1pPr>
              <a:defRPr sz="3950" b="1" i="0">
                <a:solidFill>
                  <a:srgbClr val="114FFB"/>
                </a:solidFill>
                <a:latin typeface="Cambria"/>
                <a:cs typeface="Cambria"/>
              </a:defRPr>
            </a:lvl1pPr>
          </a:lstStyle>
          <a:p>
            <a:endParaRPr/>
          </a:p>
        </p:txBody>
      </p:sp>
      <p:sp>
        <p:nvSpPr>
          <p:cNvPr id="3" name="Holder 3"/>
          <p:cNvSpPr>
            <a:spLocks noGrp="1"/>
          </p:cNvSpPr>
          <p:nvPr>
            <p:ph type="body" idx="1"/>
          </p:nvPr>
        </p:nvSpPr>
        <p:spPr>
          <a:xfrm>
            <a:off x="1182071" y="1995918"/>
            <a:ext cx="7635240" cy="3193415"/>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659368" y="7372238"/>
            <a:ext cx="1452880" cy="165100"/>
          </a:xfrm>
          <a:prstGeom prst="rect">
            <a:avLst/>
          </a:prstGeom>
        </p:spPr>
        <p:txBody>
          <a:bodyPr wrap="square" lIns="0" tIns="0" rIns="0" bIns="0">
            <a:spAutoFit/>
          </a:bodyPr>
          <a:lstStyle>
            <a:lvl1pPr>
              <a:defRPr sz="950" b="0" i="0">
                <a:solidFill>
                  <a:schemeClr val="tx1"/>
                </a:solidFill>
                <a:latin typeface="Arial MT"/>
                <a:cs typeface="Arial MT"/>
              </a:defRPr>
            </a:lvl1pPr>
          </a:lstStyle>
          <a:p>
            <a:pPr marL="12700">
              <a:lnSpc>
                <a:spcPct val="100000"/>
              </a:lnSpc>
              <a:spcBef>
                <a:spcPts val="40"/>
              </a:spcBef>
            </a:pPr>
            <a:endParaRPr spc="15" dirty="0"/>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DF7825AC-6E50-488C-A201-DD117DB32DA9}" type="datetime1">
              <a:rPr lang="en-US" smtClean="0"/>
              <a:t>9/19/2023</a:t>
            </a:fld>
            <a:endParaRPr lang="en-US"/>
          </a:p>
        </p:txBody>
      </p:sp>
      <p:sp>
        <p:nvSpPr>
          <p:cNvPr id="6" name="Holder 6"/>
          <p:cNvSpPr>
            <a:spLocks noGrp="1"/>
          </p:cNvSpPr>
          <p:nvPr>
            <p:ph type="sldNum" sz="quarter" idx="7"/>
          </p:nvPr>
        </p:nvSpPr>
        <p:spPr>
          <a:xfrm>
            <a:off x="9134833" y="7224228"/>
            <a:ext cx="358775" cy="306704"/>
          </a:xfrm>
          <a:prstGeom prst="rect">
            <a:avLst/>
          </a:prstGeom>
        </p:spPr>
        <p:txBody>
          <a:bodyPr wrap="square" lIns="0" tIns="0" rIns="0" bIns="0">
            <a:spAutoFit/>
          </a:bodyPr>
          <a:lstStyle>
            <a:lvl1pPr>
              <a:defRPr sz="1950" b="1" i="0">
                <a:solidFill>
                  <a:schemeClr val="tx1"/>
                </a:solidFill>
                <a:latin typeface="Arial"/>
                <a:cs typeface="Arial"/>
              </a:defRPr>
            </a:lvl1pPr>
          </a:lstStyle>
          <a:p>
            <a:pPr marL="39370">
              <a:lnSpc>
                <a:spcPts val="2280"/>
              </a:lnSpc>
            </a:pPr>
            <a:fld id="{81D60167-4931-47E6-BA6A-407CBD079E47}" type="slidenum">
              <a:rPr spc="15" dirty="0"/>
              <a:t>‹#›</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2895600"/>
            <a:ext cx="8471535" cy="2545569"/>
          </a:xfrm>
          <a:prstGeom prst="rect">
            <a:avLst/>
          </a:prstGeom>
        </p:spPr>
        <p:txBody>
          <a:bodyPr vert="horz" wrap="square" lIns="0" tIns="13970" rIns="0" bIns="0" rtlCol="0">
            <a:spAutoFit/>
          </a:bodyPr>
          <a:lstStyle/>
          <a:p>
            <a:pPr algn="ctr">
              <a:lnSpc>
                <a:spcPct val="100000"/>
              </a:lnSpc>
              <a:spcBef>
                <a:spcPts val="110"/>
              </a:spcBef>
            </a:pPr>
            <a:r>
              <a:rPr lang="en-US" sz="3950" b="1" spc="-345" dirty="0">
                <a:solidFill>
                  <a:srgbClr val="114FFB"/>
                </a:solidFill>
                <a:latin typeface="Cambria"/>
                <a:cs typeface="Cambria"/>
              </a:rPr>
              <a:t>CSCE 5520</a:t>
            </a:r>
            <a:endParaRPr sz="3950" dirty="0">
              <a:latin typeface="Cambria"/>
              <a:cs typeface="Cambria"/>
            </a:endParaRPr>
          </a:p>
          <a:p>
            <a:pPr marL="12065" marR="5080" algn="ctr">
              <a:lnSpc>
                <a:spcPct val="100000"/>
              </a:lnSpc>
              <a:spcBef>
                <a:spcPts val="10"/>
              </a:spcBef>
            </a:pPr>
            <a:r>
              <a:rPr sz="3950" b="1" spc="-40" dirty="0">
                <a:solidFill>
                  <a:srgbClr val="114FFB"/>
                </a:solidFill>
                <a:latin typeface="Cambria"/>
                <a:cs typeface="Cambria"/>
              </a:rPr>
              <a:t>Wireless</a:t>
            </a:r>
            <a:r>
              <a:rPr sz="3950" b="1" spc="95" dirty="0">
                <a:solidFill>
                  <a:srgbClr val="114FFB"/>
                </a:solidFill>
                <a:latin typeface="Cambria"/>
                <a:cs typeface="Cambria"/>
              </a:rPr>
              <a:t> </a:t>
            </a:r>
            <a:r>
              <a:rPr sz="3950" b="1" spc="25" dirty="0">
                <a:solidFill>
                  <a:srgbClr val="114FFB"/>
                </a:solidFill>
                <a:latin typeface="Cambria"/>
                <a:cs typeface="Cambria"/>
              </a:rPr>
              <a:t>Networks</a:t>
            </a:r>
            <a:r>
              <a:rPr sz="3950" b="1" spc="65" dirty="0">
                <a:solidFill>
                  <a:srgbClr val="114FFB"/>
                </a:solidFill>
                <a:latin typeface="Cambria"/>
                <a:cs typeface="Cambria"/>
              </a:rPr>
              <a:t> </a:t>
            </a:r>
            <a:r>
              <a:rPr sz="3950" b="1" spc="-15" dirty="0">
                <a:solidFill>
                  <a:srgbClr val="114FFB"/>
                </a:solidFill>
                <a:latin typeface="Cambria"/>
                <a:cs typeface="Cambria"/>
              </a:rPr>
              <a:t>and</a:t>
            </a:r>
            <a:r>
              <a:rPr sz="3950" b="1" spc="114" dirty="0">
                <a:solidFill>
                  <a:srgbClr val="114FFB"/>
                </a:solidFill>
                <a:latin typeface="Cambria"/>
                <a:cs typeface="Cambria"/>
              </a:rPr>
              <a:t> </a:t>
            </a:r>
            <a:r>
              <a:rPr lang="en-US" sz="3950" b="1" spc="35" dirty="0">
                <a:solidFill>
                  <a:srgbClr val="114FFB"/>
                </a:solidFill>
                <a:latin typeface="Cambria"/>
                <a:cs typeface="Cambria"/>
              </a:rPr>
              <a:t>Protocol</a:t>
            </a:r>
            <a:r>
              <a:rPr sz="3950" b="1" spc="35" dirty="0">
                <a:solidFill>
                  <a:srgbClr val="114FFB"/>
                </a:solidFill>
                <a:latin typeface="Cambria"/>
                <a:cs typeface="Cambria"/>
              </a:rPr>
              <a:t>s </a:t>
            </a:r>
            <a:r>
              <a:rPr lang="en-US" sz="3500" b="1" spc="-25" dirty="0">
                <a:solidFill>
                  <a:srgbClr val="FB0128"/>
                </a:solidFill>
                <a:latin typeface="Cambria"/>
                <a:cs typeface="Cambria"/>
              </a:rPr>
              <a:t>Signal Propagation</a:t>
            </a:r>
            <a:endParaRPr sz="3500" dirty="0">
              <a:latin typeface="Cambria"/>
              <a:cs typeface="Cambria"/>
            </a:endParaRPr>
          </a:p>
          <a:p>
            <a:pPr>
              <a:lnSpc>
                <a:spcPct val="100000"/>
              </a:lnSpc>
              <a:spcBef>
                <a:spcPts val="25"/>
              </a:spcBef>
            </a:pPr>
            <a:endParaRPr sz="5050" dirty="0">
              <a:latin typeface="Cambria"/>
              <a:cs typeface="Cambria"/>
            </a:endParaRPr>
          </a:p>
        </p:txBody>
      </p:sp>
      <p:sp>
        <p:nvSpPr>
          <p:cNvPr id="5" name="Title 4">
            <a:extLst>
              <a:ext uri="{FF2B5EF4-FFF2-40B4-BE49-F238E27FC236}">
                <a16:creationId xmlns:a16="http://schemas.microsoft.com/office/drawing/2014/main" id="{1A2C8EC0-B6A7-D137-E43C-485AA3466B32}"/>
              </a:ext>
            </a:extLst>
          </p:cNvPr>
          <p:cNvSpPr>
            <a:spLocks noGrp="1"/>
          </p:cNvSpPr>
          <p:nvPr>
            <p:ph type="title"/>
          </p:nvPr>
        </p:nvSpPr>
        <p:spPr/>
        <p:txBody>
          <a:bodyPr/>
          <a:lstStyle/>
          <a:p>
            <a:endParaRPr lang="en-US"/>
          </a:p>
        </p:txBody>
      </p:sp>
      <p:sp>
        <p:nvSpPr>
          <p:cNvPr id="6" name="Footer Placeholder 5">
            <a:extLst>
              <a:ext uri="{FF2B5EF4-FFF2-40B4-BE49-F238E27FC236}">
                <a16:creationId xmlns:a16="http://schemas.microsoft.com/office/drawing/2014/main" id="{EC92F0BE-B6DC-DA87-6325-AED7CC6AB43B}"/>
              </a:ext>
            </a:extLst>
          </p:cNvPr>
          <p:cNvSpPr>
            <a:spLocks noGrp="1"/>
          </p:cNvSpPr>
          <p:nvPr>
            <p:ph type="ftr" sz="quarter" idx="5"/>
          </p:nvPr>
        </p:nvSpPr>
        <p:spPr/>
        <p:txBody>
          <a:bodyPr/>
          <a:lstStyle/>
          <a:p>
            <a:pPr marL="12700">
              <a:lnSpc>
                <a:spcPct val="100000"/>
              </a:lnSpc>
              <a:spcBef>
                <a:spcPts val="40"/>
              </a:spcBef>
            </a:pPr>
            <a:endParaRPr lang="en-US" spc="1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597B-8C51-A382-0788-C733A2BBEAF6}"/>
              </a:ext>
            </a:extLst>
          </p:cNvPr>
          <p:cNvSpPr>
            <a:spLocks noGrp="1"/>
          </p:cNvSpPr>
          <p:nvPr>
            <p:ph type="title"/>
          </p:nvPr>
        </p:nvSpPr>
        <p:spPr>
          <a:xfrm>
            <a:off x="1944221" y="176386"/>
            <a:ext cx="6169957" cy="1215717"/>
          </a:xfrm>
        </p:spPr>
        <p:txBody>
          <a:bodyPr/>
          <a:lstStyle/>
          <a:p>
            <a:br>
              <a:rPr lang="en-US" dirty="0"/>
            </a:br>
            <a:r>
              <a:rPr lang="en-US" dirty="0"/>
              <a:t>Signal Quality</a:t>
            </a:r>
          </a:p>
        </p:txBody>
      </p:sp>
      <p:sp>
        <p:nvSpPr>
          <p:cNvPr id="3" name="Text Placeholder 2">
            <a:extLst>
              <a:ext uri="{FF2B5EF4-FFF2-40B4-BE49-F238E27FC236}">
                <a16:creationId xmlns:a16="http://schemas.microsoft.com/office/drawing/2014/main" id="{A8847291-156E-86EC-3B19-0A64ACE62C17}"/>
              </a:ext>
            </a:extLst>
          </p:cNvPr>
          <p:cNvSpPr>
            <a:spLocks noGrp="1"/>
          </p:cNvSpPr>
          <p:nvPr>
            <p:ph type="body" idx="1"/>
          </p:nvPr>
        </p:nvSpPr>
        <p:spPr>
          <a:xfrm>
            <a:off x="304800" y="1981200"/>
            <a:ext cx="9220200" cy="3046988"/>
          </a:xfrm>
        </p:spPr>
        <p:txBody>
          <a:bodyPr/>
          <a:lstStyle/>
          <a:p>
            <a:pPr marL="342900" indent="-342900">
              <a:buFont typeface="Arial" panose="020B0604020202020204" pitchFamily="34" charset="0"/>
              <a:buChar char="•"/>
            </a:pPr>
            <a:r>
              <a:rPr lang="en-US" dirty="0"/>
              <a:t>In order to quantify the impairment, we compare the power of useful signal to the power of imperfections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many cases, it is hard to distinguish random noise from distortion, so all is regarded as noise</a:t>
            </a:r>
          </a:p>
        </p:txBody>
      </p:sp>
      <p:sp>
        <p:nvSpPr>
          <p:cNvPr id="4" name="Footer Placeholder 3">
            <a:extLst>
              <a:ext uri="{FF2B5EF4-FFF2-40B4-BE49-F238E27FC236}">
                <a16:creationId xmlns:a16="http://schemas.microsoft.com/office/drawing/2014/main" id="{A377E5DE-01D0-30CB-6F96-D81A89C5CFD4}"/>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6" name="Picture 5">
            <a:extLst>
              <a:ext uri="{FF2B5EF4-FFF2-40B4-BE49-F238E27FC236}">
                <a16:creationId xmlns:a16="http://schemas.microsoft.com/office/drawing/2014/main" id="{2E9496AC-CCAF-882C-B0DE-C0745EDD8167}"/>
              </a:ext>
            </a:extLst>
          </p:cNvPr>
          <p:cNvPicPr>
            <a:picLocks noChangeAspect="1"/>
          </p:cNvPicPr>
          <p:nvPr/>
        </p:nvPicPr>
        <p:blipFill rotWithShape="1">
          <a:blip r:embed="rId2"/>
          <a:srcRect l="19046" t="35185" r="42857" b="50000"/>
          <a:stretch/>
        </p:blipFill>
        <p:spPr>
          <a:xfrm>
            <a:off x="2093198" y="2658308"/>
            <a:ext cx="5126752" cy="1257301"/>
          </a:xfrm>
          <a:prstGeom prst="rect">
            <a:avLst/>
          </a:prstGeom>
        </p:spPr>
      </p:pic>
      <p:pic>
        <p:nvPicPr>
          <p:cNvPr id="10" name="Picture 9">
            <a:extLst>
              <a:ext uri="{FF2B5EF4-FFF2-40B4-BE49-F238E27FC236}">
                <a16:creationId xmlns:a16="http://schemas.microsoft.com/office/drawing/2014/main" id="{B2D0949C-024A-C0FD-17BF-09621BDE3DFD}"/>
              </a:ext>
            </a:extLst>
          </p:cNvPr>
          <p:cNvPicPr>
            <a:picLocks noChangeAspect="1"/>
          </p:cNvPicPr>
          <p:nvPr/>
        </p:nvPicPr>
        <p:blipFill rotWithShape="1">
          <a:blip r:embed="rId3"/>
          <a:srcRect l="20454" t="68855" r="23485" b="12290"/>
          <a:stretch/>
        </p:blipFill>
        <p:spPr>
          <a:xfrm>
            <a:off x="1944221" y="5083884"/>
            <a:ext cx="5638800" cy="1066801"/>
          </a:xfrm>
          <a:prstGeom prst="rect">
            <a:avLst/>
          </a:prstGeom>
        </p:spPr>
      </p:pic>
    </p:spTree>
    <p:extLst>
      <p:ext uri="{BB962C8B-B14F-4D97-AF65-F5344CB8AC3E}">
        <p14:creationId xmlns:p14="http://schemas.microsoft.com/office/powerpoint/2010/main" val="106115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C36B-4879-6423-06B0-3B86D03EB89A}"/>
              </a:ext>
            </a:extLst>
          </p:cNvPr>
          <p:cNvSpPr>
            <a:spLocks noGrp="1"/>
          </p:cNvSpPr>
          <p:nvPr>
            <p:ph type="title"/>
          </p:nvPr>
        </p:nvSpPr>
        <p:spPr>
          <a:xfrm>
            <a:off x="1944221" y="176386"/>
            <a:ext cx="6169957" cy="1215717"/>
          </a:xfrm>
        </p:spPr>
        <p:txBody>
          <a:bodyPr/>
          <a:lstStyle/>
          <a:p>
            <a:br>
              <a:rPr lang="en-US" dirty="0"/>
            </a:br>
            <a:r>
              <a:rPr lang="en-US" dirty="0"/>
              <a:t>Signal to Noise Ratio</a:t>
            </a:r>
          </a:p>
        </p:txBody>
      </p:sp>
      <p:sp>
        <p:nvSpPr>
          <p:cNvPr id="3" name="Text Placeholder 2">
            <a:extLst>
              <a:ext uri="{FF2B5EF4-FFF2-40B4-BE49-F238E27FC236}">
                <a16:creationId xmlns:a16="http://schemas.microsoft.com/office/drawing/2014/main" id="{213BCDB3-CDBF-684E-D5AD-D96E4FBEFAC3}"/>
              </a:ext>
            </a:extLst>
          </p:cNvPr>
          <p:cNvSpPr>
            <a:spLocks noGrp="1"/>
          </p:cNvSpPr>
          <p:nvPr>
            <p:ph type="body" idx="1"/>
          </p:nvPr>
        </p:nvSpPr>
        <p:spPr>
          <a:xfrm>
            <a:off x="228600" y="1558330"/>
            <a:ext cx="9271517" cy="5232202"/>
          </a:xfrm>
        </p:spPr>
        <p:txBody>
          <a:bodyPr/>
          <a:lstStyle/>
          <a:p>
            <a:endParaRPr lang="en-US" sz="2400" dirty="0"/>
          </a:p>
          <a:p>
            <a:pPr marL="342900" indent="-342900">
              <a:buFont typeface="Arial" panose="020B0604020202020204" pitchFamily="34" charset="0"/>
              <a:buChar char="•"/>
            </a:pPr>
            <a:r>
              <a:rPr lang="en-US" sz="2400" dirty="0"/>
              <a:t>The signal-to-noise ratio (SNR) is the power ratio between the signal strength and the noise level.</a:t>
            </a: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This value is represented in decibels (dB).</a:t>
            </a:r>
          </a:p>
          <a:p>
            <a:pPr marL="800100" lvl="1" indent="-3429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In general, you should have a minimum of +25dB signal-to-noise ratio. Lower values than +25dB result in poor performance and speeds.</a:t>
            </a:r>
          </a:p>
          <a:p>
            <a:pPr marL="800100" lvl="1" indent="-3429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t>For example:</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If you have a -41dBm signal strength, and a -50dBm noise level, this results in a poor signal-to-noise ratio of +9dB.</a:t>
            </a:r>
          </a:p>
          <a:p>
            <a:pPr marL="800100" lvl="1"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If you have a -41dBm signal strength, and a -96dBm noise level, this results in an excellent signal-to-noise ratio of +55dB.</a:t>
            </a:r>
          </a:p>
        </p:txBody>
      </p:sp>
      <p:sp>
        <p:nvSpPr>
          <p:cNvPr id="4" name="Footer Placeholder 3">
            <a:extLst>
              <a:ext uri="{FF2B5EF4-FFF2-40B4-BE49-F238E27FC236}">
                <a16:creationId xmlns:a16="http://schemas.microsoft.com/office/drawing/2014/main" id="{0342A4E8-4953-8E23-776C-F8EF7B6BC6C9}"/>
              </a:ext>
            </a:extLst>
          </p:cNvPr>
          <p:cNvSpPr>
            <a:spLocks noGrp="1"/>
          </p:cNvSpPr>
          <p:nvPr>
            <p:ph type="ftr" sz="quarter" idx="5"/>
          </p:nvPr>
        </p:nvSpPr>
        <p:spPr/>
        <p:txBody>
          <a:bodyPr/>
          <a:lstStyle/>
          <a:p>
            <a:pPr marL="12700">
              <a:lnSpc>
                <a:spcPct val="100000"/>
              </a:lnSpc>
              <a:spcBef>
                <a:spcPts val="40"/>
              </a:spcBef>
            </a:pPr>
            <a:endParaRPr lang="en-US" spc="15" dirty="0"/>
          </a:p>
        </p:txBody>
      </p:sp>
    </p:spTree>
    <p:extLst>
      <p:ext uri="{BB962C8B-B14F-4D97-AF65-F5344CB8AC3E}">
        <p14:creationId xmlns:p14="http://schemas.microsoft.com/office/powerpoint/2010/main" val="322028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00" y="799362"/>
            <a:ext cx="6831965" cy="629285"/>
          </a:xfrm>
          <a:prstGeom prst="rect">
            <a:avLst/>
          </a:prstGeom>
        </p:spPr>
        <p:txBody>
          <a:bodyPr vert="horz" wrap="square" lIns="0" tIns="13970" rIns="0" bIns="0" rtlCol="0">
            <a:spAutoFit/>
          </a:bodyPr>
          <a:lstStyle/>
          <a:p>
            <a:pPr marL="12700">
              <a:lnSpc>
                <a:spcPct val="100000"/>
              </a:lnSpc>
              <a:spcBef>
                <a:spcPts val="110"/>
              </a:spcBef>
            </a:pPr>
            <a:r>
              <a:rPr lang="en-US" dirty="0"/>
              <a:t>Shannon Theorem</a:t>
            </a:r>
            <a:endParaRPr spc="-40" dirty="0"/>
          </a:p>
        </p:txBody>
      </p:sp>
      <p:sp>
        <p:nvSpPr>
          <p:cNvPr id="4" name="Footer Placeholder 3">
            <a:extLst>
              <a:ext uri="{FF2B5EF4-FFF2-40B4-BE49-F238E27FC236}">
                <a16:creationId xmlns:a16="http://schemas.microsoft.com/office/drawing/2014/main" id="{AD026C51-571B-2544-38AB-B6657CA5EEBF}"/>
              </a:ext>
            </a:extLst>
          </p:cNvPr>
          <p:cNvSpPr>
            <a:spLocks noGrp="1"/>
          </p:cNvSpPr>
          <p:nvPr>
            <p:ph type="ftr" sz="quarter" idx="5"/>
          </p:nvPr>
        </p:nvSpPr>
        <p:spPr/>
        <p:txBody>
          <a:bodyPr/>
          <a:lstStyle/>
          <a:p>
            <a:pPr marL="12700">
              <a:lnSpc>
                <a:spcPct val="100000"/>
              </a:lnSpc>
              <a:spcBef>
                <a:spcPts val="40"/>
              </a:spcBef>
            </a:pPr>
            <a:endParaRPr lang="en-US" spc="15" dirty="0"/>
          </a:p>
        </p:txBody>
      </p:sp>
      <p:sp>
        <p:nvSpPr>
          <p:cNvPr id="3" name="Text Placeholder 2">
            <a:extLst>
              <a:ext uri="{FF2B5EF4-FFF2-40B4-BE49-F238E27FC236}">
                <a16:creationId xmlns:a16="http://schemas.microsoft.com/office/drawing/2014/main" id="{BA020B25-EE46-A68C-EE32-083BDE6D7606}"/>
              </a:ext>
            </a:extLst>
          </p:cNvPr>
          <p:cNvSpPr>
            <a:spLocks noGrp="1"/>
          </p:cNvSpPr>
          <p:nvPr>
            <p:ph type="body" idx="1"/>
          </p:nvPr>
        </p:nvSpPr>
        <p:spPr>
          <a:xfrm>
            <a:off x="659368" y="1798137"/>
            <a:ext cx="8840749" cy="5529719"/>
          </a:xfrm>
        </p:spPr>
        <p:txBody>
          <a:bodyPr/>
          <a:lstStyle/>
          <a:p>
            <a:pPr marL="342900" indent="-342900">
              <a:buFont typeface="Arial" panose="020B0604020202020204" pitchFamily="34" charset="0"/>
              <a:buChar char="•"/>
            </a:pPr>
            <a:r>
              <a:rPr lang="en-US" sz="2400" dirty="0"/>
              <a:t>Shannon’s theorem gives the capacity of the system in presence of noise:</a:t>
            </a:r>
          </a:p>
          <a:p>
            <a:pPr marL="342900" indent="-342900">
              <a:buFont typeface="Arial" panose="020B0604020202020204" pitchFamily="34" charset="0"/>
              <a:buChar char="•"/>
            </a:pPr>
            <a:endParaRPr lang="en-US" sz="2400" dirty="0"/>
          </a:p>
          <a:p>
            <a:pPr lvl="4"/>
            <a:r>
              <a:rPr lang="en-US" sz="3600" dirty="0"/>
              <a:t>	C = B log </a:t>
            </a:r>
            <a:r>
              <a:rPr lang="en-US" sz="4400" baseline="-25000" dirty="0"/>
              <a:t>2</a:t>
            </a:r>
            <a:r>
              <a:rPr lang="en-US" sz="3600" dirty="0"/>
              <a:t>(1+SNR)</a:t>
            </a:r>
            <a:endParaRPr lang="en-US" sz="2800" dirty="0"/>
          </a:p>
          <a:p>
            <a:pPr marL="469900" indent="-457200">
              <a:lnSpc>
                <a:spcPct val="100000"/>
              </a:lnSpc>
              <a:spcBef>
                <a:spcPts val="3145"/>
              </a:spcBef>
              <a:buFont typeface="Arial" panose="020B0604020202020204" pitchFamily="34" charset="0"/>
              <a:buChar char="•"/>
            </a:pPr>
            <a:r>
              <a:rPr lang="en-US" sz="2400" b="1" spc="-10" dirty="0">
                <a:latin typeface="Arial"/>
                <a:cs typeface="Arial"/>
              </a:rPr>
              <a:t>Signal-to-noise ratio (SNR, or S/N) </a:t>
            </a:r>
          </a:p>
          <a:p>
            <a:pPr marL="12700">
              <a:lnSpc>
                <a:spcPct val="100000"/>
              </a:lnSpc>
              <a:spcBef>
                <a:spcPts val="3145"/>
              </a:spcBef>
            </a:pPr>
            <a:endParaRPr lang="en-US" sz="2400" b="1" spc="-10" dirty="0">
              <a:latin typeface="Arial"/>
              <a:cs typeface="Arial"/>
            </a:endParaRPr>
          </a:p>
          <a:p>
            <a:pPr indent="-457200">
              <a:lnSpc>
                <a:spcPct val="100000"/>
              </a:lnSpc>
              <a:spcBef>
                <a:spcPts val="3145"/>
              </a:spcBef>
              <a:buFont typeface="Arial" panose="020B0604020202020204" pitchFamily="34" charset="0"/>
              <a:buChar char="•"/>
            </a:pPr>
            <a:r>
              <a:rPr lang="en-US" sz="2400" b="1" spc="-10" dirty="0">
                <a:latin typeface="Arial"/>
                <a:cs typeface="Arial"/>
              </a:rPr>
              <a:t> A high SNR means a high-quality signal</a:t>
            </a:r>
          </a:p>
          <a:p>
            <a:pPr indent="-457200">
              <a:lnSpc>
                <a:spcPct val="100000"/>
              </a:lnSpc>
              <a:spcBef>
                <a:spcPts val="3145"/>
              </a:spcBef>
              <a:buFont typeface="Arial" panose="020B0604020202020204" pitchFamily="34" charset="0"/>
              <a:buChar char="•"/>
            </a:pPr>
            <a:r>
              <a:rPr lang="en-US" sz="2400" b="1" spc="-10" dirty="0">
                <a:latin typeface="Arial"/>
                <a:cs typeface="Arial"/>
              </a:rPr>
              <a:t>Low SNR means that it may be hard to “extract” the signal from the noise</a:t>
            </a:r>
          </a:p>
          <a:p>
            <a:pPr lvl="1"/>
            <a:endParaRPr lang="en-US" sz="2800" dirty="0"/>
          </a:p>
        </p:txBody>
      </p:sp>
      <p:pic>
        <p:nvPicPr>
          <p:cNvPr id="6" name="Picture 5">
            <a:extLst>
              <a:ext uri="{FF2B5EF4-FFF2-40B4-BE49-F238E27FC236}">
                <a16:creationId xmlns:a16="http://schemas.microsoft.com/office/drawing/2014/main" id="{04D9AFC0-C5BC-846E-42A5-D538878A7EEB}"/>
              </a:ext>
            </a:extLst>
          </p:cNvPr>
          <p:cNvPicPr>
            <a:picLocks noChangeAspect="1"/>
          </p:cNvPicPr>
          <p:nvPr/>
        </p:nvPicPr>
        <p:blipFill>
          <a:blip r:embed="rId2"/>
          <a:stretch>
            <a:fillRect/>
          </a:stretch>
        </p:blipFill>
        <p:spPr>
          <a:xfrm>
            <a:off x="3048000" y="4517459"/>
            <a:ext cx="4532779" cy="5093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72690"/>
            <a:ext cx="5785568" cy="621965"/>
          </a:xfrm>
          <a:prstGeom prst="rect">
            <a:avLst/>
          </a:prstGeom>
        </p:spPr>
        <p:txBody>
          <a:bodyPr vert="horz" wrap="square" lIns="0" tIns="13970" rIns="0" bIns="0" rtlCol="0">
            <a:spAutoFit/>
          </a:bodyPr>
          <a:lstStyle/>
          <a:p>
            <a:pPr marL="12700">
              <a:lnSpc>
                <a:spcPct val="100000"/>
              </a:lnSpc>
              <a:spcBef>
                <a:spcPts val="110"/>
              </a:spcBef>
            </a:pPr>
            <a:r>
              <a:rPr lang="en-US" dirty="0"/>
              <a:t>The Nyquist Limit</a:t>
            </a:r>
            <a:endParaRPr spc="-120" dirty="0"/>
          </a:p>
        </p:txBody>
      </p:sp>
      <p:sp>
        <p:nvSpPr>
          <p:cNvPr id="3" name="object 3"/>
          <p:cNvSpPr txBox="1"/>
          <p:nvPr/>
        </p:nvSpPr>
        <p:spPr>
          <a:xfrm>
            <a:off x="659368" y="1953241"/>
            <a:ext cx="9246631" cy="5200783"/>
          </a:xfrm>
          <a:prstGeom prst="rect">
            <a:avLst/>
          </a:prstGeom>
        </p:spPr>
        <p:txBody>
          <a:bodyPr vert="horz" wrap="square" lIns="0" tIns="85725" rIns="0" bIns="0" rtlCol="0">
            <a:spAutoFit/>
          </a:bodyPr>
          <a:lstStyle/>
          <a:p>
            <a:pPr marL="326390" indent="-314325">
              <a:lnSpc>
                <a:spcPct val="100000"/>
              </a:lnSpc>
              <a:spcBef>
                <a:spcPts val="675"/>
              </a:spcBef>
              <a:buClr>
                <a:srgbClr val="FB0128"/>
              </a:buClr>
              <a:buFont typeface="Arial MT"/>
              <a:buChar char="•"/>
              <a:tabLst>
                <a:tab pos="326390" algn="l"/>
                <a:tab pos="327025" algn="l"/>
              </a:tabLst>
            </a:pPr>
            <a:r>
              <a:rPr lang="en-US" sz="2650" b="1" spc="-10" dirty="0">
                <a:latin typeface="Arial"/>
                <a:cs typeface="Arial"/>
              </a:rPr>
              <a:t>A noiseless channel of bandwidth B can at most transmit a binary signal at a capacity 2B</a:t>
            </a:r>
          </a:p>
          <a:p>
            <a:pPr marL="469265" lvl="1">
              <a:spcBef>
                <a:spcPts val="675"/>
              </a:spcBef>
              <a:buClr>
                <a:srgbClr val="FB0128"/>
              </a:buClr>
              <a:tabLst>
                <a:tab pos="326390" algn="l"/>
                <a:tab pos="327025" algn="l"/>
              </a:tabLst>
            </a:pPr>
            <a:r>
              <a:rPr lang="en-US" sz="2650" b="1" spc="-10" dirty="0">
                <a:latin typeface="Arial"/>
                <a:cs typeface="Arial"/>
              </a:rPr>
              <a:t>» e.g., a 3000 Hz channel can transmit data at a rate of at most 6000 bits/second</a:t>
            </a:r>
          </a:p>
          <a:p>
            <a:pPr marL="469265" lvl="1">
              <a:spcBef>
                <a:spcPts val="675"/>
              </a:spcBef>
              <a:buClr>
                <a:srgbClr val="FB0128"/>
              </a:buClr>
              <a:tabLst>
                <a:tab pos="326390" algn="l"/>
                <a:tab pos="327025" algn="l"/>
              </a:tabLst>
            </a:pPr>
            <a:r>
              <a:rPr lang="en-US" sz="2650" b="1" spc="-10" dirty="0">
                <a:latin typeface="Arial"/>
                <a:cs typeface="Arial"/>
              </a:rPr>
              <a:t>» Assumes binary amplitude encoding</a:t>
            </a:r>
          </a:p>
          <a:p>
            <a:pPr marL="326390" indent="-314325">
              <a:lnSpc>
                <a:spcPct val="100000"/>
              </a:lnSpc>
              <a:spcBef>
                <a:spcPts val="675"/>
              </a:spcBef>
              <a:buClr>
                <a:srgbClr val="FB0128"/>
              </a:buClr>
              <a:buFont typeface="Arial MT"/>
              <a:buChar char="•"/>
              <a:tabLst>
                <a:tab pos="326390" algn="l"/>
                <a:tab pos="327025" algn="l"/>
              </a:tabLst>
            </a:pPr>
            <a:r>
              <a:rPr lang="en-US" sz="2650" b="1" spc="-10" dirty="0">
                <a:latin typeface="Arial"/>
                <a:cs typeface="Arial"/>
              </a:rPr>
              <a:t>For M levels: C = 2B log2 M</a:t>
            </a:r>
          </a:p>
          <a:p>
            <a:pPr marL="469265" lvl="1">
              <a:spcBef>
                <a:spcPts val="675"/>
              </a:spcBef>
              <a:buClr>
                <a:srgbClr val="FB0128"/>
              </a:buClr>
              <a:tabLst>
                <a:tab pos="326390" algn="l"/>
                <a:tab pos="327025" algn="l"/>
              </a:tabLst>
            </a:pPr>
            <a:r>
              <a:rPr lang="en-US" sz="2650" b="1" spc="-10" dirty="0">
                <a:latin typeface="Arial"/>
                <a:cs typeface="Arial"/>
              </a:rPr>
              <a:t>» M discrete signal levels</a:t>
            </a:r>
          </a:p>
          <a:p>
            <a:pPr marL="326390" indent="-314325">
              <a:lnSpc>
                <a:spcPct val="100000"/>
              </a:lnSpc>
              <a:spcBef>
                <a:spcPts val="675"/>
              </a:spcBef>
              <a:buClr>
                <a:srgbClr val="FB0128"/>
              </a:buClr>
              <a:buFont typeface="Arial MT"/>
              <a:buChar char="•"/>
              <a:tabLst>
                <a:tab pos="326390" algn="l"/>
                <a:tab pos="327025" algn="l"/>
              </a:tabLst>
            </a:pPr>
            <a:r>
              <a:rPr lang="en-US" sz="2650" b="1" spc="-10" dirty="0">
                <a:latin typeface="Arial"/>
                <a:cs typeface="Arial"/>
              </a:rPr>
              <a:t>More aggressive encoding can increase the actual channel bandwidth</a:t>
            </a:r>
          </a:p>
          <a:p>
            <a:pPr marL="469265" lvl="1">
              <a:spcBef>
                <a:spcPts val="675"/>
              </a:spcBef>
              <a:buClr>
                <a:srgbClr val="FB0128"/>
              </a:buClr>
              <a:tabLst>
                <a:tab pos="326390" algn="l"/>
                <a:tab pos="327025" algn="l"/>
              </a:tabLst>
            </a:pPr>
            <a:r>
              <a:rPr lang="en-US" sz="2650" b="1" spc="-10" dirty="0">
                <a:latin typeface="Arial"/>
                <a:cs typeface="Arial"/>
              </a:rPr>
              <a:t>» Example: modems</a:t>
            </a:r>
          </a:p>
          <a:p>
            <a:pPr marL="326390" indent="-314325">
              <a:lnSpc>
                <a:spcPct val="100000"/>
              </a:lnSpc>
              <a:spcBef>
                <a:spcPts val="675"/>
              </a:spcBef>
              <a:buClr>
                <a:srgbClr val="FB0128"/>
              </a:buClr>
              <a:buFont typeface="Arial MT"/>
              <a:buChar char="•"/>
              <a:tabLst>
                <a:tab pos="326390" algn="l"/>
                <a:tab pos="327025" algn="l"/>
              </a:tabLst>
            </a:pPr>
            <a:r>
              <a:rPr lang="en-US" sz="2650" b="1" spc="-10" dirty="0">
                <a:latin typeface="Arial"/>
                <a:cs typeface="Arial"/>
              </a:rPr>
              <a:t>Factors such as noise can reduce the capacity</a:t>
            </a:r>
            <a:endParaRPr lang="en-US" sz="2650" dirty="0">
              <a:latin typeface="Arial"/>
              <a:cs typeface="Arial"/>
            </a:endParaRPr>
          </a:p>
        </p:txBody>
      </p:sp>
      <p:sp>
        <p:nvSpPr>
          <p:cNvPr id="4" name="Footer Placeholder 3">
            <a:extLst>
              <a:ext uri="{FF2B5EF4-FFF2-40B4-BE49-F238E27FC236}">
                <a16:creationId xmlns:a16="http://schemas.microsoft.com/office/drawing/2014/main" id="{CA86E1DA-7DEF-9D9A-9E38-8C4FF4C2BB4E}"/>
              </a:ext>
            </a:extLst>
          </p:cNvPr>
          <p:cNvSpPr>
            <a:spLocks noGrp="1"/>
          </p:cNvSpPr>
          <p:nvPr>
            <p:ph type="ftr" sz="quarter" idx="5"/>
          </p:nvPr>
        </p:nvSpPr>
        <p:spPr/>
        <p:txBody>
          <a:bodyPr/>
          <a:lstStyle/>
          <a:p>
            <a:pPr marL="12700">
              <a:lnSpc>
                <a:spcPct val="100000"/>
              </a:lnSpc>
              <a:spcBef>
                <a:spcPts val="40"/>
              </a:spcBef>
            </a:pPr>
            <a:endParaRPr lang="en-US" spc="1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1673-6927-26CB-9FA3-A97AA6B1E81B}"/>
              </a:ext>
            </a:extLst>
          </p:cNvPr>
          <p:cNvSpPr>
            <a:spLocks noGrp="1"/>
          </p:cNvSpPr>
          <p:nvPr>
            <p:ph type="title"/>
          </p:nvPr>
        </p:nvSpPr>
        <p:spPr>
          <a:xfrm>
            <a:off x="1944221" y="176386"/>
            <a:ext cx="6169957" cy="607859"/>
          </a:xfrm>
        </p:spPr>
        <p:txBody>
          <a:bodyPr/>
          <a:lstStyle/>
          <a:p>
            <a:r>
              <a:rPr lang="en-US" dirty="0"/>
              <a:t>Example</a:t>
            </a:r>
          </a:p>
        </p:txBody>
      </p:sp>
      <p:sp>
        <p:nvSpPr>
          <p:cNvPr id="3" name="Text Placeholder 2">
            <a:extLst>
              <a:ext uri="{FF2B5EF4-FFF2-40B4-BE49-F238E27FC236}">
                <a16:creationId xmlns:a16="http://schemas.microsoft.com/office/drawing/2014/main" id="{9B2D76F1-1E6A-962B-228A-EEEBBCEE8E66}"/>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95814D3C-D9CD-1A45-DD51-C4C5420FF45E}"/>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6" name="Picture 5">
            <a:extLst>
              <a:ext uri="{FF2B5EF4-FFF2-40B4-BE49-F238E27FC236}">
                <a16:creationId xmlns:a16="http://schemas.microsoft.com/office/drawing/2014/main" id="{2ED3088E-A415-7975-C359-623128A5B34F}"/>
              </a:ext>
            </a:extLst>
          </p:cNvPr>
          <p:cNvPicPr>
            <a:picLocks noChangeAspect="1"/>
          </p:cNvPicPr>
          <p:nvPr/>
        </p:nvPicPr>
        <p:blipFill>
          <a:blip r:embed="rId2"/>
          <a:stretch>
            <a:fillRect/>
          </a:stretch>
        </p:blipFill>
        <p:spPr>
          <a:xfrm>
            <a:off x="624732" y="1752600"/>
            <a:ext cx="8615060" cy="4799002"/>
          </a:xfrm>
          <a:prstGeom prst="rect">
            <a:avLst/>
          </a:prstGeom>
        </p:spPr>
      </p:pic>
    </p:spTree>
    <p:extLst>
      <p:ext uri="{BB962C8B-B14F-4D97-AF65-F5344CB8AC3E}">
        <p14:creationId xmlns:p14="http://schemas.microsoft.com/office/powerpoint/2010/main" val="318239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360B-D506-04A2-3C1C-A72F0A57FE73}"/>
              </a:ext>
            </a:extLst>
          </p:cNvPr>
          <p:cNvSpPr>
            <a:spLocks noGrp="1"/>
          </p:cNvSpPr>
          <p:nvPr>
            <p:ph type="title"/>
          </p:nvPr>
        </p:nvSpPr>
        <p:spPr>
          <a:xfrm>
            <a:off x="1944221" y="176386"/>
            <a:ext cx="6169957" cy="607859"/>
          </a:xfrm>
        </p:spPr>
        <p:txBody>
          <a:bodyPr/>
          <a:lstStyle/>
          <a:p>
            <a:r>
              <a:rPr lang="en-US" dirty="0"/>
              <a:t>Example</a:t>
            </a:r>
          </a:p>
        </p:txBody>
      </p:sp>
      <p:sp>
        <p:nvSpPr>
          <p:cNvPr id="3" name="Text Placeholder 2">
            <a:extLst>
              <a:ext uri="{FF2B5EF4-FFF2-40B4-BE49-F238E27FC236}">
                <a16:creationId xmlns:a16="http://schemas.microsoft.com/office/drawing/2014/main" id="{697DD183-52FD-A03C-086B-6603950D5F5D}"/>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3089B317-D326-33E2-88EB-2D4ED44CD4A5}"/>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6" name="Picture 5">
            <a:extLst>
              <a:ext uri="{FF2B5EF4-FFF2-40B4-BE49-F238E27FC236}">
                <a16:creationId xmlns:a16="http://schemas.microsoft.com/office/drawing/2014/main" id="{836BBDDE-C603-4FC7-6DC8-606C47301E3D}"/>
              </a:ext>
            </a:extLst>
          </p:cNvPr>
          <p:cNvPicPr>
            <a:picLocks noChangeAspect="1"/>
          </p:cNvPicPr>
          <p:nvPr/>
        </p:nvPicPr>
        <p:blipFill>
          <a:blip r:embed="rId2"/>
          <a:stretch>
            <a:fillRect/>
          </a:stretch>
        </p:blipFill>
        <p:spPr>
          <a:xfrm>
            <a:off x="838200" y="1905000"/>
            <a:ext cx="8826334" cy="5089187"/>
          </a:xfrm>
          <a:prstGeom prst="rect">
            <a:avLst/>
          </a:prstGeom>
        </p:spPr>
      </p:pic>
    </p:spTree>
    <p:extLst>
      <p:ext uri="{BB962C8B-B14F-4D97-AF65-F5344CB8AC3E}">
        <p14:creationId xmlns:p14="http://schemas.microsoft.com/office/powerpoint/2010/main" val="2681904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6323" y="745165"/>
            <a:ext cx="5298440" cy="629285"/>
          </a:xfrm>
          <a:prstGeom prst="rect">
            <a:avLst/>
          </a:prstGeom>
        </p:spPr>
        <p:txBody>
          <a:bodyPr vert="horz" wrap="square" lIns="0" tIns="13970" rIns="0" bIns="0" rtlCol="0">
            <a:spAutoFit/>
          </a:bodyPr>
          <a:lstStyle/>
          <a:p>
            <a:pPr marL="12700">
              <a:lnSpc>
                <a:spcPct val="100000"/>
              </a:lnSpc>
              <a:spcBef>
                <a:spcPts val="110"/>
              </a:spcBef>
            </a:pPr>
            <a:r>
              <a:rPr lang="en-US" dirty="0"/>
              <a:t>What is an Antenna?</a:t>
            </a:r>
            <a:endParaRPr lang="en-US" spc="-140" dirty="0"/>
          </a:p>
        </p:txBody>
      </p:sp>
      <p:pic>
        <p:nvPicPr>
          <p:cNvPr id="13" name="Picture 12">
            <a:extLst>
              <a:ext uri="{FF2B5EF4-FFF2-40B4-BE49-F238E27FC236}">
                <a16:creationId xmlns:a16="http://schemas.microsoft.com/office/drawing/2014/main" id="{9950B003-BECB-2ED3-AA40-DF52E00312A9}"/>
              </a:ext>
            </a:extLst>
          </p:cNvPr>
          <p:cNvPicPr>
            <a:picLocks noChangeAspect="1"/>
          </p:cNvPicPr>
          <p:nvPr/>
        </p:nvPicPr>
        <p:blipFill>
          <a:blip r:embed="rId2"/>
          <a:stretch>
            <a:fillRect/>
          </a:stretch>
        </p:blipFill>
        <p:spPr>
          <a:xfrm>
            <a:off x="381000" y="2133600"/>
            <a:ext cx="9035261" cy="46522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2596446" y="218869"/>
            <a:ext cx="4864100" cy="626454"/>
          </a:xfrm>
          <a:prstGeom prst="rect">
            <a:avLst/>
          </a:prstGeom>
        </p:spPr>
        <p:txBody>
          <a:bodyPr vert="horz" wrap="square" lIns="0" tIns="86995" rIns="0" bIns="0" rtlCol="0">
            <a:spAutoFit/>
          </a:bodyPr>
          <a:lstStyle/>
          <a:p>
            <a:pPr marL="234950" marR="5080" indent="-222885">
              <a:lnSpc>
                <a:spcPts val="4220"/>
              </a:lnSpc>
              <a:spcBef>
                <a:spcPts val="685"/>
              </a:spcBef>
            </a:pPr>
            <a:r>
              <a:rPr lang="en-US" spc="180" dirty="0"/>
              <a:t>Types of Antennas</a:t>
            </a:r>
            <a:endParaRPr spc="35" dirty="0"/>
          </a:p>
        </p:txBody>
      </p:sp>
      <p:sp>
        <p:nvSpPr>
          <p:cNvPr id="33" name="Footer Placeholder 32">
            <a:extLst>
              <a:ext uri="{FF2B5EF4-FFF2-40B4-BE49-F238E27FC236}">
                <a16:creationId xmlns:a16="http://schemas.microsoft.com/office/drawing/2014/main" id="{A09C3951-2749-F261-AB22-7A80D5D18AAE}"/>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35" name="Picture 34">
            <a:extLst>
              <a:ext uri="{FF2B5EF4-FFF2-40B4-BE49-F238E27FC236}">
                <a16:creationId xmlns:a16="http://schemas.microsoft.com/office/drawing/2014/main" id="{26C6639F-AB7D-F87B-14AF-35BD08A8F7DB}"/>
              </a:ext>
            </a:extLst>
          </p:cNvPr>
          <p:cNvPicPr>
            <a:picLocks noChangeAspect="1"/>
          </p:cNvPicPr>
          <p:nvPr/>
        </p:nvPicPr>
        <p:blipFill>
          <a:blip r:embed="rId2"/>
          <a:stretch>
            <a:fillRect/>
          </a:stretch>
        </p:blipFill>
        <p:spPr>
          <a:xfrm>
            <a:off x="645513" y="1715198"/>
            <a:ext cx="9018032" cy="4114800"/>
          </a:xfrm>
          <a:prstGeom prst="rect">
            <a:avLst/>
          </a:prstGeom>
        </p:spPr>
      </p:pic>
      <p:pic>
        <p:nvPicPr>
          <p:cNvPr id="37" name="Picture 36">
            <a:extLst>
              <a:ext uri="{FF2B5EF4-FFF2-40B4-BE49-F238E27FC236}">
                <a16:creationId xmlns:a16="http://schemas.microsoft.com/office/drawing/2014/main" id="{21B2A88E-AF54-CCE0-B95E-F894EEFBE364}"/>
              </a:ext>
            </a:extLst>
          </p:cNvPr>
          <p:cNvPicPr>
            <a:picLocks noChangeAspect="1"/>
          </p:cNvPicPr>
          <p:nvPr/>
        </p:nvPicPr>
        <p:blipFill>
          <a:blip r:embed="rId3"/>
          <a:stretch>
            <a:fillRect/>
          </a:stretch>
        </p:blipFill>
        <p:spPr>
          <a:xfrm>
            <a:off x="1275446" y="5988171"/>
            <a:ext cx="7758165" cy="15491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94B17EC-649D-FF28-5AB2-3AF2538C86B3}"/>
              </a:ext>
            </a:extLst>
          </p:cNvPr>
          <p:cNvSpPr>
            <a:spLocks noGrp="1"/>
          </p:cNvSpPr>
          <p:nvPr>
            <p:ph type="title"/>
          </p:nvPr>
        </p:nvSpPr>
        <p:spPr>
          <a:xfrm>
            <a:off x="1944221" y="176386"/>
            <a:ext cx="6169957" cy="1215717"/>
          </a:xfrm>
        </p:spPr>
        <p:txBody>
          <a:bodyPr/>
          <a:lstStyle/>
          <a:p>
            <a:br>
              <a:rPr lang="en-US" dirty="0"/>
            </a:br>
            <a:r>
              <a:rPr lang="en-US" dirty="0"/>
              <a:t>Different types of Antenna</a:t>
            </a:r>
          </a:p>
        </p:txBody>
      </p:sp>
      <p:pic>
        <p:nvPicPr>
          <p:cNvPr id="1026" name="Picture 2" descr="Different Types of Antennas With Examples Used in Wireless Communication - C&amp;T RF Antennas Inc">
            <a:extLst>
              <a:ext uri="{FF2B5EF4-FFF2-40B4-BE49-F238E27FC236}">
                <a16:creationId xmlns:a16="http://schemas.microsoft.com/office/drawing/2014/main" id="{FB563CF5-611B-BFEF-4C76-6F423BCB6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8723"/>
            <a:ext cx="8562975"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6826" y="593849"/>
            <a:ext cx="6263640" cy="629285"/>
          </a:xfrm>
          <a:prstGeom prst="rect">
            <a:avLst/>
          </a:prstGeom>
        </p:spPr>
        <p:txBody>
          <a:bodyPr vert="horz" wrap="square" lIns="0" tIns="13970" rIns="0" bIns="0" rtlCol="0">
            <a:spAutoFit/>
          </a:bodyPr>
          <a:lstStyle/>
          <a:p>
            <a:pPr marL="12700">
              <a:lnSpc>
                <a:spcPct val="100000"/>
              </a:lnSpc>
              <a:spcBef>
                <a:spcPts val="110"/>
              </a:spcBef>
            </a:pPr>
            <a:r>
              <a:rPr lang="en-US" spc="180" dirty="0"/>
              <a:t>Propagation modes</a:t>
            </a:r>
            <a:endParaRPr spc="45" dirty="0"/>
          </a:p>
        </p:txBody>
      </p:sp>
      <p:sp>
        <p:nvSpPr>
          <p:cNvPr id="3" name="object 3"/>
          <p:cNvSpPr txBox="1">
            <a:spLocks noGrp="1"/>
          </p:cNvSpPr>
          <p:nvPr>
            <p:ph sz="half" idx="2"/>
          </p:nvPr>
        </p:nvSpPr>
        <p:spPr>
          <a:xfrm>
            <a:off x="589265" y="1797879"/>
            <a:ext cx="4336415" cy="565539"/>
          </a:xfrm>
          <a:prstGeom prst="rect">
            <a:avLst/>
          </a:prstGeom>
        </p:spPr>
        <p:txBody>
          <a:bodyPr vert="horz" wrap="square" lIns="0" tIns="156210" rIns="0" bIns="0" rtlCol="0">
            <a:spAutoFit/>
          </a:bodyPr>
          <a:lstStyle/>
          <a:p>
            <a:pPr marL="1668780">
              <a:lnSpc>
                <a:spcPct val="100000"/>
              </a:lnSpc>
              <a:spcBef>
                <a:spcPts val="1230"/>
              </a:spcBef>
            </a:pPr>
            <a:endParaRPr spc="-10" dirty="0">
              <a:solidFill>
                <a:srgbClr val="000000"/>
              </a:solidFill>
            </a:endParaRPr>
          </a:p>
        </p:txBody>
      </p:sp>
      <p:sp>
        <p:nvSpPr>
          <p:cNvPr id="5" name="Footer Placeholder 4">
            <a:extLst>
              <a:ext uri="{FF2B5EF4-FFF2-40B4-BE49-F238E27FC236}">
                <a16:creationId xmlns:a16="http://schemas.microsoft.com/office/drawing/2014/main" id="{370656F5-CE9E-A10A-4777-5459EE1B8332}"/>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7" name="Picture 6">
            <a:extLst>
              <a:ext uri="{FF2B5EF4-FFF2-40B4-BE49-F238E27FC236}">
                <a16:creationId xmlns:a16="http://schemas.microsoft.com/office/drawing/2014/main" id="{FF55FD1A-EDE1-77EF-2AC8-1043E8EF3746}"/>
              </a:ext>
            </a:extLst>
          </p:cNvPr>
          <p:cNvPicPr>
            <a:picLocks noChangeAspect="1"/>
          </p:cNvPicPr>
          <p:nvPr/>
        </p:nvPicPr>
        <p:blipFill>
          <a:blip r:embed="rId2"/>
          <a:stretch>
            <a:fillRect/>
          </a:stretch>
        </p:blipFill>
        <p:spPr>
          <a:xfrm>
            <a:off x="506080" y="1797879"/>
            <a:ext cx="8839200" cy="50753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AB96-3122-464C-9989-C29266F48180}"/>
              </a:ext>
            </a:extLst>
          </p:cNvPr>
          <p:cNvSpPr>
            <a:spLocks noGrp="1"/>
          </p:cNvSpPr>
          <p:nvPr>
            <p:ph type="title"/>
          </p:nvPr>
        </p:nvSpPr>
        <p:spPr>
          <a:xfrm>
            <a:off x="1944221" y="176386"/>
            <a:ext cx="6169957" cy="1215717"/>
          </a:xfrm>
        </p:spPr>
        <p:txBody>
          <a:bodyPr/>
          <a:lstStyle/>
          <a:p>
            <a:br>
              <a:rPr lang="en-US" dirty="0"/>
            </a:br>
            <a:r>
              <a:rPr lang="en-US" dirty="0"/>
              <a:t>Signal Propagation</a:t>
            </a:r>
          </a:p>
        </p:txBody>
      </p:sp>
      <p:sp>
        <p:nvSpPr>
          <p:cNvPr id="3" name="Text Placeholder 2">
            <a:extLst>
              <a:ext uri="{FF2B5EF4-FFF2-40B4-BE49-F238E27FC236}">
                <a16:creationId xmlns:a16="http://schemas.microsoft.com/office/drawing/2014/main" id="{D77DEB49-2B22-4443-BF1F-C2DB61659586}"/>
              </a:ext>
            </a:extLst>
          </p:cNvPr>
          <p:cNvSpPr>
            <a:spLocks noGrp="1"/>
          </p:cNvSpPr>
          <p:nvPr>
            <p:ph type="body" idx="1"/>
          </p:nvPr>
        </p:nvSpPr>
        <p:spPr>
          <a:xfrm>
            <a:off x="762000" y="2070318"/>
            <a:ext cx="8157943" cy="3631763"/>
          </a:xfrm>
        </p:spPr>
        <p:txBody>
          <a:bodyPr/>
          <a:lstStyle/>
          <a:p>
            <a:pPr marL="342900" indent="-342900">
              <a:buFont typeface="Arial" panose="020B0604020202020204" pitchFamily="34" charset="0"/>
              <a:buChar char="•"/>
            </a:pPr>
            <a:r>
              <a:rPr lang="en-US" sz="1800" dirty="0"/>
              <a:t>In communications, signal propagation is the movement of signals from the transmitter to the receiver through a transmission medium.</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Wireless signal propagation is the movement of the radio waves (which move at the speed of light) to and from these sites and devices.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1800" dirty="0"/>
              <a:t>Wireless communications systems are composed of one or more “Antenna Sites”, “Tower Sites”, or “Cell Sites”.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Antennas mounted on these structures pump out wireless communications signals to devices in the field via electromagnetic waves. User devices receive these signals and  transmit similar types of signals back to the sites. This creates two-way communication.</a:t>
            </a:r>
            <a:endParaRPr lang="en-US" sz="2400" dirty="0"/>
          </a:p>
        </p:txBody>
      </p:sp>
      <p:sp>
        <p:nvSpPr>
          <p:cNvPr id="4" name="Footer Placeholder 3">
            <a:extLst>
              <a:ext uri="{FF2B5EF4-FFF2-40B4-BE49-F238E27FC236}">
                <a16:creationId xmlns:a16="http://schemas.microsoft.com/office/drawing/2014/main" id="{A710CE0E-8BF4-4ACB-86AA-64B6D2D6DC90}"/>
              </a:ext>
            </a:extLst>
          </p:cNvPr>
          <p:cNvSpPr>
            <a:spLocks noGrp="1"/>
          </p:cNvSpPr>
          <p:nvPr>
            <p:ph type="ftr" sz="quarter" idx="5"/>
          </p:nvPr>
        </p:nvSpPr>
        <p:spPr/>
        <p:txBody>
          <a:bodyPr/>
          <a:lstStyle/>
          <a:p>
            <a:pPr marL="12700">
              <a:lnSpc>
                <a:spcPct val="100000"/>
              </a:lnSpc>
              <a:spcBef>
                <a:spcPts val="40"/>
              </a:spcBef>
            </a:pPr>
            <a:endParaRPr lang="en-US" spc="15" dirty="0"/>
          </a:p>
        </p:txBody>
      </p:sp>
    </p:spTree>
    <p:extLst>
      <p:ext uri="{BB962C8B-B14F-4D97-AF65-F5344CB8AC3E}">
        <p14:creationId xmlns:p14="http://schemas.microsoft.com/office/powerpoint/2010/main" val="2093467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4221" y="176386"/>
            <a:ext cx="6169957" cy="1165063"/>
          </a:xfrm>
          <a:prstGeom prst="rect">
            <a:avLst/>
          </a:prstGeom>
        </p:spPr>
        <p:txBody>
          <a:bodyPr vert="horz" wrap="square" lIns="0" tIns="86995" rIns="0" bIns="0" rtlCol="0">
            <a:spAutoFit/>
          </a:bodyPr>
          <a:lstStyle/>
          <a:p>
            <a:pPr marL="494030" marR="5080" indent="-481965">
              <a:lnSpc>
                <a:spcPts val="4220"/>
              </a:lnSpc>
              <a:spcBef>
                <a:spcPts val="685"/>
              </a:spcBef>
            </a:pPr>
            <a:r>
              <a:rPr lang="en-US" dirty="0"/>
              <a:t>Refraction, Diffraction, Scattering</a:t>
            </a:r>
            <a:endParaRPr spc="-35" dirty="0"/>
          </a:p>
        </p:txBody>
      </p:sp>
      <p:sp>
        <p:nvSpPr>
          <p:cNvPr id="4" name="Footer Placeholder 3">
            <a:extLst>
              <a:ext uri="{FF2B5EF4-FFF2-40B4-BE49-F238E27FC236}">
                <a16:creationId xmlns:a16="http://schemas.microsoft.com/office/drawing/2014/main" id="{5B606EDE-49B4-47A8-6345-7369F78AE22F}"/>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8" name="Picture 7">
            <a:extLst>
              <a:ext uri="{FF2B5EF4-FFF2-40B4-BE49-F238E27FC236}">
                <a16:creationId xmlns:a16="http://schemas.microsoft.com/office/drawing/2014/main" id="{9CF3B58D-FCC0-7BCF-CE8D-27C970B58AFC}"/>
              </a:ext>
            </a:extLst>
          </p:cNvPr>
          <p:cNvPicPr>
            <a:picLocks noChangeAspect="1"/>
          </p:cNvPicPr>
          <p:nvPr/>
        </p:nvPicPr>
        <p:blipFill>
          <a:blip r:embed="rId2"/>
          <a:stretch>
            <a:fillRect/>
          </a:stretch>
        </p:blipFill>
        <p:spPr>
          <a:xfrm>
            <a:off x="1295400" y="1981200"/>
            <a:ext cx="7086600" cy="464891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368" y="584386"/>
            <a:ext cx="8686800" cy="621965"/>
          </a:xfrm>
          <a:prstGeom prst="rect">
            <a:avLst/>
          </a:prstGeom>
        </p:spPr>
        <p:txBody>
          <a:bodyPr vert="horz" wrap="square" lIns="0" tIns="13970" rIns="0" bIns="0" rtlCol="0">
            <a:spAutoFit/>
          </a:bodyPr>
          <a:lstStyle/>
          <a:p>
            <a:pPr marL="12700">
              <a:lnSpc>
                <a:spcPct val="100000"/>
              </a:lnSpc>
              <a:spcBef>
                <a:spcPts val="110"/>
              </a:spcBef>
            </a:pPr>
            <a:r>
              <a:rPr lang="en-US" dirty="0"/>
              <a:t>Refraction, Diffraction, Scattering</a:t>
            </a:r>
            <a:endParaRPr spc="-120" dirty="0"/>
          </a:p>
        </p:txBody>
      </p:sp>
      <p:sp>
        <p:nvSpPr>
          <p:cNvPr id="4" name="Footer Placeholder 3">
            <a:extLst>
              <a:ext uri="{FF2B5EF4-FFF2-40B4-BE49-F238E27FC236}">
                <a16:creationId xmlns:a16="http://schemas.microsoft.com/office/drawing/2014/main" id="{819609FE-2ACC-09C8-393B-CC203F29D966}"/>
              </a:ext>
            </a:extLst>
          </p:cNvPr>
          <p:cNvSpPr>
            <a:spLocks noGrp="1"/>
          </p:cNvSpPr>
          <p:nvPr>
            <p:ph type="ftr" sz="quarter" idx="5"/>
          </p:nvPr>
        </p:nvSpPr>
        <p:spPr/>
        <p:txBody>
          <a:bodyPr/>
          <a:lstStyle/>
          <a:p>
            <a:pPr marL="12700">
              <a:lnSpc>
                <a:spcPct val="100000"/>
              </a:lnSpc>
              <a:spcBef>
                <a:spcPts val="40"/>
              </a:spcBef>
            </a:pPr>
            <a:endParaRPr lang="en-US" spc="15" dirty="0"/>
          </a:p>
        </p:txBody>
      </p:sp>
      <p:sp>
        <p:nvSpPr>
          <p:cNvPr id="6" name="TextBox 5">
            <a:extLst>
              <a:ext uri="{FF2B5EF4-FFF2-40B4-BE49-F238E27FC236}">
                <a16:creationId xmlns:a16="http://schemas.microsoft.com/office/drawing/2014/main" id="{F97FBC3B-0228-3472-CB14-519A7CD487C9}"/>
              </a:ext>
            </a:extLst>
          </p:cNvPr>
          <p:cNvSpPr txBox="1"/>
          <p:nvPr/>
        </p:nvSpPr>
        <p:spPr>
          <a:xfrm>
            <a:off x="405884" y="2132870"/>
            <a:ext cx="9246632" cy="4401205"/>
          </a:xfrm>
          <a:prstGeom prst="rect">
            <a:avLst/>
          </a:prstGeom>
          <a:noFill/>
        </p:spPr>
        <p:txBody>
          <a:bodyPr wrap="square">
            <a:spAutoFit/>
          </a:bodyPr>
          <a:lstStyle/>
          <a:p>
            <a:pPr marL="457200" indent="-457200" algn="l">
              <a:buFont typeface="Arial" panose="020B0604020202020204" pitchFamily="34" charset="0"/>
              <a:buChar char="•"/>
            </a:pPr>
            <a:r>
              <a:rPr lang="en-US" sz="2800" b="1" i="0" u="none" strike="noStrike" baseline="0" dirty="0">
                <a:solidFill>
                  <a:srgbClr val="000000"/>
                </a:solidFill>
                <a:latin typeface="Arial" panose="020B0604020202020204" pitchFamily="34" charset="0"/>
                <a:cs typeface="Arial" panose="020B0604020202020204" pitchFamily="34" charset="0"/>
              </a:rPr>
              <a:t>Besides line of sight, signal  can reach receiver in three  “indirect” ways.</a:t>
            </a:r>
          </a:p>
          <a:p>
            <a:pPr algn="l"/>
            <a:endParaRPr lang="en-US" sz="2800" b="1" i="0" u="none" strike="noStrike" baseline="0" dirty="0">
              <a:solidFill>
                <a:srgbClr val="000000"/>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b="1" i="0" u="none" strike="noStrike" baseline="0" dirty="0">
                <a:solidFill>
                  <a:srgbClr val="000000"/>
                </a:solidFill>
                <a:latin typeface="Arial" panose="020B0604020202020204" pitchFamily="34" charset="0"/>
                <a:cs typeface="Arial" panose="020B0604020202020204" pitchFamily="34" charset="0"/>
              </a:rPr>
              <a:t>Reflection: signal is  reflected from a large  object.</a:t>
            </a:r>
          </a:p>
          <a:p>
            <a:pPr algn="l"/>
            <a:endParaRPr lang="en-US" sz="2800" b="1" i="0" u="none" strike="noStrike" baseline="0" dirty="0">
              <a:solidFill>
                <a:srgbClr val="000000"/>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b="1" i="0" u="none" strike="noStrike" baseline="0" dirty="0">
                <a:solidFill>
                  <a:srgbClr val="000000"/>
                </a:solidFill>
                <a:latin typeface="Arial" panose="020B0604020202020204" pitchFamily="34" charset="0"/>
                <a:cs typeface="Arial" panose="020B0604020202020204" pitchFamily="34" charset="0"/>
              </a:rPr>
              <a:t>Diffraction: signal is  scattered by the edge of a  large object – “bends”.</a:t>
            </a:r>
          </a:p>
          <a:p>
            <a:pPr algn="l"/>
            <a:endParaRPr lang="en-US" sz="2800" b="1" i="0" u="none" strike="noStrike" baseline="0" dirty="0">
              <a:solidFill>
                <a:srgbClr val="000000"/>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b="1" i="0" u="none" strike="noStrike" baseline="0" dirty="0">
                <a:solidFill>
                  <a:srgbClr val="000000"/>
                </a:solidFill>
                <a:latin typeface="Arial" panose="020B0604020202020204" pitchFamily="34" charset="0"/>
                <a:cs typeface="Arial" panose="020B0604020202020204" pitchFamily="34" charset="0"/>
              </a:rPr>
              <a:t>Scattering: signal is  scattered by an object that  is small relative to the  wavelength.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CAB684D-74F9-4EF6-E885-A01C1BBEFB22}"/>
              </a:ext>
            </a:extLst>
          </p:cNvPr>
          <p:cNvSpPr>
            <a:spLocks noGrp="1"/>
          </p:cNvSpPr>
          <p:nvPr>
            <p:ph type="title"/>
          </p:nvPr>
        </p:nvSpPr>
        <p:spPr>
          <a:xfrm>
            <a:off x="1524000" y="609600"/>
            <a:ext cx="6169957" cy="607859"/>
          </a:xfrm>
        </p:spPr>
        <p:txBody>
          <a:bodyPr/>
          <a:lstStyle/>
          <a:p>
            <a:r>
              <a:rPr lang="en-US" dirty="0"/>
              <a:t>Channel Model</a:t>
            </a:r>
          </a:p>
        </p:txBody>
      </p:sp>
      <p:pic>
        <p:nvPicPr>
          <p:cNvPr id="25" name="Picture 24">
            <a:extLst>
              <a:ext uri="{FF2B5EF4-FFF2-40B4-BE49-F238E27FC236}">
                <a16:creationId xmlns:a16="http://schemas.microsoft.com/office/drawing/2014/main" id="{55D768C2-D1E0-10B4-F0A7-B4A307728C30}"/>
              </a:ext>
            </a:extLst>
          </p:cNvPr>
          <p:cNvPicPr>
            <a:picLocks noChangeAspect="1"/>
          </p:cNvPicPr>
          <p:nvPr/>
        </p:nvPicPr>
        <p:blipFill rotWithShape="1">
          <a:blip r:embed="rId3"/>
          <a:srcRect t="10980" b="-4309"/>
          <a:stretch/>
        </p:blipFill>
        <p:spPr>
          <a:xfrm>
            <a:off x="1371600" y="1981200"/>
            <a:ext cx="6701893" cy="2590800"/>
          </a:xfrm>
          <a:prstGeom prst="rect">
            <a:avLst/>
          </a:prstGeom>
        </p:spPr>
      </p:pic>
      <p:sp>
        <p:nvSpPr>
          <p:cNvPr id="27" name="TextBox 26">
            <a:extLst>
              <a:ext uri="{FF2B5EF4-FFF2-40B4-BE49-F238E27FC236}">
                <a16:creationId xmlns:a16="http://schemas.microsoft.com/office/drawing/2014/main" id="{4367917B-2AA4-EF96-7C6A-2B4EB45AF909}"/>
              </a:ext>
            </a:extLst>
          </p:cNvPr>
          <p:cNvSpPr txBox="1"/>
          <p:nvPr/>
        </p:nvSpPr>
        <p:spPr>
          <a:xfrm>
            <a:off x="838200" y="4800600"/>
            <a:ext cx="8534400" cy="2416046"/>
          </a:xfrm>
          <a:prstGeom prst="rect">
            <a:avLst/>
          </a:prstGeom>
          <a:noFill/>
        </p:spPr>
        <p:txBody>
          <a:bodyPr wrap="square">
            <a:spAutoFit/>
          </a:bodyPr>
          <a:lstStyle/>
          <a:p>
            <a:pPr algn="l"/>
            <a:endParaRPr lang="en-US" sz="1100" b="1" i="0" u="none" strike="noStrike" baseline="0" dirty="0">
              <a:solidFill>
                <a:srgbClr val="000000"/>
              </a:solidFill>
              <a:latin typeface="Arial" panose="020B0604020202020204" pitchFamily="34" charset="0"/>
              <a:cs typeface="Arial" panose="020B0604020202020204" pitchFamily="34" charset="0"/>
            </a:endParaRPr>
          </a:p>
          <a:p>
            <a:pPr marL="285750" marR="0" indent="-285750" algn="just">
              <a:buFont typeface="Arial" panose="020B0604020202020204" pitchFamily="34" charset="0"/>
              <a:buChar char="•"/>
            </a:pPr>
            <a:r>
              <a:rPr lang="en-US" sz="2000" b="1" i="0" u="none" strike="noStrike" baseline="0" dirty="0">
                <a:solidFill>
                  <a:srgbClr val="000000"/>
                </a:solidFill>
                <a:latin typeface="Arial" panose="020B0604020202020204" pitchFamily="34" charset="0"/>
                <a:cs typeface="Arial" panose="020B0604020202020204" pitchFamily="34" charset="0"/>
              </a:rPr>
              <a:t>Power profile of the received signal can be obtained by </a:t>
            </a:r>
            <a:r>
              <a:rPr lang="en-US" sz="2000" b="1" i="1" u="none" strike="noStrike" baseline="0" dirty="0">
                <a:solidFill>
                  <a:srgbClr val="000000"/>
                </a:solidFill>
                <a:latin typeface="Arial" panose="020B0604020202020204" pitchFamily="34" charset="0"/>
                <a:cs typeface="Arial" panose="020B0604020202020204" pitchFamily="34" charset="0"/>
              </a:rPr>
              <a:t>convolving </a:t>
            </a:r>
            <a:r>
              <a:rPr lang="en-US" sz="2000" b="1" i="0" u="none" strike="noStrike" baseline="0" dirty="0">
                <a:solidFill>
                  <a:srgbClr val="000000"/>
                </a:solidFill>
                <a:latin typeface="Arial" panose="020B0604020202020204" pitchFamily="34" charset="0"/>
                <a:cs typeface="Arial" panose="020B0604020202020204" pitchFamily="34" charset="0"/>
              </a:rPr>
              <a:t>the power profile of the transmitted signal with the impulse response of the channel. </a:t>
            </a:r>
          </a:p>
          <a:p>
            <a:pPr marL="285750" marR="0" indent="-285750" algn="just">
              <a:buFont typeface="Arial" panose="020B0604020202020204" pitchFamily="34" charset="0"/>
              <a:buChar char="•"/>
            </a:pPr>
            <a:r>
              <a:rPr lang="en-US" sz="2000" b="1" i="0" u="none" strike="noStrike" baseline="0" dirty="0">
                <a:solidFill>
                  <a:srgbClr val="000000"/>
                </a:solidFill>
                <a:latin typeface="Arial" panose="020B0604020202020204" pitchFamily="34" charset="0"/>
                <a:cs typeface="Arial" panose="020B0604020202020204" pitchFamily="34" charset="0"/>
              </a:rPr>
              <a:t>Signal </a:t>
            </a:r>
            <a:r>
              <a:rPr lang="en-US" sz="2000" b="1" i="1" u="none" strike="noStrike" baseline="0" dirty="0">
                <a:solidFill>
                  <a:srgbClr val="000000"/>
                </a:solidFill>
                <a:latin typeface="Arial" panose="020B0604020202020204" pitchFamily="34" charset="0"/>
                <a:cs typeface="Arial" panose="020B0604020202020204" pitchFamily="34" charset="0"/>
              </a:rPr>
              <a:t>x</a:t>
            </a:r>
            <a:r>
              <a:rPr lang="en-US" sz="2000" b="1" i="0" u="none" strike="noStrike" baseline="0" dirty="0">
                <a:solidFill>
                  <a:srgbClr val="000000"/>
                </a:solidFill>
                <a:latin typeface="Arial" panose="020B0604020202020204" pitchFamily="34" charset="0"/>
                <a:cs typeface="Arial" panose="020B0604020202020204" pitchFamily="34" charset="0"/>
              </a:rPr>
              <a:t>, after propagation through the channel </a:t>
            </a:r>
            <a:r>
              <a:rPr lang="en-US" sz="2000" b="1" i="1" u="none" strike="noStrike" baseline="0" dirty="0">
                <a:solidFill>
                  <a:srgbClr val="000000"/>
                </a:solidFill>
                <a:latin typeface="Arial" panose="020B0604020202020204" pitchFamily="34" charset="0"/>
                <a:cs typeface="Arial" panose="020B0604020202020204" pitchFamily="34" charset="0"/>
              </a:rPr>
              <a:t>H </a:t>
            </a:r>
            <a:r>
              <a:rPr lang="en-US" sz="2000" b="1" i="0" u="none" strike="noStrike" baseline="0" dirty="0">
                <a:solidFill>
                  <a:srgbClr val="000000"/>
                </a:solidFill>
                <a:latin typeface="Arial" panose="020B0604020202020204" pitchFamily="34" charset="0"/>
                <a:cs typeface="Arial" panose="020B0604020202020204" pitchFamily="34" charset="0"/>
              </a:rPr>
              <a:t>becomes </a:t>
            </a:r>
            <a:r>
              <a:rPr lang="en-US" sz="2000" b="1" i="1" u="none" strike="noStrike" baseline="0" dirty="0">
                <a:solidFill>
                  <a:srgbClr val="000000"/>
                </a:solidFill>
                <a:latin typeface="Arial" panose="020B0604020202020204" pitchFamily="34" charset="0"/>
                <a:cs typeface="Arial" panose="020B0604020202020204" pitchFamily="34" charset="0"/>
              </a:rPr>
              <a:t>y</a:t>
            </a:r>
            <a:r>
              <a:rPr lang="en-US" sz="2000" b="1" i="0" u="none" strike="noStrike" baseline="0" dirty="0">
                <a:solidFill>
                  <a:srgbClr val="000000"/>
                </a:solidFill>
                <a:latin typeface="Arial" panose="020B0604020202020204" pitchFamily="34" charset="0"/>
                <a:cs typeface="Arial" panose="020B0604020202020204" pitchFamily="34" charset="0"/>
              </a:rPr>
              <a:t>: </a:t>
            </a:r>
          </a:p>
          <a:p>
            <a:pPr marR="55800" algn="ctr"/>
            <a:r>
              <a:rPr lang="pt-BR" sz="2000" b="1" i="1" u="none" strike="noStrike" baseline="0" dirty="0">
                <a:solidFill>
                  <a:srgbClr val="000000"/>
                </a:solidFill>
                <a:latin typeface="Arial" panose="020B0604020202020204" pitchFamily="34" charset="0"/>
                <a:cs typeface="Arial" panose="020B0604020202020204" pitchFamily="34" charset="0"/>
              </a:rPr>
              <a:t>y</a:t>
            </a:r>
            <a:r>
              <a:rPr lang="pt-BR" sz="2000" b="1" i="0" u="none" strike="noStrike" baseline="0" dirty="0">
                <a:solidFill>
                  <a:srgbClr val="000000"/>
                </a:solidFill>
                <a:latin typeface="Arial" panose="020B0604020202020204" pitchFamily="34" charset="0"/>
                <a:cs typeface="Arial" panose="020B0604020202020204" pitchFamily="34" charset="0"/>
              </a:rPr>
              <a:t>(</a:t>
            </a:r>
            <a:r>
              <a:rPr lang="pt-BR" sz="2000" b="1" i="1" u="none" strike="noStrike" baseline="0" dirty="0">
                <a:solidFill>
                  <a:srgbClr val="000000"/>
                </a:solidFill>
                <a:latin typeface="Arial" panose="020B0604020202020204" pitchFamily="34" charset="0"/>
                <a:cs typeface="Arial" panose="020B0604020202020204" pitchFamily="34" charset="0"/>
              </a:rPr>
              <a:t>f</a:t>
            </a:r>
            <a:r>
              <a:rPr lang="pt-BR" sz="2000" b="1" i="0" u="none" strike="noStrike" baseline="0" dirty="0">
                <a:solidFill>
                  <a:srgbClr val="000000"/>
                </a:solidFill>
                <a:latin typeface="Arial" panose="020B0604020202020204" pitchFamily="34" charset="0"/>
                <a:cs typeface="Arial" panose="020B0604020202020204" pitchFamily="34" charset="0"/>
              </a:rPr>
              <a:t>)=</a:t>
            </a:r>
            <a:r>
              <a:rPr lang="pt-BR" sz="2000" b="1" i="1" u="none" strike="noStrike" baseline="0" dirty="0">
                <a:solidFill>
                  <a:srgbClr val="000000"/>
                </a:solidFill>
                <a:latin typeface="Arial" panose="020B0604020202020204" pitchFamily="34" charset="0"/>
                <a:cs typeface="Arial" panose="020B0604020202020204" pitchFamily="34" charset="0"/>
              </a:rPr>
              <a:t>H</a:t>
            </a:r>
            <a:r>
              <a:rPr lang="pt-BR" sz="2000" b="1" i="0" u="none" strike="noStrike" baseline="0" dirty="0">
                <a:solidFill>
                  <a:srgbClr val="000000"/>
                </a:solidFill>
                <a:latin typeface="Arial" panose="020B0604020202020204" pitchFamily="34" charset="0"/>
                <a:cs typeface="Arial" panose="020B0604020202020204" pitchFamily="34" charset="0"/>
              </a:rPr>
              <a:t>(</a:t>
            </a:r>
            <a:r>
              <a:rPr lang="pt-BR" sz="2000" b="1" i="1" u="none" strike="noStrike" baseline="0" dirty="0">
                <a:solidFill>
                  <a:srgbClr val="000000"/>
                </a:solidFill>
                <a:latin typeface="Arial" panose="020B0604020202020204" pitchFamily="34" charset="0"/>
                <a:cs typeface="Arial" panose="020B0604020202020204" pitchFamily="34" charset="0"/>
              </a:rPr>
              <a:t>f</a:t>
            </a:r>
            <a:r>
              <a:rPr lang="pt-BR" sz="2000" b="1" i="0" u="none" strike="noStrike" baseline="0" dirty="0">
                <a:solidFill>
                  <a:srgbClr val="000000"/>
                </a:solidFill>
                <a:latin typeface="Arial" panose="020B0604020202020204" pitchFamily="34" charset="0"/>
                <a:cs typeface="Arial" panose="020B0604020202020204" pitchFamily="34" charset="0"/>
              </a:rPr>
              <a:t>)</a:t>
            </a:r>
            <a:r>
              <a:rPr lang="pt-BR" sz="2000" b="1" i="1" u="none" strike="noStrike" baseline="0" dirty="0">
                <a:solidFill>
                  <a:srgbClr val="000000"/>
                </a:solidFill>
                <a:latin typeface="Arial" panose="020B0604020202020204" pitchFamily="34" charset="0"/>
                <a:cs typeface="Arial" panose="020B0604020202020204" pitchFamily="34" charset="0"/>
              </a:rPr>
              <a:t>x</a:t>
            </a:r>
            <a:r>
              <a:rPr lang="pt-BR" sz="2000" b="1" i="0" u="none" strike="noStrike" baseline="0" dirty="0">
                <a:solidFill>
                  <a:srgbClr val="000000"/>
                </a:solidFill>
                <a:latin typeface="Arial" panose="020B0604020202020204" pitchFamily="34" charset="0"/>
                <a:cs typeface="Arial" panose="020B0604020202020204" pitchFamily="34" charset="0"/>
              </a:rPr>
              <a:t>(</a:t>
            </a:r>
            <a:r>
              <a:rPr lang="pt-BR" sz="2000" b="1" i="1" u="none" strike="noStrike" baseline="0" dirty="0">
                <a:solidFill>
                  <a:srgbClr val="000000"/>
                </a:solidFill>
                <a:latin typeface="Arial" panose="020B0604020202020204" pitchFamily="34" charset="0"/>
                <a:cs typeface="Arial" panose="020B0604020202020204" pitchFamily="34" charset="0"/>
              </a:rPr>
              <a:t>f</a:t>
            </a:r>
            <a:r>
              <a:rPr lang="pt-BR" sz="2000" b="1" i="0" u="none" strike="noStrike" baseline="0" dirty="0">
                <a:solidFill>
                  <a:srgbClr val="000000"/>
                </a:solidFill>
                <a:latin typeface="Arial" panose="020B0604020202020204" pitchFamily="34" charset="0"/>
                <a:cs typeface="Arial" panose="020B0604020202020204" pitchFamily="34" charset="0"/>
              </a:rPr>
              <a:t>)+</a:t>
            </a:r>
            <a:r>
              <a:rPr lang="pt-BR" sz="2000" b="1" i="1" u="none" strike="noStrike" baseline="0" dirty="0">
                <a:solidFill>
                  <a:srgbClr val="000000"/>
                </a:solidFill>
                <a:latin typeface="Arial" panose="020B0604020202020204" pitchFamily="34" charset="0"/>
                <a:cs typeface="Arial" panose="020B0604020202020204" pitchFamily="34" charset="0"/>
              </a:rPr>
              <a:t>n</a:t>
            </a:r>
            <a:r>
              <a:rPr lang="pt-BR" sz="2000" b="1" i="0" u="none" strike="noStrike" baseline="0" dirty="0">
                <a:solidFill>
                  <a:srgbClr val="000000"/>
                </a:solidFill>
                <a:latin typeface="Arial" panose="020B0604020202020204" pitchFamily="34" charset="0"/>
                <a:cs typeface="Arial" panose="020B0604020202020204" pitchFamily="34" charset="0"/>
              </a:rPr>
              <a:t>(</a:t>
            </a:r>
            <a:r>
              <a:rPr lang="pt-BR" sz="2000" b="1" i="1" u="none" strike="noStrike" baseline="0" dirty="0">
                <a:solidFill>
                  <a:srgbClr val="000000"/>
                </a:solidFill>
                <a:latin typeface="Arial" panose="020B0604020202020204" pitchFamily="34" charset="0"/>
                <a:cs typeface="Arial" panose="020B0604020202020204" pitchFamily="34" charset="0"/>
              </a:rPr>
              <a:t>f</a:t>
            </a:r>
            <a:r>
              <a:rPr lang="pt-BR" sz="2000" b="1" i="0" u="none" strike="noStrike" baseline="0" dirty="0">
                <a:solidFill>
                  <a:srgbClr val="000000"/>
                </a:solidFill>
                <a:latin typeface="Arial" panose="020B0604020202020204" pitchFamily="34" charset="0"/>
                <a:cs typeface="Arial" panose="020B0604020202020204" pitchFamily="34" charset="0"/>
              </a:rPr>
              <a:t>)</a:t>
            </a:r>
          </a:p>
          <a:p>
            <a:pPr marR="0" algn="just"/>
            <a:r>
              <a:rPr lang="en-US" sz="2000" b="1" i="0" u="none" strike="noStrike" baseline="0" dirty="0">
                <a:solidFill>
                  <a:srgbClr val="000000"/>
                </a:solidFill>
                <a:latin typeface="Arial" panose="020B0604020202020204" pitchFamily="34" charset="0"/>
                <a:cs typeface="Arial" panose="020B0604020202020204" pitchFamily="34" charset="0"/>
              </a:rPr>
              <a:t>Here </a:t>
            </a:r>
            <a:r>
              <a:rPr lang="en-US" sz="2000" b="1" i="1" u="none" strike="noStrike" baseline="0" dirty="0">
                <a:solidFill>
                  <a:srgbClr val="000000"/>
                </a:solidFill>
                <a:latin typeface="Arial" panose="020B0604020202020204" pitchFamily="34" charset="0"/>
                <a:cs typeface="Arial" panose="020B0604020202020204" pitchFamily="34" charset="0"/>
              </a:rPr>
              <a:t>H</a:t>
            </a:r>
            <a:r>
              <a:rPr lang="en-US" sz="2000" b="1" i="0" u="none" strike="noStrike" baseline="0" dirty="0">
                <a:solidFill>
                  <a:srgbClr val="000000"/>
                </a:solidFill>
                <a:latin typeface="Arial" panose="020B0604020202020204" pitchFamily="34" charset="0"/>
                <a:cs typeface="Arial" panose="020B0604020202020204" pitchFamily="34" charset="0"/>
              </a:rPr>
              <a:t>(</a:t>
            </a:r>
            <a:r>
              <a:rPr lang="en-US" sz="2000" b="1" i="1" u="none" strike="noStrike" baseline="0" dirty="0">
                <a:solidFill>
                  <a:srgbClr val="000000"/>
                </a:solidFill>
                <a:latin typeface="Arial" panose="020B0604020202020204" pitchFamily="34" charset="0"/>
                <a:cs typeface="Arial" panose="020B0604020202020204" pitchFamily="34" charset="0"/>
              </a:rPr>
              <a:t>f</a:t>
            </a:r>
            <a:r>
              <a:rPr lang="en-US" sz="2000" b="1" i="0" u="none" strike="noStrike" baseline="0" dirty="0">
                <a:solidFill>
                  <a:srgbClr val="000000"/>
                </a:solidFill>
                <a:latin typeface="Arial" panose="020B0604020202020204" pitchFamily="34" charset="0"/>
                <a:cs typeface="Arial" panose="020B0604020202020204" pitchFamily="34" charset="0"/>
              </a:rPr>
              <a:t>) is channel response, and </a:t>
            </a:r>
            <a:r>
              <a:rPr lang="en-US" sz="2000" b="1" i="1" u="none" strike="noStrike" baseline="0" dirty="0">
                <a:solidFill>
                  <a:srgbClr val="000000"/>
                </a:solidFill>
                <a:latin typeface="Arial" panose="020B0604020202020204" pitchFamily="34" charset="0"/>
                <a:cs typeface="Arial" panose="020B0604020202020204" pitchFamily="34" charset="0"/>
              </a:rPr>
              <a:t>n</a:t>
            </a:r>
            <a:r>
              <a:rPr lang="en-US" sz="2000" b="1" i="0" u="none" strike="noStrike" baseline="0" dirty="0">
                <a:solidFill>
                  <a:srgbClr val="000000"/>
                </a:solidFill>
                <a:latin typeface="Arial" panose="020B0604020202020204" pitchFamily="34" charset="0"/>
                <a:cs typeface="Arial" panose="020B0604020202020204" pitchFamily="34" charset="0"/>
              </a:rPr>
              <a:t>(</a:t>
            </a:r>
            <a:r>
              <a:rPr lang="en-US" sz="2000" b="1" i="1" u="none" strike="noStrike" baseline="0" dirty="0">
                <a:solidFill>
                  <a:srgbClr val="000000"/>
                </a:solidFill>
                <a:latin typeface="Arial" panose="020B0604020202020204" pitchFamily="34" charset="0"/>
                <a:cs typeface="Arial" panose="020B0604020202020204" pitchFamily="34" charset="0"/>
              </a:rPr>
              <a:t>f</a:t>
            </a:r>
            <a:r>
              <a:rPr lang="en-US" sz="2000" b="1" i="0" u="none" strike="noStrike" baseline="0" dirty="0">
                <a:solidFill>
                  <a:srgbClr val="000000"/>
                </a:solidFill>
                <a:latin typeface="Arial" panose="020B0604020202020204" pitchFamily="34" charset="0"/>
                <a:cs typeface="Arial" panose="020B0604020202020204" pitchFamily="34" charset="0"/>
              </a:rPr>
              <a:t>) is the noise. Note that </a:t>
            </a:r>
            <a:r>
              <a:rPr lang="en-US" sz="2000" b="1" i="1" u="none" strike="noStrike" baseline="0" dirty="0">
                <a:solidFill>
                  <a:srgbClr val="000000"/>
                </a:solidFill>
                <a:latin typeface="Arial" panose="020B0604020202020204" pitchFamily="34" charset="0"/>
                <a:cs typeface="Arial" panose="020B0604020202020204" pitchFamily="34" charset="0"/>
              </a:rPr>
              <a:t>x</a:t>
            </a:r>
            <a:r>
              <a:rPr lang="en-US" sz="2000" b="1" i="0" u="none" strike="noStrike" baseline="0" dirty="0">
                <a:solidFill>
                  <a:srgbClr val="000000"/>
                </a:solidFill>
                <a:latin typeface="Arial" panose="020B0604020202020204" pitchFamily="34" charset="0"/>
                <a:cs typeface="Arial" panose="020B0604020202020204" pitchFamily="34" charset="0"/>
              </a:rPr>
              <a:t>, </a:t>
            </a:r>
            <a:r>
              <a:rPr lang="en-US" sz="2000" b="1" i="1" u="none" strike="noStrike" baseline="0" dirty="0">
                <a:solidFill>
                  <a:srgbClr val="000000"/>
                </a:solidFill>
                <a:latin typeface="Arial" panose="020B0604020202020204" pitchFamily="34" charset="0"/>
                <a:cs typeface="Arial" panose="020B0604020202020204" pitchFamily="34" charset="0"/>
              </a:rPr>
              <a:t>y</a:t>
            </a:r>
            <a:r>
              <a:rPr lang="en-US" sz="2000" b="1" i="0" u="none" strike="noStrike" baseline="0" dirty="0">
                <a:solidFill>
                  <a:srgbClr val="000000"/>
                </a:solidFill>
                <a:latin typeface="Arial" panose="020B0604020202020204" pitchFamily="34" charset="0"/>
                <a:cs typeface="Arial" panose="020B0604020202020204" pitchFamily="34" charset="0"/>
              </a:rPr>
              <a:t>, </a:t>
            </a:r>
            <a:r>
              <a:rPr lang="en-US" sz="2000" b="1" i="1" u="none" strike="noStrike" baseline="0" dirty="0">
                <a:solidFill>
                  <a:srgbClr val="000000"/>
                </a:solidFill>
                <a:latin typeface="Arial" panose="020B0604020202020204" pitchFamily="34" charset="0"/>
                <a:cs typeface="Arial" panose="020B0604020202020204" pitchFamily="34" charset="0"/>
              </a:rPr>
              <a:t>H</a:t>
            </a:r>
            <a:r>
              <a:rPr lang="en-US" sz="2000" b="1" i="0" u="none" strike="noStrike" baseline="0" dirty="0">
                <a:solidFill>
                  <a:srgbClr val="000000"/>
                </a:solidFill>
                <a:latin typeface="Arial" panose="020B0604020202020204" pitchFamily="34" charset="0"/>
                <a:cs typeface="Arial" panose="020B0604020202020204" pitchFamily="34" charset="0"/>
              </a:rPr>
              <a:t>, and </a:t>
            </a:r>
            <a:r>
              <a:rPr lang="en-US" sz="2000" b="1" i="1" u="none" strike="noStrike" baseline="0" dirty="0">
                <a:solidFill>
                  <a:srgbClr val="000000"/>
                </a:solidFill>
                <a:latin typeface="Arial" panose="020B0604020202020204" pitchFamily="34" charset="0"/>
                <a:cs typeface="Arial" panose="020B0604020202020204" pitchFamily="34" charset="0"/>
              </a:rPr>
              <a:t>n </a:t>
            </a:r>
            <a:r>
              <a:rPr lang="en-US" sz="2000" b="1" i="0" u="none" strike="noStrike" baseline="0" dirty="0">
                <a:solidFill>
                  <a:srgbClr val="000000"/>
                </a:solidFill>
                <a:latin typeface="Arial" panose="020B0604020202020204" pitchFamily="34" charset="0"/>
                <a:cs typeface="Arial" panose="020B0604020202020204" pitchFamily="34" charset="0"/>
              </a:rPr>
              <a:t>are all functions of the signal frequency </a:t>
            </a:r>
            <a:r>
              <a:rPr lang="en-US" sz="2000" b="1" i="1" u="none" strike="noStrike" baseline="0" dirty="0">
                <a:solidFill>
                  <a:srgbClr val="000000"/>
                </a:solidFill>
                <a:latin typeface="Arial" panose="020B0604020202020204" pitchFamily="34" charset="0"/>
                <a:cs typeface="Arial" panose="020B0604020202020204" pitchFamily="34" charset="0"/>
              </a:rPr>
              <a:t>f</a:t>
            </a:r>
            <a:endParaRPr lang="en-US" sz="2000" b="1" i="0" u="none" strike="noStrike" baseline="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09614"/>
            <a:ext cx="6934200" cy="752770"/>
          </a:xfrm>
          <a:prstGeom prst="rect">
            <a:avLst/>
          </a:prstGeom>
        </p:spPr>
        <p:txBody>
          <a:bodyPr vert="horz" wrap="square" lIns="0" tIns="13970" rIns="0" bIns="0" rtlCol="0">
            <a:spAutoFit/>
          </a:bodyPr>
          <a:lstStyle/>
          <a:p>
            <a:pPr marL="12700">
              <a:lnSpc>
                <a:spcPct val="100000"/>
              </a:lnSpc>
              <a:spcBef>
                <a:spcPts val="110"/>
              </a:spcBef>
            </a:pPr>
            <a:r>
              <a:rPr lang="en-US" sz="4800" spc="130" dirty="0">
                <a:latin typeface="Arial" panose="020B0604020202020204" pitchFamily="34" charset="0"/>
                <a:cs typeface="Arial" panose="020B0604020202020204" pitchFamily="34" charset="0"/>
              </a:rPr>
              <a:t>Path Loss model</a:t>
            </a:r>
            <a:endParaRPr sz="4800" spc="-25" dirty="0">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id="{621CE66A-6DEA-C597-6061-07A8B345B790}"/>
              </a:ext>
            </a:extLst>
          </p:cNvPr>
          <p:cNvSpPr>
            <a:spLocks noGrp="1"/>
          </p:cNvSpPr>
          <p:nvPr>
            <p:ph type="ftr" sz="quarter" idx="5"/>
          </p:nvPr>
        </p:nvSpPr>
        <p:spPr>
          <a:xfrm>
            <a:off x="239305" y="7301707"/>
            <a:ext cx="1452880" cy="169277"/>
          </a:xfrm>
        </p:spPr>
        <p:txBody>
          <a:bodyPr/>
          <a:lstStyle/>
          <a:p>
            <a:pPr marL="12700">
              <a:lnSpc>
                <a:spcPct val="100000"/>
              </a:lnSpc>
              <a:spcBef>
                <a:spcPts val="40"/>
              </a:spcBef>
            </a:pPr>
            <a:endParaRPr lang="en-US" sz="1100" spc="15"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B2B9B74-1837-E3FA-5B93-F1F90E340CE0}"/>
              </a:ext>
            </a:extLst>
          </p:cNvPr>
          <p:cNvSpPr txBox="1"/>
          <p:nvPr/>
        </p:nvSpPr>
        <p:spPr>
          <a:xfrm>
            <a:off x="239304" y="1969009"/>
            <a:ext cx="9579791" cy="5016758"/>
          </a:xfrm>
          <a:prstGeom prst="rect">
            <a:avLst/>
          </a:prstGeom>
          <a:noFill/>
        </p:spPr>
        <p:txBody>
          <a:bodyPr wrap="square">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Path Loss Models are commonly used to estimate link budgets, cell sizes and shapes, capacity, handoff criteria etc. </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 “Macroscopic” or “large scale” variation of RSS</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Path loss = loss in signal strength as a function of distance </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Terrain dependent (urban, rural, mountainous), ground reflection, diffraction, etc. </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 Site dependent (antenna heights for example) </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 Frequency dependent </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 Line of sight or not </a:t>
            </a:r>
          </a:p>
          <a:p>
            <a:pPr marL="914400" lvl="1"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Simple characterization: </a:t>
            </a:r>
            <a:r>
              <a:rPr lang="en-US" sz="2000" b="1" i="1" dirty="0">
                <a:latin typeface="Arial" panose="020B0604020202020204" pitchFamily="34" charset="0"/>
                <a:cs typeface="Arial" panose="020B0604020202020204" pitchFamily="34" charset="0"/>
              </a:rPr>
              <a:t>PL = L</a:t>
            </a:r>
            <a:r>
              <a:rPr lang="en-US" sz="2000" b="1" i="1" baseline="-25000" dirty="0">
                <a:latin typeface="Arial" panose="020B0604020202020204" pitchFamily="34" charset="0"/>
                <a:cs typeface="Arial" panose="020B0604020202020204" pitchFamily="34" charset="0"/>
              </a:rPr>
              <a:t>0</a:t>
            </a:r>
            <a:r>
              <a:rPr lang="en-US" sz="2000" b="1" i="1" dirty="0">
                <a:latin typeface="Arial" panose="020B0604020202020204" pitchFamily="34" charset="0"/>
                <a:cs typeface="Arial" panose="020B0604020202020204" pitchFamily="34" charset="0"/>
              </a:rPr>
              <a:t> + 10</a:t>
            </a:r>
            <a:r>
              <a:rPr lang="el-GR" sz="2000" b="1" i="1" dirty="0">
                <a:latin typeface="Arial" panose="020B0604020202020204" pitchFamily="34" charset="0"/>
                <a:cs typeface="Arial" panose="020B0604020202020204" pitchFamily="34" charset="0"/>
              </a:rPr>
              <a:t>α</a:t>
            </a:r>
            <a:r>
              <a:rPr lang="en-US" sz="2000" b="1" i="1" dirty="0">
                <a:latin typeface="Arial" panose="020B0604020202020204" pitchFamily="34" charset="0"/>
                <a:cs typeface="Arial" panose="020B0604020202020204" pitchFamily="34" charset="0"/>
              </a:rPr>
              <a:t> log10(d) </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L</a:t>
            </a:r>
            <a:r>
              <a:rPr lang="en-US" sz="2000" baseline="-25000" dirty="0">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 is termed the frequency dependent component </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parameter </a:t>
            </a:r>
            <a:r>
              <a:rPr lang="el-GR" sz="2000" dirty="0">
                <a:latin typeface="Arial" panose="020B0604020202020204" pitchFamily="34" charset="0"/>
                <a:cs typeface="Arial" panose="020B0604020202020204" pitchFamily="34" charset="0"/>
              </a:rPr>
              <a:t>α</a:t>
            </a:r>
            <a:r>
              <a:rPr lang="en-US" sz="2000" dirty="0">
                <a:latin typeface="Arial" panose="020B0604020202020204" pitchFamily="34" charset="0"/>
                <a:cs typeface="Arial" panose="020B0604020202020204" pitchFamily="34" charset="0"/>
              </a:rPr>
              <a:t>  is called the “path loss gradient” or exponent </a:t>
            </a:r>
          </a:p>
          <a:p>
            <a:pPr marL="914400"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The value of </a:t>
            </a:r>
            <a:r>
              <a:rPr lang="el-GR" sz="2000" dirty="0">
                <a:latin typeface="Arial" panose="020B0604020202020204" pitchFamily="34" charset="0"/>
                <a:cs typeface="Arial" panose="020B0604020202020204" pitchFamily="34" charset="0"/>
              </a:rPr>
              <a:t>α</a:t>
            </a:r>
            <a:r>
              <a:rPr lang="en-US" sz="2000" dirty="0">
                <a:latin typeface="Arial" panose="020B0604020202020204" pitchFamily="34" charset="0"/>
                <a:cs typeface="Arial" panose="020B0604020202020204" pitchFamily="34" charset="0"/>
              </a:rPr>
              <a:t> determines how quickly the RSS falls with distance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57C6-4E44-D442-C23E-1F46F76C9C70}"/>
              </a:ext>
            </a:extLst>
          </p:cNvPr>
          <p:cNvSpPr>
            <a:spLocks noGrp="1"/>
          </p:cNvSpPr>
          <p:nvPr>
            <p:ph type="title"/>
          </p:nvPr>
        </p:nvSpPr>
        <p:spPr>
          <a:xfrm>
            <a:off x="990600" y="628245"/>
            <a:ext cx="6169957" cy="607859"/>
          </a:xfrm>
        </p:spPr>
        <p:txBody>
          <a:bodyPr/>
          <a:lstStyle/>
          <a:p>
            <a:r>
              <a:rPr lang="en-US" dirty="0"/>
              <a:t>The Free Space Loss</a:t>
            </a:r>
          </a:p>
        </p:txBody>
      </p:sp>
      <p:sp>
        <p:nvSpPr>
          <p:cNvPr id="3" name="Text Placeholder 2">
            <a:extLst>
              <a:ext uri="{FF2B5EF4-FFF2-40B4-BE49-F238E27FC236}">
                <a16:creationId xmlns:a16="http://schemas.microsoft.com/office/drawing/2014/main" id="{90329078-4B0C-A4C0-BFF6-B41D8059B05A}"/>
              </a:ext>
            </a:extLst>
          </p:cNvPr>
          <p:cNvSpPr>
            <a:spLocks noGrp="1"/>
          </p:cNvSpPr>
          <p:nvPr>
            <p:ph type="body" idx="1"/>
          </p:nvPr>
        </p:nvSpPr>
        <p:spPr>
          <a:xfrm>
            <a:off x="659368" y="1905000"/>
            <a:ext cx="8713232" cy="3877985"/>
          </a:xfrm>
        </p:spPr>
        <p:txBody>
          <a:bodyPr/>
          <a:lstStyle/>
          <a:p>
            <a:pPr marL="342900" indent="-342900">
              <a:buFont typeface="Arial" panose="020B0604020202020204" pitchFamily="34" charset="0"/>
              <a:buChar char="•"/>
            </a:pPr>
            <a:r>
              <a:rPr lang="en-US" sz="2400" b="0" dirty="0"/>
              <a:t>Assumption</a:t>
            </a:r>
          </a:p>
          <a:p>
            <a:pPr marL="800100" lvl="1" indent="-342900">
              <a:buFont typeface="Arial" panose="020B0604020202020204" pitchFamily="34" charset="0"/>
              <a:buChar char="•"/>
            </a:pPr>
            <a:r>
              <a:rPr lang="en-US" sz="2000" dirty="0"/>
              <a:t>Transmitter and receiver are in free space</a:t>
            </a:r>
          </a:p>
          <a:p>
            <a:pPr marL="800100" lvl="1" indent="-342900">
              <a:buFont typeface="Arial" panose="020B0604020202020204" pitchFamily="34" charset="0"/>
              <a:buChar char="•"/>
            </a:pPr>
            <a:r>
              <a:rPr lang="en-US" sz="2000" dirty="0"/>
              <a:t>No obstructing objects in between</a:t>
            </a:r>
          </a:p>
          <a:p>
            <a:pPr marL="800100" lvl="1" indent="-342900">
              <a:buFont typeface="Arial" panose="020B0604020202020204" pitchFamily="34" charset="0"/>
              <a:buChar char="•"/>
            </a:pPr>
            <a:r>
              <a:rPr lang="en-US" sz="2000" dirty="0"/>
              <a:t>The earth is at an infinite distance!</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0" dirty="0"/>
              <a:t>The transmitted power is P</a:t>
            </a:r>
            <a:r>
              <a:rPr lang="en-US" sz="3600" b="0" baseline="-25000" dirty="0"/>
              <a:t>t</a:t>
            </a:r>
          </a:p>
          <a:p>
            <a:pPr marL="342900" indent="-342900">
              <a:buFont typeface="Arial" panose="020B0604020202020204" pitchFamily="34" charset="0"/>
              <a:buChar char="•"/>
            </a:pPr>
            <a:endParaRPr lang="en-US" sz="2400" b="0" baseline="-25000" dirty="0"/>
          </a:p>
          <a:p>
            <a:pPr marL="342900" indent="-342900">
              <a:buFont typeface="Arial" panose="020B0604020202020204" pitchFamily="34" charset="0"/>
              <a:buChar char="•"/>
            </a:pPr>
            <a:r>
              <a:rPr lang="en-US" sz="2400" b="0" dirty="0"/>
              <a:t>The received power is </a:t>
            </a:r>
            <a:r>
              <a:rPr lang="en-US" sz="2400" b="0" dirty="0" err="1"/>
              <a:t>P</a:t>
            </a:r>
            <a:r>
              <a:rPr lang="en-US" sz="3600" b="0" baseline="-25000" dirty="0" err="1"/>
              <a:t>r</a:t>
            </a:r>
            <a:endParaRPr lang="en-US" sz="3600" b="0" baseline="-25000" dirty="0"/>
          </a:p>
          <a:p>
            <a:pPr marL="342900" indent="-342900">
              <a:buFont typeface="Arial" panose="020B0604020202020204" pitchFamily="34" charset="0"/>
              <a:buChar char="•"/>
            </a:pPr>
            <a:endParaRPr lang="en-US" sz="2400" b="0" baseline="-25000" dirty="0"/>
          </a:p>
          <a:p>
            <a:pPr marL="342900" indent="-342900">
              <a:buFont typeface="Arial" panose="020B0604020202020204" pitchFamily="34" charset="0"/>
              <a:buChar char="•"/>
            </a:pPr>
            <a:r>
              <a:rPr lang="en-US" sz="2400" b="0" dirty="0"/>
              <a:t>The path loss is </a:t>
            </a:r>
            <a:r>
              <a:rPr lang="en-US" sz="2400" b="0" dirty="0" err="1"/>
              <a:t>L</a:t>
            </a:r>
            <a:r>
              <a:rPr lang="en-US" sz="3200" b="0" baseline="-25000" dirty="0" err="1"/>
              <a:t>p</a:t>
            </a:r>
            <a:r>
              <a:rPr lang="en-US" sz="2400" b="0" dirty="0"/>
              <a:t> = P</a:t>
            </a:r>
            <a:r>
              <a:rPr lang="en-US" sz="3600" b="0" baseline="-25000" dirty="0"/>
              <a:t>t</a:t>
            </a:r>
            <a:r>
              <a:rPr lang="en-US" sz="2400" b="0" dirty="0"/>
              <a:t> (dB) – </a:t>
            </a:r>
            <a:r>
              <a:rPr lang="en-US" sz="2400" b="0" dirty="0" err="1"/>
              <a:t>P</a:t>
            </a:r>
            <a:r>
              <a:rPr lang="en-US" sz="3600" b="0" baseline="-25000" dirty="0" err="1"/>
              <a:t>r</a:t>
            </a:r>
            <a:r>
              <a:rPr lang="en-US" sz="2400" b="0" dirty="0"/>
              <a:t> (dB)</a:t>
            </a:r>
          </a:p>
          <a:p>
            <a:pPr marL="342900" indent="-342900">
              <a:buFont typeface="Arial" panose="020B0604020202020204" pitchFamily="34" charset="0"/>
              <a:buChar char="•"/>
            </a:pPr>
            <a:r>
              <a:rPr lang="en-US" sz="2400" b="0" dirty="0"/>
              <a:t>Isotropic antennas</a:t>
            </a:r>
          </a:p>
          <a:p>
            <a:pPr marL="800100" lvl="1" indent="-342900">
              <a:buFont typeface="Arial" panose="020B0604020202020204" pitchFamily="34" charset="0"/>
              <a:buChar char="•"/>
            </a:pPr>
            <a:r>
              <a:rPr lang="en-US" sz="2000" dirty="0"/>
              <a:t>Antennas radiate and receive equally in all directions with unit gain</a:t>
            </a:r>
          </a:p>
        </p:txBody>
      </p:sp>
      <p:sp>
        <p:nvSpPr>
          <p:cNvPr id="4" name="Footer Placeholder 3">
            <a:extLst>
              <a:ext uri="{FF2B5EF4-FFF2-40B4-BE49-F238E27FC236}">
                <a16:creationId xmlns:a16="http://schemas.microsoft.com/office/drawing/2014/main" id="{3FB1B664-30BC-335A-9C65-45372A4D3BB7}"/>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6" name="Picture 5">
            <a:extLst>
              <a:ext uri="{FF2B5EF4-FFF2-40B4-BE49-F238E27FC236}">
                <a16:creationId xmlns:a16="http://schemas.microsoft.com/office/drawing/2014/main" id="{286CB4D5-7C8F-0A97-347D-9881ABEB2549}"/>
              </a:ext>
            </a:extLst>
          </p:cNvPr>
          <p:cNvPicPr>
            <a:picLocks noChangeAspect="1"/>
          </p:cNvPicPr>
          <p:nvPr/>
        </p:nvPicPr>
        <p:blipFill rotWithShape="1">
          <a:blip r:embed="rId2"/>
          <a:srcRect b="12339"/>
          <a:stretch/>
        </p:blipFill>
        <p:spPr>
          <a:xfrm>
            <a:off x="2286000" y="5949998"/>
            <a:ext cx="6477000" cy="1670002"/>
          </a:xfrm>
          <a:prstGeom prst="rect">
            <a:avLst/>
          </a:prstGeom>
        </p:spPr>
      </p:pic>
    </p:spTree>
    <p:extLst>
      <p:ext uri="{BB962C8B-B14F-4D97-AF65-F5344CB8AC3E}">
        <p14:creationId xmlns:p14="http://schemas.microsoft.com/office/powerpoint/2010/main" val="178470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9E9AA1-2279-8593-C460-F0CA0A849EA9}"/>
              </a:ext>
            </a:extLst>
          </p:cNvPr>
          <p:cNvSpPr>
            <a:spLocks noGrp="1"/>
          </p:cNvSpPr>
          <p:nvPr>
            <p:ph type="title"/>
          </p:nvPr>
        </p:nvSpPr>
        <p:spPr>
          <a:xfrm>
            <a:off x="1447800" y="726635"/>
            <a:ext cx="6169957" cy="607859"/>
          </a:xfrm>
        </p:spPr>
        <p:txBody>
          <a:bodyPr/>
          <a:lstStyle/>
          <a:p>
            <a:r>
              <a:rPr lang="en-US" dirty="0"/>
              <a:t>The Free Space Loss</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EFF8480-57BE-3724-D2E7-9B73EA52F3B9}"/>
                  </a:ext>
                </a:extLst>
              </p:cNvPr>
              <p:cNvSpPr txBox="1"/>
              <p:nvPr/>
            </p:nvSpPr>
            <p:spPr>
              <a:xfrm>
                <a:off x="457200" y="1981200"/>
                <a:ext cx="9372600" cy="500983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relationship between P</a:t>
                </a:r>
                <a:r>
                  <a:rPr lang="en-US" sz="32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P</a:t>
                </a:r>
                <a:r>
                  <a:rPr lang="en-US" sz="3200" baseline="-25000" dirty="0" err="1">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is given by</a:t>
                </a:r>
              </a:p>
              <a:p>
                <a:pPr>
                  <a:lnSpc>
                    <a:spcPct val="15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a:t>
                </a:r>
                <a:r>
                  <a:rPr lang="en-US" sz="3200" baseline="-25000" dirty="0" err="1">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 P</a:t>
                </a:r>
                <a:r>
                  <a:rPr lang="en-US" sz="32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a:t>
                </a:r>
                <a:r>
                  <a:rPr lang="el-GR" sz="2400" dirty="0">
                    <a:latin typeface="Arial" panose="020B0604020202020204" pitchFamily="34" charset="0"/>
                    <a:cs typeface="Arial" panose="020B0604020202020204" pitchFamily="34" charset="0"/>
                  </a:rPr>
                  <a:t>λ</a:t>
                </a:r>
                <a:r>
                  <a:rPr lang="en-US" sz="2800" baseline="30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/(4</a:t>
                </a:r>
                <a14:m>
                  <m:oMath xmlns:m="http://schemas.openxmlformats.org/officeDocument/2006/math">
                    <m:r>
                      <a:rPr lang="el-GR" sz="2400" b="0" i="1" smtClean="0">
                        <a:latin typeface="Cambria Math" panose="02040503050406030204" pitchFamily="18" charset="0"/>
                        <a:cs typeface="Arial" panose="020B0604020202020204" pitchFamily="34" charset="0"/>
                      </a:rPr>
                      <m:t>𝛱</m:t>
                    </m:r>
                  </m:oMath>
                </a14:m>
                <a:r>
                  <a:rPr lang="en-US" sz="2400" dirty="0">
                    <a:latin typeface="Arial" panose="020B0604020202020204" pitchFamily="34" charset="0"/>
                    <a:cs typeface="Arial" panose="020B0604020202020204" pitchFamily="34" charset="0"/>
                  </a:rPr>
                  <a:t>d)</a:t>
                </a:r>
                <a:r>
                  <a:rPr lang="en-US" sz="2400" baseline="30000" dirty="0">
                    <a:latin typeface="Arial" panose="020B0604020202020204" pitchFamily="34" charset="0"/>
                    <a:cs typeface="Arial" panose="020B0604020202020204" pitchFamily="34" charset="0"/>
                  </a:rPr>
                  <a:t>2</a:t>
                </a:r>
              </a:p>
              <a:p>
                <a:pPr marL="800100" lvl="1"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wavelength of the carrier is </a:t>
                </a:r>
                <a:r>
                  <a:rPr lang="el-GR" sz="2400" dirty="0">
                    <a:latin typeface="Arial" panose="020B0604020202020204" pitchFamily="34" charset="0"/>
                    <a:cs typeface="Arial" panose="020B0604020202020204" pitchFamily="34" charset="0"/>
                  </a:rPr>
                  <a:t>λ</a:t>
                </a:r>
                <a:r>
                  <a:rPr lang="en-US" sz="2400" dirty="0">
                    <a:latin typeface="Arial" panose="020B0604020202020204" pitchFamily="34" charset="0"/>
                    <a:cs typeface="Arial" panose="020B0604020202020204" pitchFamily="34" charset="0"/>
                  </a:rPr>
                  <a:t> = c/f</a:t>
                </a:r>
              </a:p>
              <a:p>
                <a:pPr marL="800100" lvl="1" indent="-342900">
                  <a:lnSpc>
                    <a:spcPct val="15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In dB</a:t>
                </a:r>
              </a:p>
              <a:p>
                <a:pPr>
                  <a:lnSpc>
                    <a:spcPct val="15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a:t>
                </a:r>
                <a:r>
                  <a:rPr lang="en-US" sz="3200" baseline="-25000" dirty="0" err="1">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(dBm)=  P</a:t>
                </a:r>
                <a:r>
                  <a:rPr lang="en-US" sz="32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(dBm) - 21.98 + 20 log10(</a:t>
                </a:r>
                <a:r>
                  <a:rPr lang="el-GR" sz="2400" dirty="0">
                    <a:latin typeface="Arial" panose="020B0604020202020204" pitchFamily="34" charset="0"/>
                    <a:cs typeface="Arial" panose="020B0604020202020204" pitchFamily="34" charset="0"/>
                  </a:rPr>
                  <a:t>λ</a:t>
                </a:r>
                <a:r>
                  <a:rPr lang="en-US" sz="2400" dirty="0">
                    <a:latin typeface="Arial" panose="020B0604020202020204" pitchFamily="34" charset="0"/>
                    <a:cs typeface="Arial" panose="020B0604020202020204" pitchFamily="34" charset="0"/>
                  </a:rPr>
                  <a:t>) – </a:t>
                </a:r>
                <a:r>
                  <a:rPr lang="en-US" sz="2400" b="1" dirty="0">
                    <a:latin typeface="Arial" panose="020B0604020202020204" pitchFamily="34" charset="0"/>
                    <a:cs typeface="Arial" panose="020B0604020202020204" pitchFamily="34" charset="0"/>
                  </a:rPr>
                  <a:t>20 log10(d)</a:t>
                </a:r>
              </a:p>
              <a:p>
                <a:pPr>
                  <a:lnSpc>
                    <a:spcPct val="15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t>
                </a:r>
                <a:r>
                  <a:rPr lang="en-US" sz="2800" baseline="-25000" dirty="0" err="1">
                    <a:latin typeface="Arial" panose="020B0604020202020204" pitchFamily="34" charset="0"/>
                    <a:cs typeface="Arial" panose="020B0604020202020204" pitchFamily="34" charset="0"/>
                  </a:rPr>
                  <a:t>p</a:t>
                </a:r>
                <a:r>
                  <a:rPr lang="en-US" sz="2400" dirty="0">
                    <a:latin typeface="Arial" panose="020B0604020202020204" pitchFamily="34" charset="0"/>
                    <a:cs typeface="Arial" panose="020B0604020202020204" pitchFamily="34" charset="0"/>
                  </a:rPr>
                  <a:t>(d) = P</a:t>
                </a:r>
                <a:r>
                  <a:rPr lang="en-US" sz="3200" baseline="-25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P</a:t>
                </a:r>
                <a:r>
                  <a:rPr lang="en-US" sz="3600" baseline="-25000" dirty="0" err="1">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 21.98 – 20 log10(</a:t>
                </a:r>
                <a:r>
                  <a:rPr lang="el-GR" sz="2400" dirty="0">
                    <a:latin typeface="Arial" panose="020B0604020202020204" pitchFamily="34" charset="0"/>
                    <a:cs typeface="Arial" panose="020B0604020202020204" pitchFamily="34" charset="0"/>
                  </a:rPr>
                  <a:t>λ</a:t>
                </a:r>
                <a:r>
                  <a:rPr lang="en-US" sz="2400" dirty="0">
                    <a:latin typeface="Arial" panose="020B0604020202020204" pitchFamily="34" charset="0"/>
                    <a:cs typeface="Arial" panose="020B0604020202020204" pitchFamily="34" charset="0"/>
                  </a:rPr>
                  <a:t>) + 20 log10(d)</a:t>
                </a:r>
              </a:p>
              <a:p>
                <a:pPr>
                  <a:lnSpc>
                    <a:spcPct val="150000"/>
                  </a:lnSpc>
                </a:pPr>
                <a:r>
                  <a:rPr lang="en-US" sz="2400" dirty="0">
                    <a:latin typeface="Arial" panose="020B0604020202020204" pitchFamily="34" charset="0"/>
                    <a:cs typeface="Arial" panose="020B0604020202020204" pitchFamily="34" charset="0"/>
                  </a:rPr>
                  <a:t>		= L</a:t>
                </a:r>
                <a:r>
                  <a:rPr lang="en-US" sz="2800" baseline="-25000" dirty="0">
                    <a:latin typeface="Arial" panose="020B0604020202020204" pitchFamily="34" charset="0"/>
                    <a:cs typeface="Arial" panose="020B0604020202020204" pitchFamily="34" charset="0"/>
                  </a:rPr>
                  <a:t>0</a:t>
                </a:r>
                <a:r>
                  <a:rPr lang="en-US" sz="2400" dirty="0">
                    <a:latin typeface="Arial" panose="020B0604020202020204" pitchFamily="34" charset="0"/>
                    <a:cs typeface="Arial" panose="020B0604020202020204" pitchFamily="34" charset="0"/>
                  </a:rPr>
                  <a:t> + 20 log10(d)</a:t>
                </a:r>
              </a:p>
              <a:p>
                <a:pPr marL="800100" lvl="1"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 L</a:t>
                </a:r>
                <a:r>
                  <a:rPr lang="en-US" sz="2800" baseline="-25000" dirty="0">
                    <a:latin typeface="Arial" panose="020B0604020202020204" pitchFamily="34" charset="0"/>
                    <a:cs typeface="Arial" panose="020B0604020202020204" pitchFamily="34" charset="0"/>
                  </a:rPr>
                  <a:t>0</a:t>
                </a:r>
                <a:r>
                  <a:rPr lang="en-US" sz="2400" dirty="0">
                    <a:latin typeface="Arial" panose="020B0604020202020204" pitchFamily="34" charset="0"/>
                    <a:cs typeface="Arial" panose="020B0604020202020204" pitchFamily="34" charset="0"/>
                  </a:rPr>
                  <a:t> is called the path loss at the first meter (put d = 1)</a:t>
                </a:r>
                <a:endParaRPr lang="en-US" dirty="0">
                  <a:latin typeface="Arial" panose="020B0604020202020204" pitchFamily="34" charset="0"/>
                  <a:cs typeface="Arial" panose="020B0604020202020204" pitchFamily="34" charset="0"/>
                </a:endParaRPr>
              </a:p>
            </p:txBody>
          </p:sp>
        </mc:Choice>
        <mc:Fallback>
          <p:sp>
            <p:nvSpPr>
              <p:cNvPr id="15" name="TextBox 14">
                <a:extLst>
                  <a:ext uri="{FF2B5EF4-FFF2-40B4-BE49-F238E27FC236}">
                    <a16:creationId xmlns:a16="http://schemas.microsoft.com/office/drawing/2014/main" id="{AEFF8480-57BE-3724-D2E7-9B73EA52F3B9}"/>
                  </a:ext>
                </a:extLst>
              </p:cNvPr>
              <p:cNvSpPr txBox="1">
                <a:spLocks noRot="1" noChangeAspect="1" noMove="1" noResize="1" noEditPoints="1" noAdjustHandles="1" noChangeArrowheads="1" noChangeShapeType="1" noTextEdit="1"/>
              </p:cNvSpPr>
              <p:nvPr/>
            </p:nvSpPr>
            <p:spPr>
              <a:xfrm>
                <a:off x="457200" y="1981200"/>
                <a:ext cx="9372600" cy="5009833"/>
              </a:xfrm>
              <a:prstGeom prst="rect">
                <a:avLst/>
              </a:prstGeom>
              <a:blipFill>
                <a:blip r:embed="rId2"/>
                <a:stretch>
                  <a:fillRect l="-845" b="-2433"/>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5C7D-07E3-8CAA-5E5E-BF74CECAFF56}"/>
              </a:ext>
            </a:extLst>
          </p:cNvPr>
          <p:cNvSpPr>
            <a:spLocks noGrp="1"/>
          </p:cNvSpPr>
          <p:nvPr>
            <p:ph type="title"/>
          </p:nvPr>
        </p:nvSpPr>
        <p:spPr>
          <a:xfrm>
            <a:off x="838201" y="176386"/>
            <a:ext cx="7275978" cy="1215717"/>
          </a:xfrm>
        </p:spPr>
        <p:txBody>
          <a:bodyPr/>
          <a:lstStyle/>
          <a:p>
            <a:r>
              <a:rPr lang="en-US" dirty="0"/>
              <a:t>A</a:t>
            </a:r>
            <a:r>
              <a:rPr lang="en-US" spc="-35" dirty="0"/>
              <a:t> </a:t>
            </a:r>
            <a:r>
              <a:rPr lang="en-US" spc="-15" dirty="0"/>
              <a:t>simple</a:t>
            </a:r>
            <a:r>
              <a:rPr lang="en-US" spc="-25" dirty="0"/>
              <a:t> </a:t>
            </a:r>
            <a:r>
              <a:rPr lang="en-US" spc="-10" dirty="0"/>
              <a:t>explanation</a:t>
            </a:r>
            <a:r>
              <a:rPr lang="en-US" spc="-25" dirty="0"/>
              <a:t> </a:t>
            </a:r>
            <a:r>
              <a:rPr lang="en-US" spc="-5" dirty="0"/>
              <a:t>of</a:t>
            </a:r>
            <a:r>
              <a:rPr lang="en-US" spc="-15" dirty="0"/>
              <a:t> </a:t>
            </a:r>
            <a:r>
              <a:rPr lang="en-US" spc="-10" dirty="0"/>
              <a:t>free</a:t>
            </a:r>
            <a:r>
              <a:rPr lang="en-US" spc="-25" dirty="0"/>
              <a:t> </a:t>
            </a:r>
            <a:r>
              <a:rPr lang="en-US" spc="-15" dirty="0"/>
              <a:t>space loss</a:t>
            </a:r>
            <a:endParaRPr lang="en-US" dirty="0"/>
          </a:p>
        </p:txBody>
      </p:sp>
      <p:sp>
        <p:nvSpPr>
          <p:cNvPr id="4" name="Footer Placeholder 3">
            <a:extLst>
              <a:ext uri="{FF2B5EF4-FFF2-40B4-BE49-F238E27FC236}">
                <a16:creationId xmlns:a16="http://schemas.microsoft.com/office/drawing/2014/main" id="{8417EBBC-3EDD-7C79-D057-A60C3BABEB93}"/>
              </a:ext>
            </a:extLst>
          </p:cNvPr>
          <p:cNvSpPr>
            <a:spLocks noGrp="1"/>
          </p:cNvSpPr>
          <p:nvPr>
            <p:ph type="ftr" sz="quarter" idx="5"/>
          </p:nvPr>
        </p:nvSpPr>
        <p:spPr/>
        <p:txBody>
          <a:bodyPr/>
          <a:lstStyle/>
          <a:p>
            <a:pPr marL="12700">
              <a:lnSpc>
                <a:spcPct val="100000"/>
              </a:lnSpc>
              <a:spcBef>
                <a:spcPts val="40"/>
              </a:spcBef>
            </a:pPr>
            <a:endParaRPr lang="en-US" spc="15" dirty="0"/>
          </a:p>
        </p:txBody>
      </p:sp>
      <p:sp>
        <p:nvSpPr>
          <p:cNvPr id="9" name="TextBox 8">
            <a:extLst>
              <a:ext uri="{FF2B5EF4-FFF2-40B4-BE49-F238E27FC236}">
                <a16:creationId xmlns:a16="http://schemas.microsoft.com/office/drawing/2014/main" id="{D9EE2595-C9E9-2DB2-514D-1886EB939BB1}"/>
              </a:ext>
            </a:extLst>
          </p:cNvPr>
          <p:cNvSpPr txBox="1"/>
          <p:nvPr/>
        </p:nvSpPr>
        <p:spPr>
          <a:xfrm>
            <a:off x="228600" y="1905000"/>
            <a:ext cx="4724400" cy="5303503"/>
          </a:xfrm>
          <a:prstGeom prst="rect">
            <a:avLst/>
          </a:prstGeom>
          <a:noFill/>
        </p:spPr>
        <p:txBody>
          <a:bodyPr wrap="square">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Isotropic transmit antenna: Radiates signal  equally in all directions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Assume a point source</a:t>
            </a: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At a distance d from the transmitter, the  area of the sphere enclosing the Tx is: A =  4</a:t>
            </a:r>
            <a:r>
              <a:rPr lang="en-US" sz="1800" dirty="0">
                <a:solidFill>
                  <a:srgbClr val="0D0D0D"/>
                </a:solidFill>
                <a:latin typeface="Symbol"/>
                <a:cs typeface="Symbol"/>
              </a:rPr>
              <a:t></a:t>
            </a:r>
            <a:r>
              <a:rPr lang="en-US" dirty="0">
                <a:latin typeface="Arial" panose="020B0604020202020204" pitchFamily="34" charset="0"/>
                <a:cs typeface="Arial" panose="020B0604020202020204" pitchFamily="34" charset="0"/>
              </a:rPr>
              <a:t>d</a:t>
            </a:r>
            <a:r>
              <a:rPr lang="en-US" baseline="30000" dirty="0">
                <a:latin typeface="Arial" panose="020B0604020202020204" pitchFamily="34" charset="0"/>
                <a:cs typeface="Arial" panose="020B0604020202020204" pitchFamily="34" charset="0"/>
              </a:rPr>
              <a:t>2</a:t>
            </a:r>
          </a:p>
          <a:p>
            <a:pPr marL="800100" lvl="1"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“power density” on this sphere is:  P</a:t>
            </a:r>
            <a:r>
              <a:rPr lang="en-US" sz="2400"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4</a:t>
            </a:r>
            <a:r>
              <a:rPr lang="en-US" dirty="0">
                <a:solidFill>
                  <a:srgbClr val="0D0D0D"/>
                </a:solidFill>
                <a:latin typeface="Symbol"/>
                <a:cs typeface="Symbol"/>
              </a:rPr>
              <a:t></a:t>
            </a:r>
            <a:r>
              <a:rPr lang="en-US" dirty="0">
                <a:latin typeface="Arial" panose="020B0604020202020204" pitchFamily="34" charset="0"/>
                <a:cs typeface="Arial" panose="020B0604020202020204" pitchFamily="34" charset="0"/>
              </a:rPr>
              <a:t>d</a:t>
            </a:r>
            <a:r>
              <a:rPr lang="en-US" baseline="30000" dirty="0">
                <a:latin typeface="Arial" panose="020B0604020202020204" pitchFamily="34" charset="0"/>
                <a:cs typeface="Arial" panose="020B0604020202020204" pitchFamily="34" charset="0"/>
              </a:rPr>
              <a:t>2</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Isotropic receive antenna: Captures power  equal to the density times the area of the  antenna</a:t>
            </a:r>
          </a:p>
          <a:p>
            <a:pPr marL="800100" lvl="1"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Ideal area of antenna is</a:t>
            </a:r>
          </a:p>
          <a:p>
            <a:pPr marL="1257300" lvl="2" indent="-34290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A</a:t>
            </a:r>
            <a:r>
              <a:rPr lang="en-US" baseline="-25000" dirty="0" err="1">
                <a:latin typeface="Arial" panose="020B0604020202020204" pitchFamily="34" charset="0"/>
                <a:cs typeface="Arial" panose="020B0604020202020204" pitchFamily="34" charset="0"/>
              </a:rPr>
              <a:t>ant</a:t>
            </a:r>
            <a:r>
              <a:rPr lang="en-US" dirty="0">
                <a:latin typeface="Arial" panose="020B0604020202020204" pitchFamily="34" charset="0"/>
                <a:cs typeface="Arial" panose="020B0604020202020204" pitchFamily="34" charset="0"/>
              </a:rPr>
              <a:t> = </a:t>
            </a:r>
            <a:r>
              <a:rPr lang="en-US" sz="1800" dirty="0">
                <a:solidFill>
                  <a:srgbClr val="0D0D0D"/>
                </a:solidFill>
                <a:latin typeface="Symbol"/>
                <a:cs typeface="Symbol"/>
              </a:rPr>
              <a:t></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/4</a:t>
            </a:r>
            <a:r>
              <a:rPr lang="en-US" sz="1800" dirty="0">
                <a:solidFill>
                  <a:srgbClr val="0D0D0D"/>
                </a:solidFill>
                <a:latin typeface="Symbol"/>
                <a:cs typeface="Symbol"/>
              </a:rPr>
              <a:t></a:t>
            </a:r>
            <a:endParaRPr lang="en-US"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received power is:</a:t>
            </a:r>
          </a:p>
          <a:p>
            <a:pPr marL="800100" lvl="1" indent="-34290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P</a:t>
            </a:r>
            <a:r>
              <a:rPr lang="en-US" baseline="-25000" dirty="0" err="1">
                <a:latin typeface="Arial" panose="020B0604020202020204" pitchFamily="34" charset="0"/>
                <a:cs typeface="Arial" panose="020B0604020202020204" pitchFamily="34" charset="0"/>
              </a:rPr>
              <a:t>r</a:t>
            </a:r>
            <a:r>
              <a:rPr lang="en-US" dirty="0">
                <a:latin typeface="Arial" panose="020B0604020202020204" pitchFamily="34" charset="0"/>
                <a:cs typeface="Arial" panose="020B0604020202020204" pitchFamily="34" charset="0"/>
              </a:rPr>
              <a:t>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4</a:t>
            </a:r>
            <a:r>
              <a:rPr lang="en-US" sz="1800" dirty="0">
                <a:solidFill>
                  <a:srgbClr val="0D0D0D"/>
                </a:solidFill>
                <a:latin typeface="Symbol"/>
                <a:cs typeface="Symbol"/>
              </a:rPr>
              <a:t></a:t>
            </a:r>
            <a:r>
              <a:rPr lang="en-US" dirty="0">
                <a:latin typeface="Arial" panose="020B0604020202020204" pitchFamily="34" charset="0"/>
                <a:cs typeface="Arial" panose="020B0604020202020204" pitchFamily="34" charset="0"/>
              </a:rPr>
              <a:t>d2 x </a:t>
            </a:r>
            <a:r>
              <a:rPr lang="en-US" sz="1800" dirty="0">
                <a:solidFill>
                  <a:srgbClr val="0D0D0D"/>
                </a:solidFill>
                <a:latin typeface="Symbol"/>
                <a:cs typeface="Symbol"/>
              </a:rPr>
              <a:t></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/4</a:t>
            </a:r>
            <a:r>
              <a:rPr lang="en-US" sz="1800" dirty="0">
                <a:solidFill>
                  <a:srgbClr val="0D0D0D"/>
                </a:solidFill>
                <a:latin typeface="Symbol"/>
                <a:cs typeface="Symbol"/>
              </a:rPr>
              <a:t></a:t>
            </a:r>
            <a:r>
              <a:rPr lang="en-US" dirty="0">
                <a:latin typeface="Arial" panose="020B0604020202020204" pitchFamily="34" charset="0"/>
                <a:cs typeface="Arial" panose="020B0604020202020204" pitchFamily="34" charset="0"/>
              </a:rPr>
              <a:t> = Pt </a:t>
            </a:r>
            <a:r>
              <a:rPr lang="en-US" sz="1800" dirty="0">
                <a:solidFill>
                  <a:srgbClr val="0D0D0D"/>
                </a:solidFill>
                <a:latin typeface="Symbol"/>
                <a:cs typeface="Symbol"/>
              </a:rPr>
              <a:t></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/(4</a:t>
            </a:r>
            <a:r>
              <a:rPr lang="en-US" dirty="0">
                <a:solidFill>
                  <a:srgbClr val="0D0D0D"/>
                </a:solidFill>
                <a:latin typeface="Symbol"/>
                <a:cs typeface="Symbol"/>
              </a:rPr>
              <a:t></a:t>
            </a:r>
            <a:r>
              <a:rPr lang="en-US" dirty="0">
                <a:latin typeface="Arial" panose="020B0604020202020204" pitchFamily="34" charset="0"/>
                <a:cs typeface="Arial" panose="020B0604020202020204" pitchFamily="34" charset="0"/>
              </a:rPr>
              <a:t>d)</a:t>
            </a:r>
            <a:r>
              <a:rPr lang="en-US" baseline="30000" dirty="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p:txBody>
      </p:sp>
      <p:pic>
        <p:nvPicPr>
          <p:cNvPr id="10" name="object 4">
            <a:extLst>
              <a:ext uri="{FF2B5EF4-FFF2-40B4-BE49-F238E27FC236}">
                <a16:creationId xmlns:a16="http://schemas.microsoft.com/office/drawing/2014/main" id="{D67F4329-3AE7-0230-A699-9790B50BBB55}"/>
              </a:ext>
            </a:extLst>
          </p:cNvPr>
          <p:cNvPicPr/>
          <p:nvPr/>
        </p:nvPicPr>
        <p:blipFill>
          <a:blip r:embed="rId2" cstate="print"/>
          <a:stretch>
            <a:fillRect/>
          </a:stretch>
        </p:blipFill>
        <p:spPr>
          <a:xfrm>
            <a:off x="5105402" y="2981317"/>
            <a:ext cx="4791019" cy="3181365"/>
          </a:xfrm>
          <a:prstGeom prst="rect">
            <a:avLst/>
          </a:prstGeom>
        </p:spPr>
      </p:pic>
    </p:spTree>
    <p:extLst>
      <p:ext uri="{BB962C8B-B14F-4D97-AF65-F5344CB8AC3E}">
        <p14:creationId xmlns:p14="http://schemas.microsoft.com/office/powerpoint/2010/main" val="3487983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9702" y="716803"/>
            <a:ext cx="8298097" cy="741680"/>
          </a:xfrm>
          <a:prstGeom prst="rect">
            <a:avLst/>
          </a:prstGeom>
        </p:spPr>
        <p:txBody>
          <a:bodyPr vert="horz" wrap="square" lIns="0" tIns="12700" rIns="0" bIns="0" rtlCol="0">
            <a:spAutoFit/>
          </a:bodyPr>
          <a:lstStyle/>
          <a:p>
            <a:pPr marL="12700">
              <a:lnSpc>
                <a:spcPct val="100000"/>
              </a:lnSpc>
              <a:spcBef>
                <a:spcPts val="100"/>
              </a:spcBef>
            </a:pPr>
            <a:r>
              <a:rPr sz="4700" spc="-5" dirty="0"/>
              <a:t>Is</a:t>
            </a:r>
            <a:r>
              <a:rPr sz="4700" spc="5" dirty="0"/>
              <a:t>o</a:t>
            </a:r>
            <a:r>
              <a:rPr sz="4700" spc="-5" dirty="0"/>
              <a:t>t</a:t>
            </a:r>
            <a:r>
              <a:rPr sz="4700" dirty="0"/>
              <a:t>r</a:t>
            </a:r>
            <a:r>
              <a:rPr sz="4700" spc="5" dirty="0"/>
              <a:t>opi</a:t>
            </a:r>
            <a:r>
              <a:rPr sz="4700" dirty="0"/>
              <a:t>c</a:t>
            </a:r>
            <a:r>
              <a:rPr sz="4700" spc="-10" dirty="0"/>
              <a:t> </a:t>
            </a:r>
            <a:r>
              <a:rPr sz="4700" spc="-5" dirty="0"/>
              <a:t>a</a:t>
            </a:r>
            <a:r>
              <a:rPr sz="4700" spc="5" dirty="0"/>
              <a:t>n</a:t>
            </a:r>
            <a:r>
              <a:rPr sz="4700" dirty="0"/>
              <a:t>d </a:t>
            </a:r>
            <a:r>
              <a:rPr sz="4700" spc="-95" dirty="0"/>
              <a:t>R</a:t>
            </a:r>
            <a:r>
              <a:rPr sz="4700" dirty="0"/>
              <a:t>e</a:t>
            </a:r>
            <a:r>
              <a:rPr sz="4700" spc="-5" dirty="0"/>
              <a:t>a</a:t>
            </a:r>
            <a:r>
              <a:rPr sz="4700" dirty="0"/>
              <a:t>l</a:t>
            </a:r>
            <a:r>
              <a:rPr sz="4700" spc="-204" dirty="0"/>
              <a:t> </a:t>
            </a:r>
            <a:r>
              <a:rPr sz="4700" spc="5" dirty="0"/>
              <a:t>An</a:t>
            </a:r>
            <a:r>
              <a:rPr sz="4700" spc="-5" dirty="0"/>
              <a:t>te</a:t>
            </a:r>
            <a:r>
              <a:rPr sz="4700" spc="5" dirty="0"/>
              <a:t>nn</a:t>
            </a:r>
            <a:r>
              <a:rPr sz="4700" spc="-5" dirty="0"/>
              <a:t>a</a:t>
            </a:r>
            <a:r>
              <a:rPr sz="4700" dirty="0"/>
              <a:t>s</a:t>
            </a:r>
          </a:p>
        </p:txBody>
      </p:sp>
      <p:sp>
        <p:nvSpPr>
          <p:cNvPr id="5" name="object 5"/>
          <p:cNvSpPr txBox="1"/>
          <p:nvPr/>
        </p:nvSpPr>
        <p:spPr>
          <a:xfrm>
            <a:off x="757003" y="2275573"/>
            <a:ext cx="8463197" cy="3150221"/>
          </a:xfrm>
          <a:prstGeom prst="rect">
            <a:avLst/>
          </a:prstGeom>
        </p:spPr>
        <p:txBody>
          <a:bodyPr vert="horz" wrap="square" lIns="0" tIns="109220" rIns="0" bIns="0" rtlCol="0">
            <a:spAutoFit/>
          </a:bodyPr>
          <a:lstStyle/>
          <a:p>
            <a:pPr marL="367665" marR="33020" indent="-342900">
              <a:lnSpc>
                <a:spcPct val="72500"/>
              </a:lnSpc>
              <a:spcBef>
                <a:spcPts val="860"/>
              </a:spcBef>
              <a:buClr>
                <a:schemeClr val="tx1"/>
              </a:buClr>
              <a:buSzPct val="110000"/>
              <a:buFont typeface="Arial" panose="020B0604020202020204" pitchFamily="34" charset="0"/>
              <a:buChar char="•"/>
              <a:tabLst>
                <a:tab pos="269875" algn="l"/>
              </a:tabLst>
            </a:pPr>
            <a:r>
              <a:rPr sz="2400" spc="10" dirty="0">
                <a:solidFill>
                  <a:srgbClr val="0D0D0D"/>
                </a:solidFill>
                <a:latin typeface="Calibri"/>
                <a:cs typeface="Calibri"/>
              </a:rPr>
              <a:t>Isotropic</a:t>
            </a:r>
            <a:r>
              <a:rPr sz="2400" spc="20" dirty="0">
                <a:solidFill>
                  <a:srgbClr val="0D0D0D"/>
                </a:solidFill>
                <a:latin typeface="Calibri"/>
                <a:cs typeface="Calibri"/>
              </a:rPr>
              <a:t> </a:t>
            </a:r>
            <a:r>
              <a:rPr sz="2400" spc="10" dirty="0">
                <a:solidFill>
                  <a:srgbClr val="0D0D0D"/>
                </a:solidFill>
                <a:latin typeface="Calibri"/>
                <a:cs typeface="Calibri"/>
              </a:rPr>
              <a:t>antennas</a:t>
            </a:r>
            <a:r>
              <a:rPr sz="2400" spc="35" dirty="0">
                <a:solidFill>
                  <a:srgbClr val="0D0D0D"/>
                </a:solidFill>
                <a:latin typeface="Calibri"/>
                <a:cs typeface="Calibri"/>
              </a:rPr>
              <a:t> </a:t>
            </a:r>
            <a:r>
              <a:rPr sz="2400" dirty="0">
                <a:solidFill>
                  <a:srgbClr val="0D0D0D"/>
                </a:solidFill>
                <a:latin typeface="Calibri"/>
                <a:cs typeface="Calibri"/>
              </a:rPr>
              <a:t>are</a:t>
            </a:r>
            <a:r>
              <a:rPr sz="2400" spc="45" dirty="0">
                <a:solidFill>
                  <a:srgbClr val="0D0D0D"/>
                </a:solidFill>
                <a:latin typeface="Calibri"/>
                <a:cs typeface="Calibri"/>
              </a:rPr>
              <a:t> </a:t>
            </a:r>
            <a:r>
              <a:rPr sz="2400" spc="15" dirty="0">
                <a:solidFill>
                  <a:srgbClr val="0D0D0D"/>
                </a:solidFill>
                <a:latin typeface="Calibri"/>
                <a:cs typeface="Calibri"/>
              </a:rPr>
              <a:t>“ideal”</a:t>
            </a:r>
            <a:r>
              <a:rPr sz="2400" spc="40" dirty="0">
                <a:solidFill>
                  <a:srgbClr val="0D0D0D"/>
                </a:solidFill>
                <a:latin typeface="Calibri"/>
                <a:cs typeface="Calibri"/>
              </a:rPr>
              <a:t> </a:t>
            </a:r>
            <a:r>
              <a:rPr sz="2400" spc="10" dirty="0">
                <a:solidFill>
                  <a:srgbClr val="0D0D0D"/>
                </a:solidFill>
                <a:latin typeface="Calibri"/>
                <a:cs typeface="Calibri"/>
              </a:rPr>
              <a:t>and</a:t>
            </a:r>
            <a:r>
              <a:rPr sz="2400" spc="30" dirty="0">
                <a:solidFill>
                  <a:srgbClr val="0D0D0D"/>
                </a:solidFill>
                <a:latin typeface="Calibri"/>
                <a:cs typeface="Calibri"/>
              </a:rPr>
              <a:t> </a:t>
            </a:r>
            <a:r>
              <a:rPr sz="2400" spc="10" dirty="0">
                <a:solidFill>
                  <a:srgbClr val="0D0D0D"/>
                </a:solidFill>
                <a:latin typeface="Calibri"/>
                <a:cs typeface="Calibri"/>
              </a:rPr>
              <a:t>cannot</a:t>
            </a:r>
            <a:r>
              <a:rPr sz="2400" spc="30" dirty="0">
                <a:solidFill>
                  <a:srgbClr val="0D0D0D"/>
                </a:solidFill>
                <a:latin typeface="Calibri"/>
                <a:cs typeface="Calibri"/>
              </a:rPr>
              <a:t> </a:t>
            </a:r>
            <a:r>
              <a:rPr sz="2400" spc="10" dirty="0">
                <a:solidFill>
                  <a:srgbClr val="0D0D0D"/>
                </a:solidFill>
                <a:latin typeface="Calibri"/>
                <a:cs typeface="Calibri"/>
              </a:rPr>
              <a:t>be</a:t>
            </a:r>
            <a:r>
              <a:rPr sz="2400" spc="45" dirty="0">
                <a:solidFill>
                  <a:srgbClr val="0D0D0D"/>
                </a:solidFill>
                <a:latin typeface="Calibri"/>
                <a:cs typeface="Calibri"/>
              </a:rPr>
              <a:t> </a:t>
            </a:r>
            <a:r>
              <a:rPr sz="2400" spc="10" dirty="0">
                <a:solidFill>
                  <a:srgbClr val="0D0D0D"/>
                </a:solidFill>
                <a:latin typeface="Calibri"/>
                <a:cs typeface="Calibri"/>
              </a:rPr>
              <a:t>achieved</a:t>
            </a:r>
            <a:r>
              <a:rPr sz="2400" spc="35" dirty="0">
                <a:solidFill>
                  <a:srgbClr val="0D0D0D"/>
                </a:solidFill>
                <a:latin typeface="Calibri"/>
                <a:cs typeface="Calibri"/>
              </a:rPr>
              <a:t> </a:t>
            </a:r>
            <a:r>
              <a:rPr sz="2400" spc="5" dirty="0">
                <a:solidFill>
                  <a:srgbClr val="0D0D0D"/>
                </a:solidFill>
                <a:latin typeface="Calibri"/>
                <a:cs typeface="Calibri"/>
              </a:rPr>
              <a:t>in </a:t>
            </a:r>
            <a:r>
              <a:rPr sz="2400" spc="-505" dirty="0">
                <a:solidFill>
                  <a:srgbClr val="0D0D0D"/>
                </a:solidFill>
                <a:latin typeface="Calibri"/>
                <a:cs typeface="Calibri"/>
              </a:rPr>
              <a:t> </a:t>
            </a:r>
            <a:r>
              <a:rPr sz="2400" spc="5" dirty="0">
                <a:solidFill>
                  <a:srgbClr val="0D0D0D"/>
                </a:solidFill>
                <a:latin typeface="Calibri"/>
                <a:cs typeface="Calibri"/>
              </a:rPr>
              <a:t>practice</a:t>
            </a:r>
            <a:endParaRPr sz="2400" dirty="0">
              <a:latin typeface="Calibri"/>
              <a:cs typeface="Calibri"/>
            </a:endParaRPr>
          </a:p>
          <a:p>
            <a:pPr marL="612140" lvl="1" indent="-342900">
              <a:lnSpc>
                <a:spcPts val="2360"/>
              </a:lnSpc>
              <a:buClr>
                <a:schemeClr val="tx1"/>
              </a:buClr>
              <a:buSzPct val="110000"/>
              <a:buFont typeface="Arial" panose="020B0604020202020204" pitchFamily="34" charset="0"/>
              <a:buChar char="•"/>
              <a:tabLst>
                <a:tab pos="514350" algn="l"/>
              </a:tabLst>
            </a:pPr>
            <a:r>
              <a:rPr sz="2400" spc="10" dirty="0">
                <a:solidFill>
                  <a:srgbClr val="0D0D0D"/>
                </a:solidFill>
                <a:latin typeface="Calibri"/>
                <a:cs typeface="Calibri"/>
              </a:rPr>
              <a:t>Useful</a:t>
            </a:r>
            <a:r>
              <a:rPr sz="2400" dirty="0">
                <a:solidFill>
                  <a:srgbClr val="0D0D0D"/>
                </a:solidFill>
                <a:latin typeface="Calibri"/>
                <a:cs typeface="Calibri"/>
              </a:rPr>
              <a:t> </a:t>
            </a:r>
            <a:r>
              <a:rPr sz="2400" spc="10" dirty="0">
                <a:solidFill>
                  <a:srgbClr val="0D0D0D"/>
                </a:solidFill>
                <a:latin typeface="Calibri"/>
                <a:cs typeface="Calibri"/>
              </a:rPr>
              <a:t>as</a:t>
            </a:r>
            <a:r>
              <a:rPr sz="2400" spc="15" dirty="0">
                <a:solidFill>
                  <a:srgbClr val="0D0D0D"/>
                </a:solidFill>
                <a:latin typeface="Calibri"/>
                <a:cs typeface="Calibri"/>
              </a:rPr>
              <a:t> </a:t>
            </a:r>
            <a:r>
              <a:rPr sz="2400" dirty="0">
                <a:solidFill>
                  <a:srgbClr val="0D0D0D"/>
                </a:solidFill>
                <a:latin typeface="Calibri"/>
                <a:cs typeface="Calibri"/>
              </a:rPr>
              <a:t>a</a:t>
            </a:r>
            <a:r>
              <a:rPr sz="2400" spc="15" dirty="0">
                <a:solidFill>
                  <a:srgbClr val="0D0D0D"/>
                </a:solidFill>
                <a:latin typeface="Calibri"/>
                <a:cs typeface="Calibri"/>
              </a:rPr>
              <a:t> </a:t>
            </a:r>
            <a:r>
              <a:rPr sz="2400" spc="10" dirty="0">
                <a:solidFill>
                  <a:srgbClr val="0D0D0D"/>
                </a:solidFill>
                <a:latin typeface="Calibri"/>
                <a:cs typeface="Calibri"/>
              </a:rPr>
              <a:t>theoretical</a:t>
            </a:r>
            <a:r>
              <a:rPr sz="2400" spc="5" dirty="0">
                <a:solidFill>
                  <a:srgbClr val="0D0D0D"/>
                </a:solidFill>
                <a:latin typeface="Calibri"/>
                <a:cs typeface="Calibri"/>
              </a:rPr>
              <a:t> </a:t>
            </a:r>
            <a:r>
              <a:rPr sz="2400" spc="15" dirty="0">
                <a:solidFill>
                  <a:srgbClr val="0D0D0D"/>
                </a:solidFill>
                <a:latin typeface="Calibri"/>
                <a:cs typeface="Calibri"/>
              </a:rPr>
              <a:t>benchmark</a:t>
            </a:r>
            <a:endParaRPr lang="en-US" sz="2400" spc="15" dirty="0">
              <a:solidFill>
                <a:srgbClr val="0D0D0D"/>
              </a:solidFill>
              <a:latin typeface="Calibri"/>
              <a:cs typeface="Calibri"/>
            </a:endParaRPr>
          </a:p>
          <a:p>
            <a:pPr marL="269240" lvl="1">
              <a:lnSpc>
                <a:spcPts val="2360"/>
              </a:lnSpc>
              <a:buClr>
                <a:schemeClr val="tx1"/>
              </a:buClr>
              <a:buSzPct val="110000"/>
              <a:tabLst>
                <a:tab pos="514350" algn="l"/>
              </a:tabLst>
            </a:pPr>
            <a:endParaRPr lang="en-US" sz="2400" dirty="0">
              <a:latin typeface="Calibri"/>
              <a:cs typeface="Calibri"/>
            </a:endParaRPr>
          </a:p>
          <a:p>
            <a:pPr marL="154940" indent="-342900">
              <a:lnSpc>
                <a:spcPts val="2360"/>
              </a:lnSpc>
              <a:buClr>
                <a:schemeClr val="tx1"/>
              </a:buClr>
              <a:buSzPct val="110000"/>
              <a:buFont typeface="Arial" panose="020B0604020202020204" pitchFamily="34" charset="0"/>
              <a:buChar char="•"/>
              <a:tabLst>
                <a:tab pos="514350" algn="l"/>
              </a:tabLst>
            </a:pPr>
            <a:r>
              <a:rPr sz="2400" spc="10" dirty="0">
                <a:solidFill>
                  <a:srgbClr val="0D0D0D"/>
                </a:solidFill>
                <a:latin typeface="Calibri"/>
                <a:cs typeface="Calibri"/>
              </a:rPr>
              <a:t>Real</a:t>
            </a:r>
            <a:r>
              <a:rPr sz="2400" spc="15" dirty="0">
                <a:solidFill>
                  <a:srgbClr val="0D0D0D"/>
                </a:solidFill>
                <a:latin typeface="Calibri"/>
                <a:cs typeface="Calibri"/>
              </a:rPr>
              <a:t> </a:t>
            </a:r>
            <a:r>
              <a:rPr sz="2400" spc="10" dirty="0">
                <a:solidFill>
                  <a:srgbClr val="0D0D0D"/>
                </a:solidFill>
                <a:latin typeface="Calibri"/>
                <a:cs typeface="Calibri"/>
              </a:rPr>
              <a:t>antennas</a:t>
            </a:r>
            <a:r>
              <a:rPr sz="2400" spc="30" dirty="0">
                <a:solidFill>
                  <a:srgbClr val="0D0D0D"/>
                </a:solidFill>
                <a:latin typeface="Calibri"/>
                <a:cs typeface="Calibri"/>
              </a:rPr>
              <a:t> </a:t>
            </a:r>
            <a:r>
              <a:rPr sz="2400" spc="-5" dirty="0">
                <a:solidFill>
                  <a:srgbClr val="0D0D0D"/>
                </a:solidFill>
                <a:latin typeface="Calibri"/>
                <a:cs typeface="Calibri"/>
              </a:rPr>
              <a:t>have</a:t>
            </a:r>
            <a:r>
              <a:rPr sz="2400" spc="45" dirty="0">
                <a:solidFill>
                  <a:srgbClr val="0D0D0D"/>
                </a:solidFill>
                <a:latin typeface="Calibri"/>
                <a:cs typeface="Calibri"/>
              </a:rPr>
              <a:t> </a:t>
            </a:r>
            <a:r>
              <a:rPr sz="2400" spc="5" dirty="0">
                <a:solidFill>
                  <a:srgbClr val="0D0D0D"/>
                </a:solidFill>
                <a:latin typeface="Calibri"/>
                <a:cs typeface="Calibri"/>
              </a:rPr>
              <a:t>gains</a:t>
            </a:r>
            <a:r>
              <a:rPr sz="2400" spc="30" dirty="0">
                <a:solidFill>
                  <a:srgbClr val="0D0D0D"/>
                </a:solidFill>
                <a:latin typeface="Calibri"/>
                <a:cs typeface="Calibri"/>
              </a:rPr>
              <a:t> </a:t>
            </a:r>
            <a:r>
              <a:rPr sz="2400" dirty="0">
                <a:solidFill>
                  <a:srgbClr val="0D0D0D"/>
                </a:solidFill>
                <a:latin typeface="Calibri"/>
                <a:cs typeface="Calibri"/>
              </a:rPr>
              <a:t>in</a:t>
            </a:r>
            <a:r>
              <a:rPr sz="2400" spc="35" dirty="0">
                <a:solidFill>
                  <a:srgbClr val="0D0D0D"/>
                </a:solidFill>
                <a:latin typeface="Calibri"/>
                <a:cs typeface="Calibri"/>
              </a:rPr>
              <a:t> </a:t>
            </a:r>
            <a:r>
              <a:rPr sz="2400" dirty="0">
                <a:solidFill>
                  <a:srgbClr val="0D0D0D"/>
                </a:solidFill>
                <a:latin typeface="Calibri"/>
                <a:cs typeface="Calibri"/>
              </a:rPr>
              <a:t>different</a:t>
            </a:r>
            <a:r>
              <a:rPr sz="2400" spc="25" dirty="0">
                <a:solidFill>
                  <a:srgbClr val="0D0D0D"/>
                </a:solidFill>
                <a:latin typeface="Calibri"/>
                <a:cs typeface="Calibri"/>
              </a:rPr>
              <a:t> </a:t>
            </a:r>
            <a:r>
              <a:rPr sz="2400" spc="10" dirty="0">
                <a:solidFill>
                  <a:srgbClr val="0D0D0D"/>
                </a:solidFill>
                <a:latin typeface="Calibri"/>
                <a:cs typeface="Calibri"/>
              </a:rPr>
              <a:t>directions</a:t>
            </a:r>
            <a:endParaRPr lang="en-US" sz="2400" dirty="0">
              <a:latin typeface="Calibri"/>
              <a:cs typeface="Calibri"/>
            </a:endParaRPr>
          </a:p>
          <a:p>
            <a:pPr marL="612140" lvl="1" indent="-342900">
              <a:lnSpc>
                <a:spcPts val="2360"/>
              </a:lnSpc>
              <a:buClr>
                <a:schemeClr val="tx1"/>
              </a:buClr>
              <a:buSzPct val="110000"/>
              <a:buFont typeface="Arial" panose="020B0604020202020204" pitchFamily="34" charset="0"/>
              <a:buChar char="•"/>
              <a:tabLst>
                <a:tab pos="514350" algn="l"/>
              </a:tabLst>
            </a:pPr>
            <a:r>
              <a:rPr sz="2400" spc="15" dirty="0">
                <a:solidFill>
                  <a:srgbClr val="0D0D0D"/>
                </a:solidFill>
                <a:latin typeface="Calibri"/>
                <a:cs typeface="Calibri"/>
              </a:rPr>
              <a:t>Suppose</a:t>
            </a:r>
            <a:r>
              <a:rPr sz="2400" spc="25" dirty="0">
                <a:solidFill>
                  <a:srgbClr val="0D0D0D"/>
                </a:solidFill>
                <a:latin typeface="Calibri"/>
                <a:cs typeface="Calibri"/>
              </a:rPr>
              <a:t> </a:t>
            </a:r>
            <a:r>
              <a:rPr sz="2400" spc="10" dirty="0">
                <a:solidFill>
                  <a:srgbClr val="0D0D0D"/>
                </a:solidFill>
                <a:latin typeface="Calibri"/>
                <a:cs typeface="Calibri"/>
              </a:rPr>
              <a:t>the</a:t>
            </a:r>
            <a:r>
              <a:rPr sz="2400" spc="25" dirty="0">
                <a:solidFill>
                  <a:srgbClr val="0D0D0D"/>
                </a:solidFill>
                <a:latin typeface="Calibri"/>
                <a:cs typeface="Calibri"/>
              </a:rPr>
              <a:t> </a:t>
            </a:r>
            <a:r>
              <a:rPr sz="2400" dirty="0">
                <a:solidFill>
                  <a:srgbClr val="0D0D0D"/>
                </a:solidFill>
                <a:latin typeface="Calibri"/>
                <a:cs typeface="Calibri"/>
              </a:rPr>
              <a:t>gain</a:t>
            </a:r>
            <a:r>
              <a:rPr sz="2400" spc="20" dirty="0">
                <a:solidFill>
                  <a:srgbClr val="0D0D0D"/>
                </a:solidFill>
                <a:latin typeface="Calibri"/>
                <a:cs typeface="Calibri"/>
              </a:rPr>
              <a:t> </a:t>
            </a:r>
            <a:r>
              <a:rPr sz="2400" spc="5" dirty="0">
                <a:solidFill>
                  <a:srgbClr val="0D0D0D"/>
                </a:solidFill>
                <a:latin typeface="Calibri"/>
                <a:cs typeface="Calibri"/>
              </a:rPr>
              <a:t>of</a:t>
            </a:r>
            <a:r>
              <a:rPr sz="2400" spc="15" dirty="0">
                <a:solidFill>
                  <a:srgbClr val="0D0D0D"/>
                </a:solidFill>
                <a:latin typeface="Calibri"/>
                <a:cs typeface="Calibri"/>
              </a:rPr>
              <a:t> </a:t>
            </a:r>
            <a:r>
              <a:rPr sz="2400" spc="10" dirty="0">
                <a:solidFill>
                  <a:srgbClr val="0D0D0D"/>
                </a:solidFill>
                <a:latin typeface="Calibri"/>
                <a:cs typeface="Calibri"/>
              </a:rPr>
              <a:t>the</a:t>
            </a:r>
            <a:r>
              <a:rPr sz="2400" spc="25" dirty="0">
                <a:solidFill>
                  <a:srgbClr val="0D0D0D"/>
                </a:solidFill>
                <a:latin typeface="Calibri"/>
                <a:cs typeface="Calibri"/>
              </a:rPr>
              <a:t> </a:t>
            </a:r>
            <a:r>
              <a:rPr sz="2400" spc="10" dirty="0">
                <a:solidFill>
                  <a:srgbClr val="0D0D0D"/>
                </a:solidFill>
                <a:latin typeface="Calibri"/>
                <a:cs typeface="Calibri"/>
              </a:rPr>
              <a:t>transmit</a:t>
            </a:r>
            <a:r>
              <a:rPr sz="2400" spc="20" dirty="0">
                <a:solidFill>
                  <a:srgbClr val="0D0D0D"/>
                </a:solidFill>
                <a:latin typeface="Calibri"/>
                <a:cs typeface="Calibri"/>
              </a:rPr>
              <a:t> </a:t>
            </a:r>
            <a:r>
              <a:rPr sz="2400" spc="10" dirty="0">
                <a:solidFill>
                  <a:srgbClr val="0D0D0D"/>
                </a:solidFill>
                <a:latin typeface="Calibri"/>
                <a:cs typeface="Calibri"/>
              </a:rPr>
              <a:t>antenna</a:t>
            </a:r>
            <a:r>
              <a:rPr sz="2400" spc="20" dirty="0">
                <a:solidFill>
                  <a:srgbClr val="0D0D0D"/>
                </a:solidFill>
                <a:latin typeface="Calibri"/>
                <a:cs typeface="Calibri"/>
              </a:rPr>
              <a:t> </a:t>
            </a:r>
            <a:r>
              <a:rPr sz="2400" spc="5" dirty="0">
                <a:solidFill>
                  <a:srgbClr val="0D0D0D"/>
                </a:solidFill>
                <a:latin typeface="Calibri"/>
                <a:cs typeface="Calibri"/>
              </a:rPr>
              <a:t>in</a:t>
            </a:r>
            <a:r>
              <a:rPr sz="2400" spc="20" dirty="0">
                <a:solidFill>
                  <a:srgbClr val="0D0D0D"/>
                </a:solidFill>
                <a:latin typeface="Calibri"/>
                <a:cs typeface="Calibri"/>
              </a:rPr>
              <a:t> </a:t>
            </a:r>
            <a:r>
              <a:rPr sz="2400" spc="10" dirty="0">
                <a:solidFill>
                  <a:srgbClr val="0D0D0D"/>
                </a:solidFill>
                <a:latin typeface="Calibri"/>
                <a:cs typeface="Calibri"/>
              </a:rPr>
              <a:t>the</a:t>
            </a:r>
            <a:r>
              <a:rPr sz="2400" spc="25" dirty="0">
                <a:solidFill>
                  <a:srgbClr val="0D0D0D"/>
                </a:solidFill>
                <a:latin typeface="Calibri"/>
                <a:cs typeface="Calibri"/>
              </a:rPr>
              <a:t> </a:t>
            </a:r>
            <a:r>
              <a:rPr sz="2400" spc="10" dirty="0">
                <a:solidFill>
                  <a:srgbClr val="0D0D0D"/>
                </a:solidFill>
                <a:latin typeface="Calibri"/>
                <a:cs typeface="Calibri"/>
              </a:rPr>
              <a:t>direction</a:t>
            </a:r>
            <a:r>
              <a:rPr sz="2400" spc="20" dirty="0">
                <a:solidFill>
                  <a:srgbClr val="0D0D0D"/>
                </a:solidFill>
                <a:latin typeface="Calibri"/>
                <a:cs typeface="Calibri"/>
              </a:rPr>
              <a:t> </a:t>
            </a:r>
            <a:r>
              <a:rPr sz="2400" spc="5" dirty="0">
                <a:solidFill>
                  <a:srgbClr val="0D0D0D"/>
                </a:solidFill>
                <a:latin typeface="Calibri"/>
                <a:cs typeface="Calibri"/>
              </a:rPr>
              <a:t>of </a:t>
            </a:r>
            <a:r>
              <a:rPr sz="2400" spc="-459" dirty="0">
                <a:solidFill>
                  <a:srgbClr val="0D0D0D"/>
                </a:solidFill>
                <a:latin typeface="Calibri"/>
                <a:cs typeface="Calibri"/>
              </a:rPr>
              <a:t> </a:t>
            </a:r>
            <a:r>
              <a:rPr sz="2400" dirty="0">
                <a:solidFill>
                  <a:srgbClr val="0D0D0D"/>
                </a:solidFill>
                <a:latin typeface="Calibri"/>
                <a:cs typeface="Calibri"/>
              </a:rPr>
              <a:t>interest</a:t>
            </a:r>
            <a:r>
              <a:rPr sz="2400" spc="20" dirty="0">
                <a:solidFill>
                  <a:srgbClr val="0D0D0D"/>
                </a:solidFill>
                <a:latin typeface="Calibri"/>
                <a:cs typeface="Calibri"/>
              </a:rPr>
              <a:t> </a:t>
            </a:r>
            <a:r>
              <a:rPr sz="2400" spc="5" dirty="0">
                <a:solidFill>
                  <a:srgbClr val="0D0D0D"/>
                </a:solidFill>
                <a:latin typeface="Calibri"/>
                <a:cs typeface="Calibri"/>
              </a:rPr>
              <a:t>is</a:t>
            </a:r>
            <a:r>
              <a:rPr sz="2400" spc="25" dirty="0">
                <a:solidFill>
                  <a:srgbClr val="0D0D0D"/>
                </a:solidFill>
                <a:latin typeface="Calibri"/>
                <a:cs typeface="Calibri"/>
              </a:rPr>
              <a:t> </a:t>
            </a:r>
            <a:r>
              <a:rPr sz="2400" i="1" spc="10" dirty="0">
                <a:solidFill>
                  <a:srgbClr val="0D0D0D"/>
                </a:solidFill>
                <a:latin typeface="Calibri"/>
                <a:cs typeface="Calibri"/>
              </a:rPr>
              <a:t>G</a:t>
            </a:r>
            <a:r>
              <a:rPr sz="2400" i="1" spc="15" baseline="-15873" dirty="0">
                <a:solidFill>
                  <a:srgbClr val="0D0D0D"/>
                </a:solidFill>
                <a:latin typeface="Calibri"/>
                <a:cs typeface="Calibri"/>
              </a:rPr>
              <a:t>t</a:t>
            </a:r>
            <a:r>
              <a:rPr sz="2400" i="1" spc="262" baseline="-15873" dirty="0">
                <a:solidFill>
                  <a:srgbClr val="0D0D0D"/>
                </a:solidFill>
                <a:latin typeface="Calibri"/>
                <a:cs typeface="Calibri"/>
              </a:rPr>
              <a:t> </a:t>
            </a:r>
            <a:r>
              <a:rPr sz="2400" spc="10" dirty="0">
                <a:solidFill>
                  <a:srgbClr val="0D0D0D"/>
                </a:solidFill>
                <a:latin typeface="Calibri"/>
                <a:cs typeface="Calibri"/>
              </a:rPr>
              <a:t>and</a:t>
            </a:r>
            <a:r>
              <a:rPr sz="2400" spc="25" dirty="0">
                <a:solidFill>
                  <a:srgbClr val="0D0D0D"/>
                </a:solidFill>
                <a:latin typeface="Calibri"/>
                <a:cs typeface="Calibri"/>
              </a:rPr>
              <a:t> </a:t>
            </a:r>
            <a:r>
              <a:rPr sz="2400" spc="5" dirty="0">
                <a:solidFill>
                  <a:srgbClr val="0D0D0D"/>
                </a:solidFill>
                <a:latin typeface="Calibri"/>
                <a:cs typeface="Calibri"/>
              </a:rPr>
              <a:t>that</a:t>
            </a:r>
            <a:r>
              <a:rPr sz="2400" spc="25" dirty="0">
                <a:solidFill>
                  <a:srgbClr val="0D0D0D"/>
                </a:solidFill>
                <a:latin typeface="Calibri"/>
                <a:cs typeface="Calibri"/>
              </a:rPr>
              <a:t> </a:t>
            </a:r>
            <a:r>
              <a:rPr sz="2400" spc="5" dirty="0">
                <a:solidFill>
                  <a:srgbClr val="0D0D0D"/>
                </a:solidFill>
                <a:latin typeface="Calibri"/>
                <a:cs typeface="Calibri"/>
              </a:rPr>
              <a:t>of</a:t>
            </a:r>
            <a:r>
              <a:rPr sz="2400" spc="20" dirty="0">
                <a:solidFill>
                  <a:srgbClr val="0D0D0D"/>
                </a:solidFill>
                <a:latin typeface="Calibri"/>
                <a:cs typeface="Calibri"/>
              </a:rPr>
              <a:t> </a:t>
            </a:r>
            <a:r>
              <a:rPr sz="2400" spc="10" dirty="0">
                <a:solidFill>
                  <a:srgbClr val="0D0D0D"/>
                </a:solidFill>
                <a:latin typeface="Calibri"/>
                <a:cs typeface="Calibri"/>
              </a:rPr>
              <a:t>the</a:t>
            </a:r>
            <a:r>
              <a:rPr sz="2400" spc="30" dirty="0">
                <a:solidFill>
                  <a:srgbClr val="0D0D0D"/>
                </a:solidFill>
                <a:latin typeface="Calibri"/>
                <a:cs typeface="Calibri"/>
              </a:rPr>
              <a:t> </a:t>
            </a:r>
            <a:r>
              <a:rPr sz="2400" spc="5" dirty="0">
                <a:solidFill>
                  <a:srgbClr val="0D0D0D"/>
                </a:solidFill>
                <a:latin typeface="Calibri"/>
                <a:cs typeface="Calibri"/>
              </a:rPr>
              <a:t>receive</a:t>
            </a:r>
            <a:r>
              <a:rPr sz="2400" spc="25" dirty="0">
                <a:solidFill>
                  <a:srgbClr val="0D0D0D"/>
                </a:solidFill>
                <a:latin typeface="Calibri"/>
                <a:cs typeface="Calibri"/>
              </a:rPr>
              <a:t> </a:t>
            </a:r>
            <a:r>
              <a:rPr sz="2400" spc="10" dirty="0">
                <a:solidFill>
                  <a:srgbClr val="0D0D0D"/>
                </a:solidFill>
                <a:latin typeface="Calibri"/>
                <a:cs typeface="Calibri"/>
              </a:rPr>
              <a:t>antenna</a:t>
            </a:r>
            <a:r>
              <a:rPr sz="2400" spc="30" dirty="0">
                <a:solidFill>
                  <a:srgbClr val="0D0D0D"/>
                </a:solidFill>
                <a:latin typeface="Calibri"/>
                <a:cs typeface="Calibri"/>
              </a:rPr>
              <a:t> </a:t>
            </a:r>
            <a:r>
              <a:rPr sz="2400" spc="5" dirty="0">
                <a:solidFill>
                  <a:srgbClr val="0D0D0D"/>
                </a:solidFill>
                <a:latin typeface="Calibri"/>
                <a:cs typeface="Calibri"/>
              </a:rPr>
              <a:t>is</a:t>
            </a:r>
            <a:r>
              <a:rPr sz="2400" spc="20" dirty="0">
                <a:solidFill>
                  <a:srgbClr val="0D0D0D"/>
                </a:solidFill>
                <a:latin typeface="Calibri"/>
                <a:cs typeface="Calibri"/>
              </a:rPr>
              <a:t> </a:t>
            </a:r>
            <a:r>
              <a:rPr sz="2400" i="1" spc="10" dirty="0">
                <a:solidFill>
                  <a:srgbClr val="0D0D0D"/>
                </a:solidFill>
                <a:latin typeface="Calibri"/>
                <a:cs typeface="Calibri"/>
              </a:rPr>
              <a:t>G</a:t>
            </a:r>
            <a:r>
              <a:rPr sz="2400" i="1" spc="15" baseline="-15873" dirty="0">
                <a:solidFill>
                  <a:srgbClr val="0D0D0D"/>
                </a:solidFill>
                <a:latin typeface="Calibri"/>
                <a:cs typeface="Calibri"/>
              </a:rPr>
              <a:t>r</a:t>
            </a:r>
            <a:endParaRPr lang="en-US" sz="2400" i="1" baseline="-15873" dirty="0">
              <a:latin typeface="Calibri"/>
              <a:cs typeface="Calibri"/>
            </a:endParaRPr>
          </a:p>
          <a:p>
            <a:pPr marL="612140" lvl="1" indent="-342900">
              <a:lnSpc>
                <a:spcPts val="2360"/>
              </a:lnSpc>
              <a:buClr>
                <a:schemeClr val="tx1"/>
              </a:buClr>
              <a:buSzPct val="110000"/>
              <a:buFont typeface="Arial" panose="020B0604020202020204" pitchFamily="34" charset="0"/>
              <a:buChar char="•"/>
              <a:tabLst>
                <a:tab pos="514350" algn="l"/>
              </a:tabLst>
            </a:pPr>
            <a:r>
              <a:rPr sz="2400" spc="10" dirty="0">
                <a:solidFill>
                  <a:srgbClr val="0D0D0D"/>
                </a:solidFill>
                <a:latin typeface="Calibri"/>
                <a:cs typeface="Calibri"/>
              </a:rPr>
              <a:t>The</a:t>
            </a:r>
            <a:r>
              <a:rPr sz="2400" spc="15" dirty="0">
                <a:solidFill>
                  <a:srgbClr val="0D0D0D"/>
                </a:solidFill>
                <a:latin typeface="Calibri"/>
                <a:cs typeface="Calibri"/>
              </a:rPr>
              <a:t> </a:t>
            </a:r>
            <a:r>
              <a:rPr sz="2400" spc="5" dirty="0">
                <a:solidFill>
                  <a:srgbClr val="0D0D0D"/>
                </a:solidFill>
                <a:latin typeface="Calibri"/>
                <a:cs typeface="Calibri"/>
              </a:rPr>
              <a:t>free</a:t>
            </a:r>
            <a:r>
              <a:rPr sz="2400" spc="15" dirty="0">
                <a:solidFill>
                  <a:srgbClr val="0D0D0D"/>
                </a:solidFill>
                <a:latin typeface="Calibri"/>
                <a:cs typeface="Calibri"/>
              </a:rPr>
              <a:t> space </a:t>
            </a:r>
            <a:r>
              <a:rPr sz="2400" spc="5" dirty="0">
                <a:solidFill>
                  <a:srgbClr val="0D0D0D"/>
                </a:solidFill>
                <a:latin typeface="Calibri"/>
                <a:cs typeface="Calibri"/>
              </a:rPr>
              <a:t>relation</a:t>
            </a:r>
            <a:r>
              <a:rPr sz="2400" spc="10" dirty="0">
                <a:solidFill>
                  <a:srgbClr val="0D0D0D"/>
                </a:solidFill>
                <a:latin typeface="Calibri"/>
                <a:cs typeface="Calibri"/>
              </a:rPr>
              <a:t> is:</a:t>
            </a:r>
            <a:endParaRPr lang="en-US" sz="2400" spc="10" dirty="0">
              <a:solidFill>
                <a:srgbClr val="0D0D0D"/>
              </a:solidFill>
              <a:latin typeface="Calibri"/>
              <a:cs typeface="Calibri"/>
            </a:endParaRPr>
          </a:p>
          <a:p>
            <a:pPr marL="612140" lvl="1" indent="-342900">
              <a:lnSpc>
                <a:spcPts val="2360"/>
              </a:lnSpc>
              <a:buClr>
                <a:schemeClr val="tx1"/>
              </a:buClr>
              <a:buSzPct val="110000"/>
              <a:buFont typeface="Arial" panose="020B0604020202020204" pitchFamily="34" charset="0"/>
              <a:buChar char="•"/>
              <a:tabLst>
                <a:tab pos="514350" algn="l"/>
              </a:tabLst>
            </a:pPr>
            <a:endParaRPr sz="2400" dirty="0">
              <a:latin typeface="Calibri"/>
              <a:cs typeface="Calibri"/>
            </a:endParaRPr>
          </a:p>
          <a:p>
            <a:pPr marL="2802255">
              <a:lnSpc>
                <a:spcPts val="2700"/>
              </a:lnSpc>
            </a:pPr>
            <a:r>
              <a:rPr sz="2400" i="1" spc="10" dirty="0">
                <a:solidFill>
                  <a:srgbClr val="0D0D0D"/>
                </a:solidFill>
                <a:latin typeface="Calibri"/>
                <a:cs typeface="Calibri"/>
              </a:rPr>
              <a:t>P</a:t>
            </a:r>
            <a:r>
              <a:rPr sz="2800" i="1" spc="15" baseline="-17361" dirty="0">
                <a:solidFill>
                  <a:srgbClr val="0D0D0D"/>
                </a:solidFill>
                <a:latin typeface="Calibri"/>
                <a:cs typeface="Calibri"/>
              </a:rPr>
              <a:t>r</a:t>
            </a:r>
            <a:r>
              <a:rPr sz="2800" i="1" spc="209" baseline="-17361" dirty="0">
                <a:solidFill>
                  <a:srgbClr val="0D0D0D"/>
                </a:solidFill>
                <a:latin typeface="Calibri"/>
                <a:cs typeface="Calibri"/>
              </a:rPr>
              <a:t> </a:t>
            </a:r>
            <a:r>
              <a:rPr sz="2400" i="1" dirty="0">
                <a:solidFill>
                  <a:srgbClr val="0D0D0D"/>
                </a:solidFill>
                <a:latin typeface="Calibri"/>
                <a:cs typeface="Calibri"/>
              </a:rPr>
              <a:t>=</a:t>
            </a:r>
            <a:r>
              <a:rPr sz="2400" i="1" spc="35" dirty="0">
                <a:solidFill>
                  <a:srgbClr val="0D0D0D"/>
                </a:solidFill>
                <a:latin typeface="Calibri"/>
                <a:cs typeface="Calibri"/>
              </a:rPr>
              <a:t> </a:t>
            </a:r>
            <a:r>
              <a:rPr sz="2400" i="1" spc="20" dirty="0">
                <a:solidFill>
                  <a:srgbClr val="0D0D0D"/>
                </a:solidFill>
                <a:latin typeface="Calibri"/>
                <a:cs typeface="Calibri"/>
              </a:rPr>
              <a:t>P</a:t>
            </a:r>
            <a:r>
              <a:rPr sz="2800" i="1" spc="30" baseline="-17361" dirty="0">
                <a:solidFill>
                  <a:srgbClr val="0D0D0D"/>
                </a:solidFill>
                <a:latin typeface="Calibri"/>
                <a:cs typeface="Calibri"/>
              </a:rPr>
              <a:t>t</a:t>
            </a:r>
            <a:r>
              <a:rPr sz="2800" i="1" spc="217" baseline="-17361" dirty="0">
                <a:solidFill>
                  <a:srgbClr val="0D0D0D"/>
                </a:solidFill>
                <a:latin typeface="Calibri"/>
                <a:cs typeface="Calibri"/>
              </a:rPr>
              <a:t> </a:t>
            </a:r>
            <a:r>
              <a:rPr sz="2400" i="1" spc="15" dirty="0">
                <a:solidFill>
                  <a:srgbClr val="0D0D0D"/>
                </a:solidFill>
                <a:latin typeface="Calibri"/>
                <a:cs typeface="Calibri"/>
              </a:rPr>
              <a:t>G</a:t>
            </a:r>
            <a:r>
              <a:rPr sz="2800" i="1" spc="22" baseline="-17361" dirty="0">
                <a:solidFill>
                  <a:srgbClr val="0D0D0D"/>
                </a:solidFill>
                <a:latin typeface="Calibri"/>
                <a:cs typeface="Calibri"/>
              </a:rPr>
              <a:t>t</a:t>
            </a:r>
            <a:r>
              <a:rPr sz="2800" i="1" spc="217" baseline="-17361" dirty="0">
                <a:solidFill>
                  <a:srgbClr val="0D0D0D"/>
                </a:solidFill>
                <a:latin typeface="Calibri"/>
                <a:cs typeface="Calibri"/>
              </a:rPr>
              <a:t> </a:t>
            </a:r>
            <a:r>
              <a:rPr sz="2400" i="1" spc="15" dirty="0">
                <a:solidFill>
                  <a:srgbClr val="0D0D0D"/>
                </a:solidFill>
                <a:latin typeface="Calibri"/>
                <a:cs typeface="Calibri"/>
              </a:rPr>
              <a:t>G</a:t>
            </a:r>
            <a:r>
              <a:rPr sz="2800" i="1" spc="22" baseline="-17361" dirty="0">
                <a:solidFill>
                  <a:srgbClr val="0D0D0D"/>
                </a:solidFill>
                <a:latin typeface="Calibri"/>
                <a:cs typeface="Calibri"/>
              </a:rPr>
              <a:t>r</a:t>
            </a:r>
            <a:r>
              <a:rPr sz="2800" i="1" spc="217" baseline="-17361" dirty="0">
                <a:solidFill>
                  <a:srgbClr val="0D0D0D"/>
                </a:solidFill>
                <a:latin typeface="Calibri"/>
                <a:cs typeface="Calibri"/>
              </a:rPr>
              <a:t> </a:t>
            </a:r>
            <a:r>
              <a:rPr sz="2400" spc="10" dirty="0">
                <a:solidFill>
                  <a:srgbClr val="0D0D0D"/>
                </a:solidFill>
                <a:latin typeface="Symbol"/>
                <a:cs typeface="Symbol"/>
              </a:rPr>
              <a:t></a:t>
            </a:r>
            <a:r>
              <a:rPr sz="2800" spc="15" baseline="24305" dirty="0">
                <a:solidFill>
                  <a:srgbClr val="0D0D0D"/>
                </a:solidFill>
                <a:latin typeface="Calibri"/>
                <a:cs typeface="Calibri"/>
              </a:rPr>
              <a:t>2</a:t>
            </a:r>
            <a:r>
              <a:rPr sz="2400" spc="10" dirty="0">
                <a:solidFill>
                  <a:srgbClr val="0D0D0D"/>
                </a:solidFill>
                <a:latin typeface="Calibri"/>
                <a:cs typeface="Calibri"/>
              </a:rPr>
              <a:t>/(4</a:t>
            </a:r>
            <a:r>
              <a:rPr sz="2400" spc="10" dirty="0">
                <a:solidFill>
                  <a:srgbClr val="0D0D0D"/>
                </a:solidFill>
                <a:latin typeface="Symbol"/>
                <a:cs typeface="Symbol"/>
              </a:rPr>
              <a:t></a:t>
            </a:r>
            <a:r>
              <a:rPr sz="2400" i="1" spc="10" dirty="0">
                <a:solidFill>
                  <a:srgbClr val="0D0D0D"/>
                </a:solidFill>
                <a:latin typeface="Calibri"/>
                <a:cs typeface="Calibri"/>
              </a:rPr>
              <a:t>d</a:t>
            </a:r>
            <a:r>
              <a:rPr sz="2400" spc="10" dirty="0">
                <a:solidFill>
                  <a:srgbClr val="0D0D0D"/>
                </a:solidFill>
                <a:latin typeface="Calibri"/>
                <a:cs typeface="Calibri"/>
              </a:rPr>
              <a:t>)</a:t>
            </a:r>
            <a:r>
              <a:rPr sz="2800" spc="15" baseline="24305" dirty="0">
                <a:solidFill>
                  <a:srgbClr val="0D0D0D"/>
                </a:solidFill>
                <a:latin typeface="Calibri"/>
                <a:cs typeface="Calibri"/>
              </a:rPr>
              <a:t>2</a:t>
            </a:r>
            <a:endParaRPr sz="2800" baseline="24305" dirty="0">
              <a:latin typeface="Calibri"/>
              <a:cs typeface="Calibri"/>
            </a:endParaRPr>
          </a:p>
        </p:txBody>
      </p:sp>
      <p:sp>
        <p:nvSpPr>
          <p:cNvPr id="6" name="object 6"/>
          <p:cNvSpPr txBox="1"/>
          <p:nvPr/>
        </p:nvSpPr>
        <p:spPr>
          <a:xfrm>
            <a:off x="757003" y="5562600"/>
            <a:ext cx="7910195" cy="2710999"/>
          </a:xfrm>
          <a:prstGeom prst="rect">
            <a:avLst/>
          </a:prstGeom>
        </p:spPr>
        <p:txBody>
          <a:bodyPr vert="horz" wrap="square" lIns="0" tIns="12700" rIns="0" bIns="0" rtlCol="0">
            <a:spAutoFit/>
          </a:bodyPr>
          <a:lstStyle/>
          <a:p>
            <a:pPr marL="381000" indent="-342900">
              <a:spcBef>
                <a:spcPts val="100"/>
              </a:spcBef>
              <a:buClr>
                <a:schemeClr val="tx1"/>
              </a:buClr>
              <a:buSzPct val="109000"/>
              <a:buFont typeface="Arial" panose="020B0604020202020204" pitchFamily="34" charset="0"/>
              <a:buChar char="•"/>
              <a:tabLst>
                <a:tab pos="282575" algn="l"/>
              </a:tabLst>
            </a:pPr>
            <a:r>
              <a:rPr sz="2400" spc="-15" dirty="0">
                <a:solidFill>
                  <a:srgbClr val="0D0D0D"/>
                </a:solidFill>
                <a:latin typeface="Calibri"/>
                <a:cs typeface="Calibri"/>
              </a:rPr>
              <a:t>The</a:t>
            </a:r>
            <a:r>
              <a:rPr sz="2400" spc="-25" dirty="0">
                <a:solidFill>
                  <a:srgbClr val="0D0D0D"/>
                </a:solidFill>
                <a:latin typeface="Calibri"/>
                <a:cs typeface="Calibri"/>
              </a:rPr>
              <a:t> </a:t>
            </a:r>
            <a:r>
              <a:rPr sz="2400" spc="-20" dirty="0">
                <a:solidFill>
                  <a:srgbClr val="0D0D0D"/>
                </a:solidFill>
                <a:latin typeface="Calibri"/>
                <a:cs typeface="Calibri"/>
              </a:rPr>
              <a:t>quantity</a:t>
            </a:r>
            <a:r>
              <a:rPr sz="2400" spc="-25" dirty="0">
                <a:solidFill>
                  <a:srgbClr val="0D0D0D"/>
                </a:solidFill>
                <a:latin typeface="Calibri"/>
                <a:cs typeface="Calibri"/>
              </a:rPr>
              <a:t> </a:t>
            </a:r>
            <a:r>
              <a:rPr sz="2400" i="1" spc="-5" dirty="0">
                <a:solidFill>
                  <a:srgbClr val="0D0D0D"/>
                </a:solidFill>
                <a:latin typeface="Calibri"/>
                <a:cs typeface="Calibri"/>
              </a:rPr>
              <a:t>P</a:t>
            </a:r>
            <a:r>
              <a:rPr sz="2400" i="1" spc="-7" baseline="-16339" dirty="0">
                <a:solidFill>
                  <a:srgbClr val="0D0D0D"/>
                </a:solidFill>
                <a:latin typeface="Calibri"/>
                <a:cs typeface="Calibri"/>
              </a:rPr>
              <a:t>t</a:t>
            </a:r>
            <a:r>
              <a:rPr sz="2400" i="1" spc="300" baseline="-16339" dirty="0">
                <a:solidFill>
                  <a:srgbClr val="0D0D0D"/>
                </a:solidFill>
                <a:latin typeface="Calibri"/>
                <a:cs typeface="Calibri"/>
              </a:rPr>
              <a:t> </a:t>
            </a:r>
            <a:r>
              <a:rPr sz="2400" i="1" spc="-15" dirty="0">
                <a:solidFill>
                  <a:srgbClr val="0D0D0D"/>
                </a:solidFill>
                <a:latin typeface="Calibri"/>
                <a:cs typeface="Calibri"/>
              </a:rPr>
              <a:t>G</a:t>
            </a:r>
            <a:r>
              <a:rPr sz="2400" i="1" spc="-22" baseline="-16339" dirty="0">
                <a:solidFill>
                  <a:srgbClr val="0D0D0D"/>
                </a:solidFill>
                <a:latin typeface="Calibri"/>
                <a:cs typeface="Calibri"/>
              </a:rPr>
              <a:t>t</a:t>
            </a:r>
            <a:r>
              <a:rPr sz="2400" i="1" spc="300" baseline="-16339" dirty="0">
                <a:solidFill>
                  <a:srgbClr val="0D0D0D"/>
                </a:solidFill>
                <a:latin typeface="Calibri"/>
                <a:cs typeface="Calibri"/>
              </a:rPr>
              <a:t> </a:t>
            </a:r>
            <a:r>
              <a:rPr sz="2400" spc="-5" dirty="0">
                <a:solidFill>
                  <a:srgbClr val="0D0D0D"/>
                </a:solidFill>
                <a:latin typeface="Calibri"/>
                <a:cs typeface="Calibri"/>
              </a:rPr>
              <a:t>is</a:t>
            </a:r>
            <a:r>
              <a:rPr sz="2400" spc="-25" dirty="0">
                <a:solidFill>
                  <a:srgbClr val="0D0D0D"/>
                </a:solidFill>
                <a:latin typeface="Calibri"/>
                <a:cs typeface="Calibri"/>
              </a:rPr>
              <a:t> </a:t>
            </a:r>
            <a:r>
              <a:rPr sz="2400" spc="-20" dirty="0">
                <a:solidFill>
                  <a:srgbClr val="0D0D0D"/>
                </a:solidFill>
                <a:latin typeface="Calibri"/>
                <a:cs typeface="Calibri"/>
              </a:rPr>
              <a:t>called</a:t>
            </a:r>
            <a:r>
              <a:rPr sz="2400" spc="-25" dirty="0">
                <a:solidFill>
                  <a:srgbClr val="0D0D0D"/>
                </a:solidFill>
                <a:latin typeface="Calibri"/>
                <a:cs typeface="Calibri"/>
              </a:rPr>
              <a:t> </a:t>
            </a:r>
            <a:r>
              <a:rPr sz="2400" spc="-15" dirty="0">
                <a:solidFill>
                  <a:srgbClr val="0D0D0D"/>
                </a:solidFill>
                <a:latin typeface="Calibri"/>
                <a:cs typeface="Calibri"/>
              </a:rPr>
              <a:t>the</a:t>
            </a:r>
            <a:r>
              <a:rPr sz="2400" spc="-20" dirty="0">
                <a:solidFill>
                  <a:srgbClr val="0D0D0D"/>
                </a:solidFill>
                <a:latin typeface="Calibri"/>
                <a:cs typeface="Calibri"/>
              </a:rPr>
              <a:t> </a:t>
            </a:r>
            <a:r>
              <a:rPr sz="2400" spc="-30" dirty="0">
                <a:solidFill>
                  <a:srgbClr val="0D0D0D"/>
                </a:solidFill>
                <a:latin typeface="Calibri"/>
                <a:cs typeface="Calibri"/>
              </a:rPr>
              <a:t>effective</a:t>
            </a:r>
            <a:r>
              <a:rPr sz="2400" spc="-20" dirty="0">
                <a:solidFill>
                  <a:srgbClr val="0D0D0D"/>
                </a:solidFill>
                <a:latin typeface="Calibri"/>
                <a:cs typeface="Calibri"/>
              </a:rPr>
              <a:t> isotropic</a:t>
            </a:r>
            <a:r>
              <a:rPr sz="2400" spc="-30" dirty="0">
                <a:solidFill>
                  <a:srgbClr val="0D0D0D"/>
                </a:solidFill>
                <a:latin typeface="Calibri"/>
                <a:cs typeface="Calibri"/>
              </a:rPr>
              <a:t> radiated</a:t>
            </a:r>
            <a:r>
              <a:rPr lang="en-US" sz="2400" spc="-30" dirty="0">
                <a:solidFill>
                  <a:srgbClr val="0D0D0D"/>
                </a:solidFill>
                <a:latin typeface="Calibri"/>
                <a:cs typeface="Calibri"/>
              </a:rPr>
              <a:t> </a:t>
            </a:r>
            <a:r>
              <a:rPr lang="en-US" sz="2400" spc="-25" dirty="0">
                <a:solidFill>
                  <a:srgbClr val="0D0D0D"/>
                </a:solidFill>
                <a:latin typeface="Calibri"/>
                <a:cs typeface="Calibri"/>
              </a:rPr>
              <a:t>power</a:t>
            </a:r>
            <a:r>
              <a:rPr lang="en-US" sz="2400" spc="-100" dirty="0">
                <a:solidFill>
                  <a:srgbClr val="0D0D0D"/>
                </a:solidFill>
                <a:latin typeface="Calibri"/>
                <a:cs typeface="Calibri"/>
              </a:rPr>
              <a:t> </a:t>
            </a:r>
            <a:r>
              <a:rPr lang="en-US" sz="2400" spc="-15" dirty="0">
                <a:solidFill>
                  <a:srgbClr val="0D0D0D"/>
                </a:solidFill>
                <a:latin typeface="Calibri"/>
                <a:cs typeface="Calibri"/>
              </a:rPr>
              <a:t>(EIRP)</a:t>
            </a:r>
          </a:p>
          <a:p>
            <a:pPr marL="838200" lvl="1" indent="-342900">
              <a:spcBef>
                <a:spcPts val="100"/>
              </a:spcBef>
              <a:buClr>
                <a:schemeClr val="tx1"/>
              </a:buClr>
              <a:buSzPct val="109000"/>
              <a:buFont typeface="Arial" panose="020B0604020202020204" pitchFamily="34" charset="0"/>
              <a:buChar char="•"/>
              <a:tabLst>
                <a:tab pos="282575" algn="l"/>
              </a:tabLst>
            </a:pPr>
            <a:r>
              <a:rPr lang="en-US" sz="2400" spc="10" dirty="0">
                <a:solidFill>
                  <a:srgbClr val="0D0D0D"/>
                </a:solidFill>
                <a:latin typeface="Calibri"/>
                <a:cs typeface="Calibri"/>
              </a:rPr>
              <a:t>This</a:t>
            </a:r>
            <a:r>
              <a:rPr lang="en-US" sz="2400" spc="35" dirty="0">
                <a:solidFill>
                  <a:srgbClr val="0D0D0D"/>
                </a:solidFill>
                <a:latin typeface="Calibri"/>
                <a:cs typeface="Calibri"/>
              </a:rPr>
              <a:t> </a:t>
            </a:r>
            <a:r>
              <a:rPr lang="en-US" sz="2400" dirty="0">
                <a:solidFill>
                  <a:srgbClr val="0D0D0D"/>
                </a:solidFill>
                <a:latin typeface="Calibri"/>
                <a:cs typeface="Calibri"/>
              </a:rPr>
              <a:t>is</a:t>
            </a:r>
            <a:r>
              <a:rPr lang="en-US" sz="2400" spc="35" dirty="0">
                <a:solidFill>
                  <a:srgbClr val="0D0D0D"/>
                </a:solidFill>
                <a:latin typeface="Calibri"/>
                <a:cs typeface="Calibri"/>
              </a:rPr>
              <a:t> </a:t>
            </a:r>
            <a:r>
              <a:rPr lang="en-US" sz="2400" spc="10" dirty="0">
                <a:solidFill>
                  <a:srgbClr val="0D0D0D"/>
                </a:solidFill>
                <a:latin typeface="Calibri"/>
                <a:cs typeface="Calibri"/>
              </a:rPr>
              <a:t>the</a:t>
            </a:r>
            <a:r>
              <a:rPr lang="en-US" sz="2400" spc="45" dirty="0">
                <a:solidFill>
                  <a:srgbClr val="0D0D0D"/>
                </a:solidFill>
                <a:latin typeface="Calibri"/>
                <a:cs typeface="Calibri"/>
              </a:rPr>
              <a:t> </a:t>
            </a:r>
            <a:r>
              <a:rPr lang="en-US" sz="2400" spc="10" dirty="0">
                <a:solidFill>
                  <a:srgbClr val="0D0D0D"/>
                </a:solidFill>
                <a:latin typeface="Calibri"/>
                <a:cs typeface="Calibri"/>
              </a:rPr>
              <a:t>transmit</a:t>
            </a:r>
            <a:r>
              <a:rPr lang="en-US" sz="2400" spc="35" dirty="0">
                <a:solidFill>
                  <a:srgbClr val="0D0D0D"/>
                </a:solidFill>
                <a:latin typeface="Calibri"/>
                <a:cs typeface="Calibri"/>
              </a:rPr>
              <a:t> </a:t>
            </a:r>
            <a:r>
              <a:rPr lang="en-US" sz="2400" spc="15" dirty="0">
                <a:solidFill>
                  <a:srgbClr val="0D0D0D"/>
                </a:solidFill>
                <a:latin typeface="Calibri"/>
                <a:cs typeface="Calibri"/>
              </a:rPr>
              <a:t>power</a:t>
            </a:r>
            <a:r>
              <a:rPr lang="en-US" sz="2400" spc="25" dirty="0">
                <a:solidFill>
                  <a:srgbClr val="0D0D0D"/>
                </a:solidFill>
                <a:latin typeface="Calibri"/>
                <a:cs typeface="Calibri"/>
              </a:rPr>
              <a:t> </a:t>
            </a:r>
            <a:r>
              <a:rPr lang="en-US" sz="2400" spc="5" dirty="0">
                <a:solidFill>
                  <a:srgbClr val="0D0D0D"/>
                </a:solidFill>
                <a:latin typeface="Calibri"/>
                <a:cs typeface="Calibri"/>
              </a:rPr>
              <a:t>that</a:t>
            </a:r>
            <a:r>
              <a:rPr lang="en-US" sz="2400" spc="30" dirty="0">
                <a:solidFill>
                  <a:srgbClr val="0D0D0D"/>
                </a:solidFill>
                <a:latin typeface="Calibri"/>
                <a:cs typeface="Calibri"/>
              </a:rPr>
              <a:t> </a:t>
            </a:r>
            <a:r>
              <a:rPr lang="en-US" sz="2400" dirty="0">
                <a:solidFill>
                  <a:srgbClr val="0D0D0D"/>
                </a:solidFill>
                <a:latin typeface="Calibri"/>
                <a:cs typeface="Calibri"/>
              </a:rPr>
              <a:t>a</a:t>
            </a:r>
            <a:r>
              <a:rPr lang="en-US" sz="2400" spc="40" dirty="0">
                <a:solidFill>
                  <a:srgbClr val="0D0D0D"/>
                </a:solidFill>
                <a:latin typeface="Calibri"/>
                <a:cs typeface="Calibri"/>
              </a:rPr>
              <a:t> </a:t>
            </a:r>
            <a:r>
              <a:rPr lang="en-US" sz="2400" spc="5" dirty="0">
                <a:solidFill>
                  <a:srgbClr val="0D0D0D"/>
                </a:solidFill>
                <a:latin typeface="Calibri"/>
                <a:cs typeface="Calibri"/>
              </a:rPr>
              <a:t>transmitter</a:t>
            </a:r>
            <a:r>
              <a:rPr lang="en-US" sz="2400" spc="25" dirty="0">
                <a:solidFill>
                  <a:srgbClr val="0D0D0D"/>
                </a:solidFill>
                <a:latin typeface="Calibri"/>
                <a:cs typeface="Calibri"/>
              </a:rPr>
              <a:t> </a:t>
            </a:r>
            <a:r>
              <a:rPr lang="en-US" sz="2400" spc="15" dirty="0">
                <a:solidFill>
                  <a:srgbClr val="0D0D0D"/>
                </a:solidFill>
                <a:latin typeface="Calibri"/>
                <a:cs typeface="Calibri"/>
              </a:rPr>
              <a:t>should</a:t>
            </a:r>
            <a:r>
              <a:rPr lang="en-US" sz="2400" spc="35" dirty="0">
                <a:solidFill>
                  <a:srgbClr val="0D0D0D"/>
                </a:solidFill>
                <a:latin typeface="Calibri"/>
                <a:cs typeface="Calibri"/>
              </a:rPr>
              <a:t> </a:t>
            </a:r>
            <a:r>
              <a:rPr lang="en-US" sz="2400" spc="10" dirty="0">
                <a:solidFill>
                  <a:srgbClr val="0D0D0D"/>
                </a:solidFill>
                <a:latin typeface="Calibri"/>
                <a:cs typeface="Calibri"/>
              </a:rPr>
              <a:t>use </a:t>
            </a:r>
            <a:r>
              <a:rPr lang="en-US" sz="2400" spc="5" dirty="0">
                <a:solidFill>
                  <a:srgbClr val="0D0D0D"/>
                </a:solidFill>
                <a:latin typeface="Calibri"/>
                <a:cs typeface="Calibri"/>
              </a:rPr>
              <a:t>were</a:t>
            </a:r>
            <a:r>
              <a:rPr lang="en-US" sz="2400" spc="30" dirty="0">
                <a:solidFill>
                  <a:srgbClr val="0D0D0D"/>
                </a:solidFill>
                <a:latin typeface="Calibri"/>
                <a:cs typeface="Calibri"/>
              </a:rPr>
              <a:t> </a:t>
            </a:r>
            <a:r>
              <a:rPr lang="en-US" sz="2400" dirty="0">
                <a:solidFill>
                  <a:srgbClr val="0D0D0D"/>
                </a:solidFill>
                <a:latin typeface="Calibri"/>
                <a:cs typeface="Calibri"/>
              </a:rPr>
              <a:t>it</a:t>
            </a:r>
            <a:r>
              <a:rPr lang="en-US" sz="2400" spc="20" dirty="0">
                <a:solidFill>
                  <a:srgbClr val="0D0D0D"/>
                </a:solidFill>
                <a:latin typeface="Calibri"/>
                <a:cs typeface="Calibri"/>
              </a:rPr>
              <a:t> </a:t>
            </a:r>
            <a:r>
              <a:rPr lang="en-US" sz="2400" spc="5" dirty="0">
                <a:solidFill>
                  <a:srgbClr val="0D0D0D"/>
                </a:solidFill>
                <a:latin typeface="Calibri"/>
                <a:cs typeface="Calibri"/>
              </a:rPr>
              <a:t>having</a:t>
            </a:r>
            <a:r>
              <a:rPr lang="en-US" sz="2400" spc="25" dirty="0">
                <a:solidFill>
                  <a:srgbClr val="0D0D0D"/>
                </a:solidFill>
                <a:latin typeface="Calibri"/>
                <a:cs typeface="Calibri"/>
              </a:rPr>
              <a:t> </a:t>
            </a:r>
            <a:r>
              <a:rPr lang="en-US" sz="2400" spc="10" dirty="0">
                <a:solidFill>
                  <a:srgbClr val="0D0D0D"/>
                </a:solidFill>
                <a:latin typeface="Calibri"/>
                <a:cs typeface="Calibri"/>
              </a:rPr>
              <a:t>an</a:t>
            </a:r>
            <a:r>
              <a:rPr lang="en-US" sz="2400" spc="25" dirty="0">
                <a:solidFill>
                  <a:srgbClr val="0D0D0D"/>
                </a:solidFill>
                <a:latin typeface="Calibri"/>
                <a:cs typeface="Calibri"/>
              </a:rPr>
              <a:t> </a:t>
            </a:r>
            <a:r>
              <a:rPr lang="en-US" sz="2400" spc="10" dirty="0">
                <a:solidFill>
                  <a:srgbClr val="0D0D0D"/>
                </a:solidFill>
                <a:latin typeface="Calibri"/>
                <a:cs typeface="Calibri"/>
              </a:rPr>
              <a:t>isotropic</a:t>
            </a:r>
            <a:r>
              <a:rPr lang="en-US" sz="2400" spc="15" dirty="0">
                <a:solidFill>
                  <a:srgbClr val="0D0D0D"/>
                </a:solidFill>
                <a:latin typeface="Calibri"/>
                <a:cs typeface="Calibri"/>
              </a:rPr>
              <a:t> </a:t>
            </a:r>
            <a:r>
              <a:rPr lang="en-US" sz="2400" spc="10" dirty="0">
                <a:solidFill>
                  <a:srgbClr val="0D0D0D"/>
                </a:solidFill>
                <a:latin typeface="Calibri"/>
                <a:cs typeface="Calibri"/>
              </a:rPr>
              <a:t>antenna</a:t>
            </a:r>
            <a:endParaRPr lang="en-US" sz="2400" dirty="0">
              <a:latin typeface="Calibri"/>
              <a:cs typeface="Calibri"/>
            </a:endParaRPr>
          </a:p>
          <a:p>
            <a:pPr marL="739775" lvl="1" indent="-244475">
              <a:spcBef>
                <a:spcPts val="100"/>
              </a:spcBef>
              <a:buClr>
                <a:srgbClr val="E48312"/>
              </a:buClr>
              <a:buSzPct val="73076"/>
              <a:buFont typeface="Wingdings"/>
              <a:buChar char=""/>
              <a:tabLst>
                <a:tab pos="282575" algn="l"/>
              </a:tabLst>
            </a:pPr>
            <a:endParaRPr lang="en-US" sz="2400" dirty="0">
              <a:latin typeface="Calibri"/>
              <a:cs typeface="Calibri"/>
            </a:endParaRPr>
          </a:p>
          <a:p>
            <a:pPr marL="739775" lvl="1" indent="-244475">
              <a:spcBef>
                <a:spcPts val="100"/>
              </a:spcBef>
              <a:buClr>
                <a:srgbClr val="E48312"/>
              </a:buClr>
              <a:buSzPct val="73076"/>
              <a:buFont typeface="Wingdings"/>
              <a:buChar char=""/>
              <a:tabLst>
                <a:tab pos="282575" algn="l"/>
              </a:tabLst>
            </a:pPr>
            <a:endParaRPr lang="en-US" sz="2600" dirty="0">
              <a:latin typeface="Calibri"/>
              <a:cs typeface="Calibri"/>
            </a:endParaRPr>
          </a:p>
          <a:p>
            <a:pPr marL="282575" indent="-244475">
              <a:lnSpc>
                <a:spcPct val="100000"/>
              </a:lnSpc>
              <a:spcBef>
                <a:spcPts val="100"/>
              </a:spcBef>
              <a:buClr>
                <a:srgbClr val="E48312"/>
              </a:buClr>
              <a:buSzPct val="73076"/>
              <a:buFont typeface="Wingdings"/>
              <a:buChar char=""/>
              <a:tabLst>
                <a:tab pos="282575" algn="l"/>
              </a:tabLst>
            </a:pPr>
            <a:endParaRPr sz="2600" dirty="0">
              <a:latin typeface="Calibri"/>
              <a:cs typeface="Calibri"/>
            </a:endParaRPr>
          </a:p>
        </p:txBody>
      </p:sp>
      <p:sp>
        <p:nvSpPr>
          <p:cNvPr id="10" name="object 10"/>
          <p:cNvSpPr txBox="1"/>
          <p:nvPr/>
        </p:nvSpPr>
        <p:spPr>
          <a:xfrm>
            <a:off x="9396321" y="541749"/>
            <a:ext cx="12255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Calibri"/>
                <a:cs typeface="Calibri"/>
              </a:rPr>
              <a:t>7</a:t>
            </a:r>
            <a:endParaRPr sz="15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5F28-5A35-AEC6-BEEF-2B0CD4D61D90}"/>
              </a:ext>
            </a:extLst>
          </p:cNvPr>
          <p:cNvSpPr>
            <a:spLocks noGrp="1"/>
          </p:cNvSpPr>
          <p:nvPr>
            <p:ph type="title"/>
          </p:nvPr>
        </p:nvSpPr>
        <p:spPr>
          <a:xfrm>
            <a:off x="990600" y="658756"/>
            <a:ext cx="6169957" cy="615553"/>
          </a:xfrm>
        </p:spPr>
        <p:txBody>
          <a:bodyPr/>
          <a:lstStyle/>
          <a:p>
            <a:r>
              <a:rPr lang="en-US" sz="4000" dirty="0"/>
              <a:t>Summary:</a:t>
            </a:r>
            <a:r>
              <a:rPr lang="en-US" sz="4000" spc="-30" dirty="0"/>
              <a:t> </a:t>
            </a:r>
            <a:r>
              <a:rPr lang="en-US" sz="4000" dirty="0"/>
              <a:t>Free</a:t>
            </a:r>
            <a:r>
              <a:rPr lang="en-US" sz="4000" spc="-25" dirty="0"/>
              <a:t> </a:t>
            </a:r>
            <a:r>
              <a:rPr lang="en-US" sz="4000" spc="-5" dirty="0"/>
              <a:t>space</a:t>
            </a:r>
            <a:r>
              <a:rPr lang="en-US" sz="4000" spc="-30" dirty="0"/>
              <a:t> </a:t>
            </a:r>
            <a:r>
              <a:rPr lang="en-US" sz="4000" dirty="0"/>
              <a:t>loss</a:t>
            </a:r>
            <a:endParaRPr lang="en-US" dirty="0"/>
          </a:p>
        </p:txBody>
      </p:sp>
      <p:sp>
        <p:nvSpPr>
          <p:cNvPr id="3" name="Text Placeholder 2">
            <a:extLst>
              <a:ext uri="{FF2B5EF4-FFF2-40B4-BE49-F238E27FC236}">
                <a16:creationId xmlns:a16="http://schemas.microsoft.com/office/drawing/2014/main" id="{7E12337B-C54F-BA57-895F-8AAD9B14F62E}"/>
              </a:ext>
            </a:extLst>
          </p:cNvPr>
          <p:cNvSpPr>
            <a:spLocks noGrp="1"/>
          </p:cNvSpPr>
          <p:nvPr>
            <p:ph type="body" idx="1"/>
          </p:nvPr>
        </p:nvSpPr>
        <p:spPr>
          <a:xfrm>
            <a:off x="533400" y="1981200"/>
            <a:ext cx="7635240" cy="2144177"/>
          </a:xfrm>
        </p:spPr>
        <p:txBody>
          <a:bodyPr/>
          <a:lstStyle/>
          <a:p>
            <a:pPr marL="368300" indent="-342900">
              <a:lnSpc>
                <a:spcPct val="100000"/>
              </a:lnSpc>
              <a:spcBef>
                <a:spcPts val="100"/>
              </a:spcBef>
              <a:buClr>
                <a:schemeClr val="tx1"/>
              </a:buClr>
              <a:buSzPct val="111000"/>
              <a:buFont typeface="Arial" panose="020B0604020202020204" pitchFamily="34" charset="0"/>
              <a:buChar char="•"/>
              <a:tabLst>
                <a:tab pos="269875" algn="l"/>
              </a:tabLst>
            </a:pPr>
            <a:r>
              <a:rPr lang="en-US" sz="2400" b="0" spc="-15" dirty="0">
                <a:solidFill>
                  <a:srgbClr val="0D0D0D"/>
                </a:solidFill>
                <a:latin typeface="Calibri"/>
                <a:cs typeface="Calibri"/>
              </a:rPr>
              <a:t>Transmit</a:t>
            </a:r>
            <a:r>
              <a:rPr lang="en-US" sz="2400" b="0" spc="10" dirty="0">
                <a:solidFill>
                  <a:srgbClr val="0D0D0D"/>
                </a:solidFill>
                <a:latin typeface="Calibri"/>
                <a:cs typeface="Calibri"/>
              </a:rPr>
              <a:t> </a:t>
            </a:r>
            <a:r>
              <a:rPr lang="en-US" sz="2400" b="0" spc="5" dirty="0">
                <a:solidFill>
                  <a:srgbClr val="0D0D0D"/>
                </a:solidFill>
                <a:latin typeface="Calibri"/>
                <a:cs typeface="Calibri"/>
              </a:rPr>
              <a:t>power</a:t>
            </a:r>
            <a:r>
              <a:rPr lang="en-US" sz="2400" b="0" spc="15" dirty="0">
                <a:solidFill>
                  <a:srgbClr val="0D0D0D"/>
                </a:solidFill>
                <a:latin typeface="Calibri"/>
                <a:cs typeface="Calibri"/>
              </a:rPr>
              <a:t> </a:t>
            </a:r>
            <a:r>
              <a:rPr lang="en-US" sz="2400" b="0" spc="5" dirty="0">
                <a:solidFill>
                  <a:srgbClr val="0D0D0D"/>
                </a:solidFill>
                <a:latin typeface="Calibri"/>
                <a:cs typeface="Calibri"/>
              </a:rPr>
              <a:t>P</a:t>
            </a:r>
            <a:r>
              <a:rPr lang="en-US" sz="2400" b="0" spc="7" baseline="-17094" dirty="0">
                <a:solidFill>
                  <a:srgbClr val="0D0D0D"/>
                </a:solidFill>
                <a:latin typeface="Calibri"/>
                <a:cs typeface="Calibri"/>
              </a:rPr>
              <a:t>t</a:t>
            </a:r>
            <a:r>
              <a:rPr lang="en-US" sz="2400" b="0" spc="202" baseline="-17094" dirty="0">
                <a:solidFill>
                  <a:srgbClr val="0D0D0D"/>
                </a:solidFill>
                <a:latin typeface="Calibri"/>
                <a:cs typeface="Calibri"/>
              </a:rPr>
              <a:t> </a:t>
            </a:r>
            <a:r>
              <a:rPr lang="en-US" sz="2400" b="0" spc="5" dirty="0">
                <a:solidFill>
                  <a:srgbClr val="0D0D0D"/>
                </a:solidFill>
                <a:latin typeface="Calibri"/>
                <a:cs typeface="Calibri"/>
              </a:rPr>
              <a:t>and</a:t>
            </a:r>
            <a:r>
              <a:rPr lang="en-US" sz="2400" b="0" spc="25" dirty="0">
                <a:solidFill>
                  <a:srgbClr val="0D0D0D"/>
                </a:solidFill>
                <a:latin typeface="Calibri"/>
                <a:cs typeface="Calibri"/>
              </a:rPr>
              <a:t> </a:t>
            </a:r>
            <a:r>
              <a:rPr lang="en-US" sz="2400" b="0" dirty="0">
                <a:solidFill>
                  <a:srgbClr val="0D0D0D"/>
                </a:solidFill>
                <a:latin typeface="Calibri"/>
                <a:cs typeface="Calibri"/>
              </a:rPr>
              <a:t>received</a:t>
            </a:r>
            <a:r>
              <a:rPr lang="en-US" sz="2400" b="0" spc="25" dirty="0">
                <a:solidFill>
                  <a:srgbClr val="0D0D0D"/>
                </a:solidFill>
                <a:latin typeface="Calibri"/>
                <a:cs typeface="Calibri"/>
              </a:rPr>
              <a:t> </a:t>
            </a:r>
            <a:r>
              <a:rPr lang="en-US" sz="2400" b="0" spc="5" dirty="0">
                <a:solidFill>
                  <a:srgbClr val="0D0D0D"/>
                </a:solidFill>
                <a:latin typeface="Calibri"/>
                <a:cs typeface="Calibri"/>
              </a:rPr>
              <a:t>power</a:t>
            </a:r>
            <a:r>
              <a:rPr lang="en-US" sz="2400" b="0" spc="10" dirty="0">
                <a:solidFill>
                  <a:srgbClr val="0D0D0D"/>
                </a:solidFill>
                <a:latin typeface="Calibri"/>
                <a:cs typeface="Calibri"/>
              </a:rPr>
              <a:t> </a:t>
            </a:r>
            <a:r>
              <a:rPr lang="en-US" sz="2400" b="0" dirty="0" err="1">
                <a:solidFill>
                  <a:srgbClr val="0D0D0D"/>
                </a:solidFill>
                <a:latin typeface="Calibri"/>
                <a:cs typeface="Calibri"/>
              </a:rPr>
              <a:t>P</a:t>
            </a:r>
            <a:r>
              <a:rPr lang="en-US" sz="2400" b="0" baseline="-17094" dirty="0" err="1">
                <a:solidFill>
                  <a:srgbClr val="0D0D0D"/>
                </a:solidFill>
                <a:latin typeface="Calibri"/>
                <a:cs typeface="Calibri"/>
              </a:rPr>
              <a:t>r</a:t>
            </a:r>
            <a:endParaRPr lang="en-US" sz="2400" b="0" baseline="-17094" dirty="0">
              <a:latin typeface="Calibri"/>
              <a:cs typeface="Calibri"/>
            </a:endParaRPr>
          </a:p>
          <a:p>
            <a:pPr marL="368300" indent="-342900">
              <a:lnSpc>
                <a:spcPct val="100000"/>
              </a:lnSpc>
              <a:spcBef>
                <a:spcPts val="100"/>
              </a:spcBef>
              <a:buClr>
                <a:schemeClr val="tx1"/>
              </a:buClr>
              <a:buSzPct val="111000"/>
              <a:buFont typeface="Arial" panose="020B0604020202020204" pitchFamily="34" charset="0"/>
              <a:buChar char="•"/>
              <a:tabLst>
                <a:tab pos="269875" algn="l"/>
              </a:tabLst>
            </a:pPr>
            <a:endParaRPr lang="en-US" sz="2400" b="0" spc="-5" baseline="-17094" dirty="0">
              <a:solidFill>
                <a:srgbClr val="0D0D0D"/>
              </a:solidFill>
              <a:latin typeface="Calibri"/>
              <a:cs typeface="Calibri"/>
            </a:endParaRPr>
          </a:p>
          <a:p>
            <a:pPr marL="368300" indent="-342900">
              <a:lnSpc>
                <a:spcPct val="100000"/>
              </a:lnSpc>
              <a:spcBef>
                <a:spcPts val="100"/>
              </a:spcBef>
              <a:buClr>
                <a:schemeClr val="tx1"/>
              </a:buClr>
              <a:buSzPct val="111000"/>
              <a:buFont typeface="Arial" panose="020B0604020202020204" pitchFamily="34" charset="0"/>
              <a:buChar char="•"/>
              <a:tabLst>
                <a:tab pos="269875" algn="l"/>
              </a:tabLst>
            </a:pPr>
            <a:r>
              <a:rPr lang="en-US" sz="2400" b="0" spc="-5" dirty="0">
                <a:solidFill>
                  <a:srgbClr val="0D0D0D"/>
                </a:solidFill>
                <a:latin typeface="Calibri"/>
                <a:cs typeface="Calibri"/>
              </a:rPr>
              <a:t>Wavelength</a:t>
            </a:r>
            <a:r>
              <a:rPr lang="en-US" sz="2400" b="0" spc="20" dirty="0">
                <a:solidFill>
                  <a:srgbClr val="0D0D0D"/>
                </a:solidFill>
                <a:latin typeface="Calibri"/>
                <a:cs typeface="Calibri"/>
              </a:rPr>
              <a:t> </a:t>
            </a:r>
            <a:r>
              <a:rPr lang="en-US" sz="2400" b="0" spc="5" dirty="0">
                <a:solidFill>
                  <a:srgbClr val="0D0D0D"/>
                </a:solidFill>
                <a:latin typeface="Calibri"/>
                <a:cs typeface="Calibri"/>
              </a:rPr>
              <a:t>of the</a:t>
            </a:r>
            <a:r>
              <a:rPr lang="en-US" sz="2400" b="0" spc="15" dirty="0">
                <a:solidFill>
                  <a:srgbClr val="0D0D0D"/>
                </a:solidFill>
                <a:latin typeface="Calibri"/>
                <a:cs typeface="Calibri"/>
              </a:rPr>
              <a:t> </a:t>
            </a:r>
            <a:r>
              <a:rPr lang="en-US" sz="2400" b="0" spc="5" dirty="0">
                <a:solidFill>
                  <a:srgbClr val="0D0D0D"/>
                </a:solidFill>
                <a:latin typeface="Calibri"/>
                <a:cs typeface="Calibri"/>
              </a:rPr>
              <a:t>RF</a:t>
            </a:r>
            <a:r>
              <a:rPr lang="en-US" sz="2400" b="0" spc="10" dirty="0">
                <a:solidFill>
                  <a:srgbClr val="0D0D0D"/>
                </a:solidFill>
                <a:latin typeface="Calibri"/>
                <a:cs typeface="Calibri"/>
              </a:rPr>
              <a:t> </a:t>
            </a:r>
            <a:r>
              <a:rPr lang="en-US" sz="2400" b="0" spc="5" dirty="0">
                <a:solidFill>
                  <a:srgbClr val="0D0D0D"/>
                </a:solidFill>
                <a:latin typeface="Calibri"/>
                <a:cs typeface="Calibri"/>
              </a:rPr>
              <a:t>carrier</a:t>
            </a:r>
            <a:r>
              <a:rPr lang="en-US" sz="2400" b="0" dirty="0">
                <a:solidFill>
                  <a:srgbClr val="0D0D0D"/>
                </a:solidFill>
                <a:latin typeface="Calibri"/>
                <a:cs typeface="Calibri"/>
              </a:rPr>
              <a:t> </a:t>
            </a:r>
            <a:r>
              <a:rPr lang="en-US" sz="2400" b="0" dirty="0">
                <a:solidFill>
                  <a:srgbClr val="0D0D0D"/>
                </a:solidFill>
                <a:latin typeface="Symbol"/>
                <a:cs typeface="Symbol"/>
              </a:rPr>
              <a:t></a:t>
            </a:r>
            <a:r>
              <a:rPr lang="en-US" sz="2400" b="0" spc="-35" dirty="0">
                <a:solidFill>
                  <a:srgbClr val="0D0D0D"/>
                </a:solidFill>
                <a:latin typeface="Times New Roman"/>
                <a:cs typeface="Times New Roman"/>
              </a:rPr>
              <a:t> </a:t>
            </a:r>
            <a:r>
              <a:rPr lang="en-US" sz="2400" b="0" dirty="0">
                <a:solidFill>
                  <a:srgbClr val="0D0D0D"/>
                </a:solidFill>
                <a:latin typeface="Calibri"/>
                <a:cs typeface="Calibri"/>
              </a:rPr>
              <a:t>=</a:t>
            </a:r>
            <a:r>
              <a:rPr lang="en-US" sz="2400" b="0" spc="15" dirty="0">
                <a:solidFill>
                  <a:srgbClr val="0D0D0D"/>
                </a:solidFill>
                <a:latin typeface="Calibri"/>
                <a:cs typeface="Calibri"/>
              </a:rPr>
              <a:t> </a:t>
            </a:r>
            <a:r>
              <a:rPr lang="en-US" sz="2400" b="0" i="1" spc="10" dirty="0">
                <a:solidFill>
                  <a:srgbClr val="0D0D0D"/>
                </a:solidFill>
                <a:latin typeface="Calibri"/>
                <a:cs typeface="Calibri"/>
              </a:rPr>
              <a:t>c/f</a:t>
            </a:r>
            <a:endParaRPr lang="en-US" sz="2400" b="0" i="1" spc="10" dirty="0">
              <a:latin typeface="Calibri"/>
              <a:cs typeface="Calibri"/>
            </a:endParaRPr>
          </a:p>
          <a:p>
            <a:pPr marL="368300" indent="-342900">
              <a:lnSpc>
                <a:spcPct val="100000"/>
              </a:lnSpc>
              <a:spcBef>
                <a:spcPts val="100"/>
              </a:spcBef>
              <a:buClr>
                <a:schemeClr val="tx1"/>
              </a:buClr>
              <a:buSzPct val="111000"/>
              <a:buFont typeface="Arial" panose="020B0604020202020204" pitchFamily="34" charset="0"/>
              <a:buChar char="•"/>
              <a:tabLst>
                <a:tab pos="269875" algn="l"/>
              </a:tabLst>
            </a:pPr>
            <a:endParaRPr lang="en-US" sz="2400" b="0" i="1" spc="10" dirty="0">
              <a:solidFill>
                <a:srgbClr val="0D0D0D"/>
              </a:solidFill>
              <a:latin typeface="Calibri"/>
              <a:cs typeface="Calibri"/>
            </a:endParaRPr>
          </a:p>
          <a:p>
            <a:pPr marL="368300" indent="-342900">
              <a:lnSpc>
                <a:spcPct val="100000"/>
              </a:lnSpc>
              <a:spcBef>
                <a:spcPts val="100"/>
              </a:spcBef>
              <a:buClr>
                <a:schemeClr val="tx1"/>
              </a:buClr>
              <a:buSzPct val="111000"/>
              <a:buFont typeface="Arial" panose="020B0604020202020204" pitchFamily="34" charset="0"/>
              <a:buChar char="•"/>
              <a:tabLst>
                <a:tab pos="269875" algn="l"/>
              </a:tabLst>
            </a:pPr>
            <a:r>
              <a:rPr lang="en-US" sz="2400" b="0" dirty="0">
                <a:solidFill>
                  <a:srgbClr val="0D0D0D"/>
                </a:solidFill>
                <a:latin typeface="Calibri"/>
                <a:cs typeface="Calibri"/>
              </a:rPr>
              <a:t>Over</a:t>
            </a:r>
            <a:r>
              <a:rPr lang="en-US" sz="2400" b="0" spc="15" dirty="0">
                <a:solidFill>
                  <a:srgbClr val="0D0D0D"/>
                </a:solidFill>
                <a:latin typeface="Calibri"/>
                <a:cs typeface="Calibri"/>
              </a:rPr>
              <a:t> </a:t>
            </a:r>
            <a:r>
              <a:rPr lang="en-US" sz="2400" b="0" dirty="0">
                <a:solidFill>
                  <a:srgbClr val="0D0D0D"/>
                </a:solidFill>
                <a:latin typeface="Calibri"/>
                <a:cs typeface="Calibri"/>
              </a:rPr>
              <a:t>a</a:t>
            </a:r>
            <a:r>
              <a:rPr lang="en-US" sz="2400" b="0" spc="25" dirty="0">
                <a:solidFill>
                  <a:srgbClr val="0D0D0D"/>
                </a:solidFill>
                <a:latin typeface="Calibri"/>
                <a:cs typeface="Calibri"/>
              </a:rPr>
              <a:t> </a:t>
            </a:r>
            <a:r>
              <a:rPr lang="en-US" sz="2400" b="0" dirty="0">
                <a:solidFill>
                  <a:srgbClr val="0D0D0D"/>
                </a:solidFill>
                <a:latin typeface="Calibri"/>
                <a:cs typeface="Calibri"/>
              </a:rPr>
              <a:t>distance</a:t>
            </a:r>
            <a:r>
              <a:rPr lang="en-US" sz="2400" b="0" spc="35" dirty="0">
                <a:solidFill>
                  <a:srgbClr val="0D0D0D"/>
                </a:solidFill>
                <a:latin typeface="Calibri"/>
                <a:cs typeface="Calibri"/>
              </a:rPr>
              <a:t> </a:t>
            </a:r>
            <a:r>
              <a:rPr lang="en-US" sz="2400" b="0" i="1" dirty="0">
                <a:solidFill>
                  <a:srgbClr val="0D0D0D"/>
                </a:solidFill>
                <a:latin typeface="Calibri"/>
                <a:cs typeface="Calibri"/>
              </a:rPr>
              <a:t>d</a:t>
            </a:r>
            <a:r>
              <a:rPr lang="en-US" sz="2400" b="0" i="1" spc="20" dirty="0">
                <a:solidFill>
                  <a:srgbClr val="0D0D0D"/>
                </a:solidFill>
                <a:latin typeface="Calibri"/>
                <a:cs typeface="Calibri"/>
              </a:rPr>
              <a:t> </a:t>
            </a:r>
            <a:r>
              <a:rPr lang="en-US" sz="2400" b="0" spc="5" dirty="0">
                <a:solidFill>
                  <a:srgbClr val="0D0D0D"/>
                </a:solidFill>
                <a:latin typeface="Calibri"/>
                <a:cs typeface="Calibri"/>
              </a:rPr>
              <a:t>the</a:t>
            </a:r>
            <a:r>
              <a:rPr lang="en-US" sz="2400" b="0" spc="35" dirty="0">
                <a:solidFill>
                  <a:srgbClr val="0D0D0D"/>
                </a:solidFill>
                <a:latin typeface="Calibri"/>
                <a:cs typeface="Calibri"/>
              </a:rPr>
              <a:t> </a:t>
            </a:r>
            <a:r>
              <a:rPr lang="en-US" sz="2400" b="0" dirty="0">
                <a:solidFill>
                  <a:srgbClr val="0D0D0D"/>
                </a:solidFill>
                <a:latin typeface="Calibri"/>
                <a:cs typeface="Calibri"/>
              </a:rPr>
              <a:t>relationship</a:t>
            </a:r>
            <a:r>
              <a:rPr lang="en-US" sz="2400" b="0" spc="35" dirty="0">
                <a:solidFill>
                  <a:srgbClr val="0D0D0D"/>
                </a:solidFill>
                <a:latin typeface="Calibri"/>
                <a:cs typeface="Calibri"/>
              </a:rPr>
              <a:t> </a:t>
            </a:r>
            <a:r>
              <a:rPr lang="en-US" sz="2400" b="0" spc="5" dirty="0">
                <a:solidFill>
                  <a:srgbClr val="0D0D0D"/>
                </a:solidFill>
                <a:latin typeface="Calibri"/>
                <a:cs typeface="Calibri"/>
              </a:rPr>
              <a:t>between</a:t>
            </a:r>
            <a:r>
              <a:rPr lang="en-US" sz="2400" b="0" spc="35" dirty="0">
                <a:solidFill>
                  <a:srgbClr val="0D0D0D"/>
                </a:solidFill>
                <a:latin typeface="Calibri"/>
                <a:cs typeface="Calibri"/>
              </a:rPr>
              <a:t> </a:t>
            </a:r>
            <a:r>
              <a:rPr lang="en-US" sz="2400" b="0" dirty="0">
                <a:solidFill>
                  <a:srgbClr val="0D0D0D"/>
                </a:solidFill>
                <a:latin typeface="Calibri"/>
                <a:cs typeface="Calibri"/>
              </a:rPr>
              <a:t>P</a:t>
            </a:r>
            <a:r>
              <a:rPr lang="en-US" sz="2400" b="0" baseline="-17094" dirty="0">
                <a:solidFill>
                  <a:srgbClr val="0D0D0D"/>
                </a:solidFill>
                <a:latin typeface="Calibri"/>
                <a:cs typeface="Calibri"/>
              </a:rPr>
              <a:t>t</a:t>
            </a:r>
            <a:r>
              <a:rPr lang="en-US" sz="2400" b="0" spc="202" baseline="-17094" dirty="0">
                <a:solidFill>
                  <a:srgbClr val="0D0D0D"/>
                </a:solidFill>
                <a:latin typeface="Calibri"/>
                <a:cs typeface="Calibri"/>
              </a:rPr>
              <a:t> </a:t>
            </a:r>
            <a:r>
              <a:rPr lang="en-US" sz="2400" b="0" spc="5" dirty="0">
                <a:solidFill>
                  <a:srgbClr val="0D0D0D"/>
                </a:solidFill>
                <a:latin typeface="Calibri"/>
                <a:cs typeface="Calibri"/>
              </a:rPr>
              <a:t>and</a:t>
            </a:r>
            <a:r>
              <a:rPr lang="en-US" sz="2400" b="0" spc="30" dirty="0">
                <a:solidFill>
                  <a:srgbClr val="0D0D0D"/>
                </a:solidFill>
                <a:latin typeface="Calibri"/>
                <a:cs typeface="Calibri"/>
              </a:rPr>
              <a:t> </a:t>
            </a:r>
            <a:r>
              <a:rPr lang="en-US" sz="2400" b="0" dirty="0" err="1">
                <a:solidFill>
                  <a:srgbClr val="0D0D0D"/>
                </a:solidFill>
                <a:latin typeface="Calibri"/>
                <a:cs typeface="Calibri"/>
              </a:rPr>
              <a:t>P</a:t>
            </a:r>
            <a:r>
              <a:rPr lang="en-US" sz="2400" b="0" baseline="-17094" dirty="0" err="1">
                <a:solidFill>
                  <a:srgbClr val="0D0D0D"/>
                </a:solidFill>
                <a:latin typeface="Calibri"/>
                <a:cs typeface="Calibri"/>
              </a:rPr>
              <a:t>r</a:t>
            </a:r>
            <a:r>
              <a:rPr lang="en-US" sz="2400" b="0" spc="209" baseline="-17094" dirty="0">
                <a:solidFill>
                  <a:srgbClr val="0D0D0D"/>
                </a:solidFill>
                <a:latin typeface="Calibri"/>
                <a:cs typeface="Calibri"/>
              </a:rPr>
              <a:t> </a:t>
            </a:r>
            <a:r>
              <a:rPr lang="en-US" sz="2400" b="0" dirty="0">
                <a:solidFill>
                  <a:srgbClr val="0D0D0D"/>
                </a:solidFill>
                <a:latin typeface="Calibri"/>
                <a:cs typeface="Calibri"/>
              </a:rPr>
              <a:t>is</a:t>
            </a:r>
            <a:r>
              <a:rPr lang="en-US" sz="2400" b="0" spc="15" dirty="0">
                <a:solidFill>
                  <a:srgbClr val="0D0D0D"/>
                </a:solidFill>
                <a:latin typeface="Calibri"/>
                <a:cs typeface="Calibri"/>
              </a:rPr>
              <a:t> </a:t>
            </a:r>
            <a:r>
              <a:rPr lang="en-US" sz="2400" b="0" dirty="0">
                <a:solidFill>
                  <a:srgbClr val="0D0D0D"/>
                </a:solidFill>
                <a:latin typeface="Calibri"/>
                <a:cs typeface="Calibri"/>
              </a:rPr>
              <a:t>given</a:t>
            </a:r>
            <a:r>
              <a:rPr lang="en-US" sz="2400" b="0" spc="30" dirty="0">
                <a:solidFill>
                  <a:srgbClr val="0D0D0D"/>
                </a:solidFill>
                <a:latin typeface="Calibri"/>
                <a:cs typeface="Calibri"/>
              </a:rPr>
              <a:t> </a:t>
            </a:r>
            <a:r>
              <a:rPr lang="en-US" sz="2400" b="0" spc="5" dirty="0">
                <a:solidFill>
                  <a:srgbClr val="0D0D0D"/>
                </a:solidFill>
                <a:latin typeface="Calibri"/>
                <a:cs typeface="Calibri"/>
              </a:rPr>
              <a:t>by:</a:t>
            </a:r>
            <a:endParaRPr lang="en-US" sz="2400" b="0" dirty="0">
              <a:latin typeface="Calibri"/>
              <a:cs typeface="Calibri"/>
            </a:endParaRPr>
          </a:p>
        </p:txBody>
      </p:sp>
      <p:sp>
        <p:nvSpPr>
          <p:cNvPr id="4" name="Footer Placeholder 3">
            <a:extLst>
              <a:ext uri="{FF2B5EF4-FFF2-40B4-BE49-F238E27FC236}">
                <a16:creationId xmlns:a16="http://schemas.microsoft.com/office/drawing/2014/main" id="{4E3409C2-060C-8687-8CD6-3BF39DD50F37}"/>
              </a:ext>
            </a:extLst>
          </p:cNvPr>
          <p:cNvSpPr>
            <a:spLocks noGrp="1"/>
          </p:cNvSpPr>
          <p:nvPr>
            <p:ph type="ftr" sz="quarter" idx="5"/>
          </p:nvPr>
        </p:nvSpPr>
        <p:spPr/>
        <p:txBody>
          <a:bodyPr/>
          <a:lstStyle/>
          <a:p>
            <a:pPr marL="12700">
              <a:lnSpc>
                <a:spcPct val="100000"/>
              </a:lnSpc>
              <a:spcBef>
                <a:spcPts val="40"/>
              </a:spcBef>
            </a:pPr>
            <a:endParaRPr lang="en-US" spc="15" dirty="0"/>
          </a:p>
        </p:txBody>
      </p:sp>
      <p:sp>
        <p:nvSpPr>
          <p:cNvPr id="5" name="object 6">
            <a:extLst>
              <a:ext uri="{FF2B5EF4-FFF2-40B4-BE49-F238E27FC236}">
                <a16:creationId xmlns:a16="http://schemas.microsoft.com/office/drawing/2014/main" id="{519406A9-49E6-F6D0-430B-0C64975881CF}"/>
              </a:ext>
            </a:extLst>
          </p:cNvPr>
          <p:cNvSpPr txBox="1"/>
          <p:nvPr/>
        </p:nvSpPr>
        <p:spPr>
          <a:xfrm>
            <a:off x="757003" y="4013615"/>
            <a:ext cx="4605020" cy="977265"/>
          </a:xfrm>
          <a:prstGeom prst="rect">
            <a:avLst/>
          </a:prstGeom>
        </p:spPr>
        <p:txBody>
          <a:bodyPr vert="horz" wrap="square" lIns="0" tIns="174625" rIns="0" bIns="0" rtlCol="0">
            <a:spAutoFit/>
          </a:bodyPr>
          <a:lstStyle/>
          <a:p>
            <a:pPr marR="43180" algn="r">
              <a:lnSpc>
                <a:spcPct val="100000"/>
              </a:lnSpc>
              <a:spcBef>
                <a:spcPts val="1375"/>
              </a:spcBef>
            </a:pPr>
            <a:r>
              <a:rPr sz="2400" spc="40" dirty="0">
                <a:latin typeface="Times New Roman"/>
                <a:cs typeface="Times New Roman"/>
              </a:rPr>
              <a:t>(</a:t>
            </a:r>
            <a:r>
              <a:rPr sz="2400" spc="-175" dirty="0">
                <a:latin typeface="Times New Roman"/>
                <a:cs typeface="Times New Roman"/>
              </a:rPr>
              <a:t>4</a:t>
            </a:r>
            <a:r>
              <a:rPr sz="2500" spc="-40" dirty="0">
                <a:latin typeface="Symbol"/>
                <a:cs typeface="Symbol"/>
              </a:rPr>
              <a:t></a:t>
            </a:r>
            <a:r>
              <a:rPr sz="2500" spc="-315" dirty="0">
                <a:latin typeface="Times New Roman"/>
                <a:cs typeface="Times New Roman"/>
              </a:rPr>
              <a:t> </a:t>
            </a:r>
            <a:r>
              <a:rPr sz="2400" spc="100" dirty="0">
                <a:latin typeface="Times New Roman"/>
                <a:cs typeface="Times New Roman"/>
              </a:rPr>
              <a:t>)</a:t>
            </a:r>
            <a:r>
              <a:rPr sz="2100" spc="15" baseline="41666" dirty="0">
                <a:latin typeface="Times New Roman"/>
                <a:cs typeface="Times New Roman"/>
              </a:rPr>
              <a:t>2</a:t>
            </a:r>
            <a:r>
              <a:rPr sz="2100" spc="-120" baseline="41666" dirty="0">
                <a:latin typeface="Times New Roman"/>
                <a:cs typeface="Times New Roman"/>
              </a:rPr>
              <a:t> </a:t>
            </a:r>
            <a:r>
              <a:rPr sz="2400" i="1" spc="15" dirty="0">
                <a:latin typeface="Times New Roman"/>
                <a:cs typeface="Times New Roman"/>
              </a:rPr>
              <a:t>d</a:t>
            </a:r>
            <a:r>
              <a:rPr sz="2400" i="1" spc="-295" dirty="0">
                <a:latin typeface="Times New Roman"/>
                <a:cs typeface="Times New Roman"/>
              </a:rPr>
              <a:t> </a:t>
            </a:r>
            <a:r>
              <a:rPr sz="2100" spc="15" baseline="41666" dirty="0">
                <a:latin typeface="Times New Roman"/>
                <a:cs typeface="Times New Roman"/>
              </a:rPr>
              <a:t>2</a:t>
            </a:r>
            <a:endParaRPr sz="2100" baseline="41666" dirty="0">
              <a:latin typeface="Times New Roman"/>
              <a:cs typeface="Times New Roman"/>
            </a:endParaRPr>
          </a:p>
          <a:p>
            <a:pPr marL="269875" indent="-244475">
              <a:lnSpc>
                <a:spcPct val="100000"/>
              </a:lnSpc>
              <a:spcBef>
                <a:spcPts val="940"/>
              </a:spcBef>
              <a:buClr>
                <a:srgbClr val="E48312"/>
              </a:buClr>
              <a:buSzPct val="73684"/>
              <a:buFont typeface="Wingdings"/>
              <a:buChar char=""/>
              <a:tabLst>
                <a:tab pos="269875" algn="l"/>
              </a:tabLst>
            </a:pPr>
            <a:r>
              <a:rPr sz="1900" spc="5" dirty="0">
                <a:solidFill>
                  <a:srgbClr val="0D0D0D"/>
                </a:solidFill>
                <a:latin typeface="Calibri"/>
                <a:cs typeface="Calibri"/>
              </a:rPr>
              <a:t>where</a:t>
            </a:r>
            <a:r>
              <a:rPr sz="1900" spc="10" dirty="0">
                <a:solidFill>
                  <a:srgbClr val="0D0D0D"/>
                </a:solidFill>
                <a:latin typeface="Calibri"/>
                <a:cs typeface="Calibri"/>
              </a:rPr>
              <a:t> </a:t>
            </a:r>
            <a:r>
              <a:rPr sz="1900" i="1" dirty="0">
                <a:solidFill>
                  <a:srgbClr val="0D0D0D"/>
                </a:solidFill>
                <a:latin typeface="Calibri"/>
                <a:cs typeface="Calibri"/>
              </a:rPr>
              <a:t>d</a:t>
            </a:r>
            <a:r>
              <a:rPr sz="1900" i="1" spc="5" dirty="0">
                <a:solidFill>
                  <a:srgbClr val="0D0D0D"/>
                </a:solidFill>
                <a:latin typeface="Calibri"/>
                <a:cs typeface="Calibri"/>
              </a:rPr>
              <a:t> </a:t>
            </a:r>
            <a:r>
              <a:rPr sz="1900" dirty="0">
                <a:solidFill>
                  <a:srgbClr val="0D0D0D"/>
                </a:solidFill>
                <a:latin typeface="Calibri"/>
                <a:cs typeface="Calibri"/>
              </a:rPr>
              <a:t>is in</a:t>
            </a:r>
            <a:r>
              <a:rPr sz="1900" spc="10" dirty="0">
                <a:solidFill>
                  <a:srgbClr val="0D0D0D"/>
                </a:solidFill>
                <a:latin typeface="Calibri"/>
                <a:cs typeface="Calibri"/>
              </a:rPr>
              <a:t> </a:t>
            </a:r>
            <a:r>
              <a:rPr sz="1900" spc="-5" dirty="0">
                <a:solidFill>
                  <a:srgbClr val="0D0D0D"/>
                </a:solidFill>
                <a:latin typeface="Calibri"/>
                <a:cs typeface="Calibri"/>
              </a:rPr>
              <a:t>meters</a:t>
            </a:r>
            <a:endParaRPr sz="1900" dirty="0">
              <a:latin typeface="Calibri"/>
              <a:cs typeface="Calibri"/>
            </a:endParaRPr>
          </a:p>
        </p:txBody>
      </p:sp>
      <p:sp>
        <p:nvSpPr>
          <p:cNvPr id="6" name="object 8">
            <a:extLst>
              <a:ext uri="{FF2B5EF4-FFF2-40B4-BE49-F238E27FC236}">
                <a16:creationId xmlns:a16="http://schemas.microsoft.com/office/drawing/2014/main" id="{B2BC043C-7DC6-118A-969C-1B429B56984B}"/>
              </a:ext>
            </a:extLst>
          </p:cNvPr>
          <p:cNvSpPr txBox="1"/>
          <p:nvPr/>
        </p:nvSpPr>
        <p:spPr>
          <a:xfrm>
            <a:off x="3730721" y="3832928"/>
            <a:ext cx="1659255" cy="392430"/>
          </a:xfrm>
          <a:prstGeom prst="rect">
            <a:avLst/>
          </a:prstGeom>
        </p:spPr>
        <p:txBody>
          <a:bodyPr vert="horz" wrap="square" lIns="0" tIns="13335" rIns="0" bIns="0" rtlCol="0">
            <a:spAutoFit/>
          </a:bodyPr>
          <a:lstStyle/>
          <a:p>
            <a:pPr marL="38100">
              <a:lnSpc>
                <a:spcPct val="100000"/>
              </a:lnSpc>
              <a:spcBef>
                <a:spcPts val="105"/>
              </a:spcBef>
              <a:tabLst>
                <a:tab pos="1008380" algn="l"/>
                <a:tab pos="1620520" algn="l"/>
              </a:tabLst>
            </a:pPr>
            <a:r>
              <a:rPr sz="3600" i="1" spc="-270" baseline="-20833" dirty="0">
                <a:latin typeface="Times New Roman"/>
                <a:cs typeface="Times New Roman"/>
              </a:rPr>
              <a:t>P</a:t>
            </a:r>
            <a:r>
              <a:rPr sz="2100" i="1" spc="-270" baseline="-59523" dirty="0">
                <a:latin typeface="Times New Roman"/>
                <a:cs typeface="Times New Roman"/>
              </a:rPr>
              <a:t>r</a:t>
            </a:r>
            <a:r>
              <a:rPr sz="2100" i="1" spc="104" baseline="-59523" dirty="0">
                <a:latin typeface="Times New Roman"/>
                <a:cs typeface="Times New Roman"/>
              </a:rPr>
              <a:t>  </a:t>
            </a:r>
            <a:r>
              <a:rPr sz="3600" spc="22" baseline="-20833" dirty="0">
                <a:latin typeface="Symbol"/>
                <a:cs typeface="Symbol"/>
              </a:rPr>
              <a:t></a:t>
            </a:r>
            <a:r>
              <a:rPr sz="2400" u="sng" spc="15" dirty="0">
                <a:uFill>
                  <a:solidFill>
                    <a:srgbClr val="000000"/>
                  </a:solidFill>
                </a:uFill>
                <a:latin typeface="Times New Roman"/>
                <a:cs typeface="Times New Roman"/>
              </a:rPr>
              <a:t>	</a:t>
            </a:r>
            <a:r>
              <a:rPr sz="1400" i="1" u="sng" spc="5" dirty="0">
                <a:uFill>
                  <a:solidFill>
                    <a:srgbClr val="000000"/>
                  </a:solidFill>
                </a:uFill>
                <a:latin typeface="Times New Roman"/>
                <a:cs typeface="Times New Roman"/>
              </a:rPr>
              <a:t>t	</a:t>
            </a:r>
            <a:endParaRPr sz="1400" dirty="0">
              <a:latin typeface="Times New Roman"/>
              <a:cs typeface="Times New Roman"/>
            </a:endParaRPr>
          </a:p>
        </p:txBody>
      </p:sp>
      <p:sp>
        <p:nvSpPr>
          <p:cNvPr id="9" name="object 7">
            <a:extLst>
              <a:ext uri="{FF2B5EF4-FFF2-40B4-BE49-F238E27FC236}">
                <a16:creationId xmlns:a16="http://schemas.microsoft.com/office/drawing/2014/main" id="{CB31DE1A-939E-AFDA-78CD-BF1336163B3C}"/>
              </a:ext>
            </a:extLst>
          </p:cNvPr>
          <p:cNvSpPr txBox="1"/>
          <p:nvPr/>
        </p:nvSpPr>
        <p:spPr>
          <a:xfrm>
            <a:off x="4578443" y="3788967"/>
            <a:ext cx="1669957" cy="402033"/>
          </a:xfrm>
          <a:prstGeom prst="rect">
            <a:avLst/>
          </a:prstGeom>
        </p:spPr>
        <p:txBody>
          <a:bodyPr vert="horz" wrap="square" lIns="0" tIns="17145" rIns="0" bIns="0" rtlCol="0">
            <a:spAutoFit/>
          </a:bodyPr>
          <a:lstStyle/>
          <a:p>
            <a:pPr marL="38100">
              <a:lnSpc>
                <a:spcPct val="100000"/>
              </a:lnSpc>
              <a:spcBef>
                <a:spcPts val="135"/>
              </a:spcBef>
            </a:pPr>
            <a:r>
              <a:rPr sz="2400" i="1" spc="10" dirty="0">
                <a:latin typeface="Times New Roman"/>
                <a:cs typeface="Times New Roman"/>
              </a:rPr>
              <a:t>P</a:t>
            </a:r>
            <a:r>
              <a:rPr sz="2500" spc="10" dirty="0">
                <a:latin typeface="Symbol"/>
                <a:cs typeface="Symbol"/>
              </a:rPr>
              <a:t></a:t>
            </a:r>
            <a:r>
              <a:rPr sz="2100" spc="15" baseline="43650" dirty="0">
                <a:latin typeface="Times New Roman"/>
                <a:cs typeface="Times New Roman"/>
              </a:rPr>
              <a:t>2</a:t>
            </a:r>
            <a:endParaRPr sz="2100" baseline="43650" dirty="0">
              <a:latin typeface="Times New Roman"/>
              <a:cs typeface="Times New Roman"/>
            </a:endParaRPr>
          </a:p>
        </p:txBody>
      </p:sp>
      <p:sp>
        <p:nvSpPr>
          <p:cNvPr id="11" name="object 14">
            <a:extLst>
              <a:ext uri="{FF2B5EF4-FFF2-40B4-BE49-F238E27FC236}">
                <a16:creationId xmlns:a16="http://schemas.microsoft.com/office/drawing/2014/main" id="{8C3A2506-12B5-64D1-44D1-9C0B65B7E396}"/>
              </a:ext>
            </a:extLst>
          </p:cNvPr>
          <p:cNvSpPr txBox="1"/>
          <p:nvPr/>
        </p:nvSpPr>
        <p:spPr>
          <a:xfrm>
            <a:off x="1403032" y="5543914"/>
            <a:ext cx="6565900" cy="1450340"/>
          </a:xfrm>
          <a:prstGeom prst="rect">
            <a:avLst/>
          </a:prstGeom>
        </p:spPr>
        <p:txBody>
          <a:bodyPr vert="horz" wrap="square" lIns="0" tIns="12700" rIns="0" bIns="0" rtlCol="0">
            <a:spAutoFit/>
          </a:bodyPr>
          <a:lstStyle/>
          <a:p>
            <a:pPr marL="38100">
              <a:lnSpc>
                <a:spcPct val="100000"/>
              </a:lnSpc>
              <a:spcBef>
                <a:spcPts val="100"/>
              </a:spcBef>
            </a:pPr>
            <a:r>
              <a:rPr sz="1900" dirty="0">
                <a:latin typeface="Calibri"/>
                <a:cs typeface="Calibri"/>
              </a:rPr>
              <a:t>In </a:t>
            </a:r>
            <a:r>
              <a:rPr sz="1900" spc="-5" dirty="0">
                <a:latin typeface="Calibri"/>
                <a:cs typeface="Calibri"/>
              </a:rPr>
              <a:t>dB, </a:t>
            </a:r>
            <a:r>
              <a:rPr sz="1900" dirty="0">
                <a:latin typeface="Calibri"/>
                <a:cs typeface="Calibri"/>
              </a:rPr>
              <a:t>we</a:t>
            </a:r>
            <a:r>
              <a:rPr sz="1900" spc="5" dirty="0">
                <a:latin typeface="Calibri"/>
                <a:cs typeface="Calibri"/>
              </a:rPr>
              <a:t> </a:t>
            </a:r>
            <a:r>
              <a:rPr sz="1900" dirty="0">
                <a:latin typeface="Calibri"/>
                <a:cs typeface="Calibri"/>
              </a:rPr>
              <a:t>have:</a:t>
            </a:r>
          </a:p>
          <a:p>
            <a:pPr marL="483234" marR="30480" indent="90170">
              <a:lnSpc>
                <a:spcPts val="4600"/>
              </a:lnSpc>
              <a:spcBef>
                <a:spcPts val="40"/>
              </a:spcBef>
            </a:pPr>
            <a:r>
              <a:rPr sz="2100" spc="10" dirty="0">
                <a:latin typeface="Calibri"/>
                <a:cs typeface="Calibri"/>
              </a:rPr>
              <a:t>P</a:t>
            </a:r>
            <a:r>
              <a:rPr sz="2100" spc="15" baseline="-15873" dirty="0">
                <a:latin typeface="Calibri"/>
                <a:cs typeface="Calibri"/>
              </a:rPr>
              <a:t>r</a:t>
            </a:r>
            <a:r>
              <a:rPr sz="2100" spc="22" baseline="-15873" dirty="0">
                <a:latin typeface="Calibri"/>
                <a:cs typeface="Calibri"/>
              </a:rPr>
              <a:t> </a:t>
            </a:r>
            <a:r>
              <a:rPr sz="2100" spc="15" dirty="0">
                <a:latin typeface="Calibri"/>
                <a:cs typeface="Calibri"/>
              </a:rPr>
              <a:t>(dBm)= P</a:t>
            </a:r>
            <a:r>
              <a:rPr sz="2100" spc="22" baseline="-15873" dirty="0">
                <a:latin typeface="Calibri"/>
                <a:cs typeface="Calibri"/>
              </a:rPr>
              <a:t>t</a:t>
            </a:r>
            <a:r>
              <a:rPr sz="2100" spc="30" baseline="-15873" dirty="0">
                <a:latin typeface="Calibri"/>
                <a:cs typeface="Calibri"/>
              </a:rPr>
              <a:t> </a:t>
            </a:r>
            <a:r>
              <a:rPr sz="2100" spc="15" dirty="0">
                <a:latin typeface="Calibri"/>
                <a:cs typeface="Calibri"/>
              </a:rPr>
              <a:t>(dBm) </a:t>
            </a:r>
            <a:r>
              <a:rPr sz="2100" dirty="0">
                <a:latin typeface="Calibri"/>
                <a:cs typeface="Calibri"/>
              </a:rPr>
              <a:t>- </a:t>
            </a:r>
            <a:r>
              <a:rPr sz="2100" spc="10" dirty="0">
                <a:latin typeface="Calibri"/>
                <a:cs typeface="Calibri"/>
              </a:rPr>
              <a:t>21.98 </a:t>
            </a:r>
            <a:r>
              <a:rPr sz="2100" dirty="0">
                <a:latin typeface="Calibri"/>
                <a:cs typeface="Calibri"/>
              </a:rPr>
              <a:t>+ </a:t>
            </a:r>
            <a:r>
              <a:rPr sz="2100" spc="5" dirty="0">
                <a:latin typeface="Calibri"/>
                <a:cs typeface="Calibri"/>
              </a:rPr>
              <a:t>20 log</a:t>
            </a:r>
            <a:r>
              <a:rPr sz="2100" spc="7" baseline="-15873" dirty="0">
                <a:latin typeface="Calibri"/>
                <a:cs typeface="Calibri"/>
              </a:rPr>
              <a:t>10</a:t>
            </a:r>
            <a:r>
              <a:rPr sz="2100" spc="15" baseline="-15873" dirty="0">
                <a:latin typeface="Calibri"/>
                <a:cs typeface="Calibri"/>
              </a:rPr>
              <a:t> </a:t>
            </a:r>
            <a:r>
              <a:rPr sz="2100" spc="10" dirty="0">
                <a:latin typeface="Calibri"/>
                <a:cs typeface="Calibri"/>
              </a:rPr>
              <a:t>(</a:t>
            </a:r>
            <a:r>
              <a:rPr sz="2100" spc="10" dirty="0">
                <a:latin typeface="Symbol"/>
                <a:cs typeface="Symbol"/>
              </a:rPr>
              <a:t></a:t>
            </a:r>
            <a:r>
              <a:rPr sz="2100" spc="10" dirty="0">
                <a:latin typeface="Calibri"/>
                <a:cs typeface="Calibri"/>
              </a:rPr>
              <a:t>) </a:t>
            </a:r>
            <a:r>
              <a:rPr sz="2100" dirty="0">
                <a:latin typeface="Calibri"/>
                <a:cs typeface="Calibri"/>
              </a:rPr>
              <a:t>– </a:t>
            </a:r>
            <a:r>
              <a:rPr sz="2100" spc="5" dirty="0">
                <a:latin typeface="Calibri"/>
                <a:cs typeface="Calibri"/>
              </a:rPr>
              <a:t>20 log</a:t>
            </a:r>
            <a:r>
              <a:rPr sz="2100" spc="7" baseline="-15873" dirty="0">
                <a:latin typeface="Calibri"/>
                <a:cs typeface="Calibri"/>
              </a:rPr>
              <a:t>10</a:t>
            </a:r>
            <a:r>
              <a:rPr sz="2100" spc="15" baseline="-15873" dirty="0">
                <a:latin typeface="Calibri"/>
                <a:cs typeface="Calibri"/>
              </a:rPr>
              <a:t> </a:t>
            </a:r>
            <a:r>
              <a:rPr sz="2100" spc="10" dirty="0">
                <a:latin typeface="Calibri"/>
                <a:cs typeface="Calibri"/>
              </a:rPr>
              <a:t>(d) </a:t>
            </a:r>
            <a:r>
              <a:rPr sz="2100" spc="-459" dirty="0">
                <a:latin typeface="Calibri"/>
                <a:cs typeface="Calibri"/>
              </a:rPr>
              <a:t> </a:t>
            </a:r>
            <a:r>
              <a:rPr sz="2100" spc="-5" dirty="0">
                <a:latin typeface="Calibri"/>
                <a:cs typeface="Calibri"/>
              </a:rPr>
              <a:t>Path</a:t>
            </a:r>
            <a:r>
              <a:rPr sz="2100" spc="20" dirty="0">
                <a:latin typeface="Calibri"/>
                <a:cs typeface="Calibri"/>
              </a:rPr>
              <a:t> </a:t>
            </a:r>
            <a:r>
              <a:rPr sz="2100" spc="10" dirty="0">
                <a:latin typeface="Calibri"/>
                <a:cs typeface="Calibri"/>
              </a:rPr>
              <a:t>Loss</a:t>
            </a:r>
            <a:r>
              <a:rPr sz="2100" spc="25" dirty="0">
                <a:latin typeface="Calibri"/>
                <a:cs typeface="Calibri"/>
              </a:rPr>
              <a:t> </a:t>
            </a:r>
            <a:r>
              <a:rPr sz="2100" dirty="0">
                <a:latin typeface="Calibri"/>
                <a:cs typeface="Calibri"/>
              </a:rPr>
              <a:t>=</a:t>
            </a:r>
            <a:r>
              <a:rPr sz="2100" spc="25" dirty="0">
                <a:latin typeface="Calibri"/>
                <a:cs typeface="Calibri"/>
              </a:rPr>
              <a:t> </a:t>
            </a:r>
            <a:r>
              <a:rPr sz="2100" i="1" spc="5" dirty="0">
                <a:latin typeface="Calibri"/>
                <a:cs typeface="Calibri"/>
              </a:rPr>
              <a:t>L</a:t>
            </a:r>
            <a:r>
              <a:rPr sz="2100" i="1" spc="7" baseline="-15873" dirty="0">
                <a:latin typeface="Calibri"/>
                <a:cs typeface="Calibri"/>
              </a:rPr>
              <a:t>p</a:t>
            </a:r>
            <a:r>
              <a:rPr sz="2100" i="1" spc="262" baseline="-15873" dirty="0">
                <a:latin typeface="Calibri"/>
                <a:cs typeface="Calibri"/>
              </a:rPr>
              <a:t> </a:t>
            </a:r>
            <a:r>
              <a:rPr sz="2100" dirty="0">
                <a:latin typeface="Calibri"/>
                <a:cs typeface="Calibri"/>
              </a:rPr>
              <a:t>=</a:t>
            </a:r>
            <a:r>
              <a:rPr sz="2100" spc="25" dirty="0">
                <a:latin typeface="Calibri"/>
                <a:cs typeface="Calibri"/>
              </a:rPr>
              <a:t> </a:t>
            </a:r>
            <a:r>
              <a:rPr sz="2100" i="1" spc="15" dirty="0">
                <a:latin typeface="Calibri"/>
                <a:cs typeface="Calibri"/>
              </a:rPr>
              <a:t>P</a:t>
            </a:r>
            <a:r>
              <a:rPr sz="2100" i="1" spc="22" baseline="-15873" dirty="0">
                <a:latin typeface="Calibri"/>
                <a:cs typeface="Calibri"/>
              </a:rPr>
              <a:t>t</a:t>
            </a:r>
            <a:r>
              <a:rPr sz="2100" i="1" spc="262" baseline="-15873" dirty="0">
                <a:latin typeface="Calibri"/>
                <a:cs typeface="Calibri"/>
              </a:rPr>
              <a:t> </a:t>
            </a:r>
            <a:r>
              <a:rPr sz="2100" dirty="0">
                <a:latin typeface="Calibri"/>
                <a:cs typeface="Calibri"/>
              </a:rPr>
              <a:t>–</a:t>
            </a:r>
            <a:r>
              <a:rPr sz="2100" spc="30" dirty="0">
                <a:latin typeface="Calibri"/>
                <a:cs typeface="Calibri"/>
              </a:rPr>
              <a:t> </a:t>
            </a:r>
            <a:r>
              <a:rPr sz="2100" i="1" spc="10" dirty="0">
                <a:latin typeface="Calibri"/>
                <a:cs typeface="Calibri"/>
              </a:rPr>
              <a:t>P</a:t>
            </a:r>
            <a:r>
              <a:rPr sz="2100" i="1" spc="15" baseline="-15873" dirty="0">
                <a:latin typeface="Calibri"/>
                <a:cs typeface="Calibri"/>
              </a:rPr>
              <a:t>r  </a:t>
            </a:r>
            <a:r>
              <a:rPr sz="2100" dirty="0">
                <a:latin typeface="Calibri"/>
                <a:cs typeface="Calibri"/>
              </a:rPr>
              <a:t>=</a:t>
            </a:r>
            <a:r>
              <a:rPr sz="2100" spc="30" dirty="0">
                <a:latin typeface="Calibri"/>
                <a:cs typeface="Calibri"/>
              </a:rPr>
              <a:t> </a:t>
            </a:r>
            <a:r>
              <a:rPr sz="2100" spc="5" dirty="0">
                <a:latin typeface="Calibri"/>
                <a:cs typeface="Calibri"/>
              </a:rPr>
              <a:t>21.98</a:t>
            </a:r>
            <a:r>
              <a:rPr sz="2100" spc="20" dirty="0">
                <a:latin typeface="Calibri"/>
                <a:cs typeface="Calibri"/>
              </a:rPr>
              <a:t> </a:t>
            </a:r>
            <a:r>
              <a:rPr sz="2100" dirty="0">
                <a:latin typeface="Calibri"/>
                <a:cs typeface="Calibri"/>
              </a:rPr>
              <a:t>-</a:t>
            </a:r>
            <a:r>
              <a:rPr sz="2100" spc="15" dirty="0">
                <a:latin typeface="Calibri"/>
                <a:cs typeface="Calibri"/>
              </a:rPr>
              <a:t> </a:t>
            </a:r>
            <a:r>
              <a:rPr sz="2100" spc="10" dirty="0">
                <a:latin typeface="Calibri"/>
                <a:cs typeface="Calibri"/>
              </a:rPr>
              <a:t>20log</a:t>
            </a:r>
            <a:r>
              <a:rPr sz="2100" spc="15" baseline="-15873" dirty="0">
                <a:latin typeface="Calibri"/>
                <a:cs typeface="Calibri"/>
              </a:rPr>
              <a:t>10</a:t>
            </a:r>
            <a:r>
              <a:rPr sz="2100" spc="10" dirty="0">
                <a:latin typeface="Calibri"/>
                <a:cs typeface="Calibri"/>
              </a:rPr>
              <a:t>(</a:t>
            </a:r>
            <a:r>
              <a:rPr sz="2100" spc="10" dirty="0">
                <a:latin typeface="Symbol"/>
                <a:cs typeface="Symbol"/>
              </a:rPr>
              <a:t></a:t>
            </a:r>
            <a:r>
              <a:rPr sz="2100" spc="10" dirty="0">
                <a:latin typeface="Calibri"/>
                <a:cs typeface="Calibri"/>
              </a:rPr>
              <a:t>)</a:t>
            </a:r>
            <a:r>
              <a:rPr sz="2100" spc="20" dirty="0">
                <a:latin typeface="Calibri"/>
                <a:cs typeface="Calibri"/>
              </a:rPr>
              <a:t> </a:t>
            </a:r>
            <a:r>
              <a:rPr sz="2100" dirty="0">
                <a:latin typeface="Calibri"/>
                <a:cs typeface="Calibri"/>
              </a:rPr>
              <a:t>+</a:t>
            </a:r>
            <a:r>
              <a:rPr sz="2100" spc="20" dirty="0">
                <a:latin typeface="Calibri"/>
                <a:cs typeface="Calibri"/>
              </a:rPr>
              <a:t> </a:t>
            </a:r>
            <a:r>
              <a:rPr sz="2100" spc="10" dirty="0">
                <a:latin typeface="Calibri"/>
                <a:cs typeface="Calibri"/>
              </a:rPr>
              <a:t>20log</a:t>
            </a:r>
            <a:r>
              <a:rPr sz="2100" spc="15" baseline="-15873" dirty="0">
                <a:latin typeface="Calibri"/>
                <a:cs typeface="Calibri"/>
              </a:rPr>
              <a:t>10</a:t>
            </a:r>
            <a:r>
              <a:rPr sz="2100" spc="262" baseline="-15873" dirty="0">
                <a:latin typeface="Calibri"/>
                <a:cs typeface="Calibri"/>
              </a:rPr>
              <a:t> </a:t>
            </a:r>
            <a:r>
              <a:rPr sz="2100" spc="10" dirty="0">
                <a:latin typeface="Calibri"/>
                <a:cs typeface="Calibri"/>
              </a:rPr>
              <a:t>(d)</a:t>
            </a:r>
            <a:endParaRPr sz="2100" dirty="0">
              <a:latin typeface="Calibri"/>
              <a:cs typeface="Calibri"/>
            </a:endParaRPr>
          </a:p>
        </p:txBody>
      </p:sp>
    </p:spTree>
    <p:extLst>
      <p:ext uri="{BB962C8B-B14F-4D97-AF65-F5344CB8AC3E}">
        <p14:creationId xmlns:p14="http://schemas.microsoft.com/office/powerpoint/2010/main" val="2049117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6B91-B481-4303-1714-91E25BA56A63}"/>
              </a:ext>
            </a:extLst>
          </p:cNvPr>
          <p:cNvSpPr>
            <a:spLocks noGrp="1"/>
          </p:cNvSpPr>
          <p:nvPr>
            <p:ph type="title"/>
          </p:nvPr>
        </p:nvSpPr>
        <p:spPr>
          <a:xfrm>
            <a:off x="1147435" y="762000"/>
            <a:ext cx="6169957" cy="607859"/>
          </a:xfrm>
        </p:spPr>
        <p:txBody>
          <a:bodyPr/>
          <a:lstStyle/>
          <a:p>
            <a:r>
              <a:rPr lang="en-US" dirty="0"/>
              <a:t>Example</a:t>
            </a:r>
          </a:p>
        </p:txBody>
      </p:sp>
      <p:sp>
        <p:nvSpPr>
          <p:cNvPr id="3" name="Text Placeholder 2">
            <a:extLst>
              <a:ext uri="{FF2B5EF4-FFF2-40B4-BE49-F238E27FC236}">
                <a16:creationId xmlns:a16="http://schemas.microsoft.com/office/drawing/2014/main" id="{07859C30-9083-E3F1-7CC0-8A924D2E4B11}"/>
              </a:ext>
            </a:extLst>
          </p:cNvPr>
          <p:cNvSpPr>
            <a:spLocks noGrp="1"/>
          </p:cNvSpPr>
          <p:nvPr>
            <p:ph type="body" idx="1"/>
          </p:nvPr>
        </p:nvSpPr>
        <p:spPr>
          <a:xfrm>
            <a:off x="210066" y="1893815"/>
            <a:ext cx="5032970" cy="5478423"/>
          </a:xfrm>
        </p:spPr>
        <p:txBody>
          <a:bodyPr/>
          <a:lstStyle/>
          <a:p>
            <a:pPr marL="342900" indent="-342900">
              <a:buFont typeface="Arial" panose="020B0604020202020204" pitchFamily="34" charset="0"/>
              <a:buChar char="•"/>
            </a:pPr>
            <a:r>
              <a:rPr lang="en-US" sz="2400" b="0" dirty="0"/>
              <a:t>Consider Design of a Point-to- Point link connecting LANs in separate buildings across a freeway </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Distance .25 mile </a:t>
            </a:r>
          </a:p>
          <a:p>
            <a:pPr lvl="1"/>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Line of Sight (LOS) communication</a:t>
            </a:r>
          </a:p>
          <a:p>
            <a:pPr marL="800100" lvl="1"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Spectrum Unlicensed – using 802.11b at 2.4GHz </a:t>
            </a:r>
          </a:p>
          <a:p>
            <a:pPr marL="800100" lvl="1"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Maximum transmit power of 802.11 </a:t>
            </a:r>
          </a:p>
          <a:p>
            <a:pPr lvl="1"/>
            <a:r>
              <a:rPr lang="en-US" sz="2000" dirty="0">
                <a:latin typeface="Arial" panose="020B0604020202020204" pitchFamily="34" charset="0"/>
                <a:cs typeface="Arial" panose="020B0604020202020204" pitchFamily="34" charset="0"/>
              </a:rPr>
              <a:t>	AP is Pt = 24dBm </a:t>
            </a:r>
          </a:p>
          <a:p>
            <a:pPr lvl="1"/>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minimum received signal strength (RSS) for 11 Mbps operation is -80 dBm</a:t>
            </a:r>
          </a:p>
        </p:txBody>
      </p:sp>
      <p:sp>
        <p:nvSpPr>
          <p:cNvPr id="4" name="Footer Placeholder 3">
            <a:extLst>
              <a:ext uri="{FF2B5EF4-FFF2-40B4-BE49-F238E27FC236}">
                <a16:creationId xmlns:a16="http://schemas.microsoft.com/office/drawing/2014/main" id="{F08B7381-CB1A-366E-DA0C-66F7DDCE7CDF}"/>
              </a:ext>
            </a:extLst>
          </p:cNvPr>
          <p:cNvSpPr>
            <a:spLocks noGrp="1"/>
          </p:cNvSpPr>
          <p:nvPr>
            <p:ph type="ftr" sz="quarter" idx="5"/>
          </p:nvPr>
        </p:nvSpPr>
        <p:spPr/>
        <p:txBody>
          <a:bodyPr/>
          <a:lstStyle/>
          <a:p>
            <a:pPr marL="12700">
              <a:lnSpc>
                <a:spcPct val="100000"/>
              </a:lnSpc>
              <a:spcBef>
                <a:spcPts val="40"/>
              </a:spcBef>
            </a:pPr>
            <a:endParaRPr lang="en-US" spc="15" dirty="0"/>
          </a:p>
        </p:txBody>
      </p:sp>
      <p:sp>
        <p:nvSpPr>
          <p:cNvPr id="14" name="TextBox 13">
            <a:extLst>
              <a:ext uri="{FF2B5EF4-FFF2-40B4-BE49-F238E27FC236}">
                <a16:creationId xmlns:a16="http://schemas.microsoft.com/office/drawing/2014/main" id="{4BD0BFDB-C766-0637-6F03-C478229A6465}"/>
              </a:ext>
            </a:extLst>
          </p:cNvPr>
          <p:cNvSpPr txBox="1"/>
          <p:nvPr/>
        </p:nvSpPr>
        <p:spPr>
          <a:xfrm>
            <a:off x="5791200" y="2229829"/>
            <a:ext cx="5029200" cy="1938992"/>
          </a:xfrm>
          <a:prstGeom prst="rect">
            <a:avLst/>
          </a:prstGeom>
          <a:noFill/>
        </p:spPr>
        <p:txBody>
          <a:bodyPr wrap="square">
            <a:spAutoFit/>
          </a:bodyPr>
          <a:lstStyle/>
          <a:p>
            <a:pPr marL="342900" indent="-342900">
              <a:buFont typeface="Arial" panose="020B0604020202020204" pitchFamily="34" charset="0"/>
              <a:buChar char="•"/>
            </a:pPr>
            <a:r>
              <a:rPr lang="en-US" sz="2000" b="1" i="1" dirty="0">
                <a:solidFill>
                  <a:srgbClr val="FF0000"/>
                </a:solidFill>
                <a:latin typeface="Arial" panose="020B0604020202020204" pitchFamily="34" charset="0"/>
                <a:cs typeface="Arial" panose="020B0604020202020204" pitchFamily="34" charset="0"/>
              </a:rPr>
              <a:t>Will the signal strength be</a:t>
            </a:r>
          </a:p>
          <a:p>
            <a:r>
              <a:rPr lang="en-US" sz="2000" b="1" i="1" dirty="0">
                <a:solidFill>
                  <a:srgbClr val="FF0000"/>
                </a:solidFill>
                <a:latin typeface="Arial" panose="020B0604020202020204" pitchFamily="34" charset="0"/>
                <a:cs typeface="Arial" panose="020B0604020202020204" pitchFamily="34" charset="0"/>
              </a:rPr>
              <a:t>adequate for communication?</a:t>
            </a:r>
          </a:p>
          <a:p>
            <a:r>
              <a:rPr lang="en-US" sz="2000" b="1" dirty="0">
                <a:latin typeface="Arial" panose="020B0604020202020204" pitchFamily="34" charset="0"/>
                <a:cs typeface="Arial" panose="020B0604020202020204" pitchFamily="34" charset="0"/>
              </a:rPr>
              <a:t>Given LOS is available can</a:t>
            </a:r>
          </a:p>
          <a:p>
            <a:r>
              <a:rPr lang="en-US" sz="2000" b="1" dirty="0">
                <a:latin typeface="Arial" panose="020B0604020202020204" pitchFamily="34" charset="0"/>
                <a:cs typeface="Arial" panose="020B0604020202020204" pitchFamily="34" charset="0"/>
              </a:rPr>
              <a:t>approximate propagation</a:t>
            </a:r>
          </a:p>
          <a:p>
            <a:r>
              <a:rPr lang="en-US" sz="2000" b="1" dirty="0">
                <a:latin typeface="Arial" panose="020B0604020202020204" pitchFamily="34" charset="0"/>
                <a:cs typeface="Arial" panose="020B0604020202020204" pitchFamily="34" charset="0"/>
              </a:rPr>
              <a:t>with Free Space Model as</a:t>
            </a:r>
          </a:p>
          <a:p>
            <a:r>
              <a:rPr lang="en-US" sz="2000" b="1" dirty="0">
                <a:latin typeface="Arial" panose="020B0604020202020204" pitchFamily="34" charset="0"/>
                <a:cs typeface="Arial" panose="020B0604020202020204" pitchFamily="34" charset="0"/>
              </a:rPr>
              <a:t>follows</a:t>
            </a:r>
          </a:p>
        </p:txBody>
      </p:sp>
      <p:pic>
        <p:nvPicPr>
          <p:cNvPr id="16" name="Picture 15">
            <a:extLst>
              <a:ext uri="{FF2B5EF4-FFF2-40B4-BE49-F238E27FC236}">
                <a16:creationId xmlns:a16="http://schemas.microsoft.com/office/drawing/2014/main" id="{6C2B3166-F47D-427F-56F3-456AA975E5F6}"/>
              </a:ext>
            </a:extLst>
          </p:cNvPr>
          <p:cNvPicPr>
            <a:picLocks noChangeAspect="1"/>
          </p:cNvPicPr>
          <p:nvPr/>
        </p:nvPicPr>
        <p:blipFill>
          <a:blip r:embed="rId2"/>
          <a:stretch>
            <a:fillRect/>
          </a:stretch>
        </p:blipFill>
        <p:spPr>
          <a:xfrm>
            <a:off x="5257799" y="4685924"/>
            <a:ext cx="4572000" cy="1563327"/>
          </a:xfrm>
          <a:prstGeom prst="rect">
            <a:avLst/>
          </a:prstGeom>
        </p:spPr>
      </p:pic>
    </p:spTree>
    <p:extLst>
      <p:ext uri="{BB962C8B-B14F-4D97-AF65-F5344CB8AC3E}">
        <p14:creationId xmlns:p14="http://schemas.microsoft.com/office/powerpoint/2010/main" val="121174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D6D5-F64B-4785-AD05-6603F5DC0CE4}"/>
              </a:ext>
            </a:extLst>
          </p:cNvPr>
          <p:cNvSpPr>
            <a:spLocks noGrp="1"/>
          </p:cNvSpPr>
          <p:nvPr>
            <p:ph type="title"/>
          </p:nvPr>
        </p:nvSpPr>
        <p:spPr>
          <a:xfrm>
            <a:off x="1944221" y="176386"/>
            <a:ext cx="6169957" cy="1215717"/>
          </a:xfrm>
        </p:spPr>
        <p:txBody>
          <a:bodyPr/>
          <a:lstStyle/>
          <a:p>
            <a:br>
              <a:rPr lang="en-US" dirty="0"/>
            </a:br>
            <a:r>
              <a:rPr lang="en-US" dirty="0"/>
              <a:t>What is Coverage?</a:t>
            </a:r>
          </a:p>
        </p:txBody>
      </p:sp>
      <p:sp>
        <p:nvSpPr>
          <p:cNvPr id="3" name="Text Placeholder 2">
            <a:extLst>
              <a:ext uri="{FF2B5EF4-FFF2-40B4-BE49-F238E27FC236}">
                <a16:creationId xmlns:a16="http://schemas.microsoft.com/office/drawing/2014/main" id="{9504EC16-5005-4311-A76D-C64ADDDDCEEE}"/>
              </a:ext>
            </a:extLst>
          </p:cNvPr>
          <p:cNvSpPr>
            <a:spLocks noGrp="1"/>
          </p:cNvSpPr>
          <p:nvPr>
            <p:ph type="body" idx="1"/>
          </p:nvPr>
        </p:nvSpPr>
        <p:spPr>
          <a:xfrm>
            <a:off x="762000" y="2331794"/>
            <a:ext cx="5371129" cy="3916605"/>
          </a:xfrm>
        </p:spPr>
        <p:txBody>
          <a:bodyPr/>
          <a:lstStyle/>
          <a:p>
            <a:pPr marL="342900" indent="-342900">
              <a:buFont typeface="Arial" panose="020B0604020202020204" pitchFamily="34" charset="0"/>
              <a:buChar char="•"/>
            </a:pPr>
            <a:r>
              <a:rPr lang="en-US" sz="2800" dirty="0"/>
              <a:t>Areas where two-way communication can occur at a defined level are said to be “covered.” Areas where either inbound or outbound directions fail, or exist below a defined level, are considered “uncovered”</a:t>
            </a:r>
          </a:p>
        </p:txBody>
      </p:sp>
      <p:sp>
        <p:nvSpPr>
          <p:cNvPr id="4" name="Footer Placeholder 3">
            <a:extLst>
              <a:ext uri="{FF2B5EF4-FFF2-40B4-BE49-F238E27FC236}">
                <a16:creationId xmlns:a16="http://schemas.microsoft.com/office/drawing/2014/main" id="{254B1DA2-2E31-45F2-BB3D-DD729DA8E61E}"/>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1026" name="Picture 2" descr="NOAA Weather Radio Info">
            <a:extLst>
              <a:ext uri="{FF2B5EF4-FFF2-40B4-BE49-F238E27FC236}">
                <a16:creationId xmlns:a16="http://schemas.microsoft.com/office/drawing/2014/main" id="{7C57246A-B89B-4DD4-A5DB-70B07D7E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129" y="2319094"/>
            <a:ext cx="3855486" cy="409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788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600200" y="733417"/>
            <a:ext cx="3973829" cy="626454"/>
          </a:xfrm>
          <a:prstGeom prst="rect">
            <a:avLst/>
          </a:prstGeom>
        </p:spPr>
        <p:txBody>
          <a:bodyPr vert="horz" wrap="square" lIns="0" tIns="86995" rIns="0" bIns="0" rtlCol="0">
            <a:spAutoFit/>
          </a:bodyPr>
          <a:lstStyle/>
          <a:p>
            <a:pPr marL="254635" marR="5080" indent="-242570">
              <a:lnSpc>
                <a:spcPts val="4220"/>
              </a:lnSpc>
              <a:spcBef>
                <a:spcPts val="685"/>
              </a:spcBef>
            </a:pPr>
            <a:r>
              <a:rPr lang="en-US" dirty="0"/>
              <a:t>Example (cont.)</a:t>
            </a:r>
            <a:endParaRPr spc="5" dirty="0"/>
          </a:p>
        </p:txBody>
      </p:sp>
      <p:sp>
        <p:nvSpPr>
          <p:cNvPr id="12" name="object 12"/>
          <p:cNvSpPr txBox="1"/>
          <p:nvPr/>
        </p:nvSpPr>
        <p:spPr>
          <a:xfrm>
            <a:off x="9134833" y="7224228"/>
            <a:ext cx="356870" cy="306705"/>
          </a:xfrm>
          <a:prstGeom prst="rect">
            <a:avLst/>
          </a:prstGeom>
        </p:spPr>
        <p:txBody>
          <a:bodyPr vert="horz" wrap="square" lIns="0" tIns="0" rIns="0" bIns="0" rtlCol="0">
            <a:spAutoFit/>
          </a:bodyPr>
          <a:lstStyle/>
          <a:p>
            <a:pPr marL="38100">
              <a:lnSpc>
                <a:spcPts val="2280"/>
              </a:lnSpc>
            </a:pPr>
            <a:fld id="{81D60167-4931-47E6-BA6A-407CBD079E47}" type="slidenum">
              <a:rPr sz="1950" b="1" spc="15" dirty="0">
                <a:latin typeface="Arial"/>
                <a:cs typeface="Arial"/>
              </a:rPr>
              <a:t>30</a:t>
            </a:fld>
            <a:endParaRPr sz="1950">
              <a:latin typeface="Arial"/>
              <a:cs typeface="Arial"/>
            </a:endParaRPr>
          </a:p>
        </p:txBody>
      </p:sp>
      <p:sp>
        <p:nvSpPr>
          <p:cNvPr id="11" name="object 11"/>
          <p:cNvSpPr txBox="1"/>
          <p:nvPr/>
        </p:nvSpPr>
        <p:spPr>
          <a:xfrm>
            <a:off x="457200" y="1876961"/>
            <a:ext cx="7563484" cy="1270541"/>
          </a:xfrm>
          <a:prstGeom prst="rect">
            <a:avLst/>
          </a:prstGeom>
        </p:spPr>
        <p:txBody>
          <a:bodyPr vert="horz" wrap="square" lIns="0" tIns="62230" rIns="0" bIns="0" rtlCol="0">
            <a:spAutoFit/>
          </a:bodyPr>
          <a:lstStyle/>
          <a:p>
            <a:pPr marL="326390" marR="440055" indent="-314325">
              <a:lnSpc>
                <a:spcPts val="2810"/>
              </a:lnSpc>
              <a:spcBef>
                <a:spcPts val="490"/>
              </a:spcBef>
              <a:buClr>
                <a:srgbClr val="FB0128"/>
              </a:buClr>
              <a:buFont typeface="Arial MT"/>
              <a:buChar char="•"/>
              <a:tabLst>
                <a:tab pos="326390" algn="l"/>
                <a:tab pos="327025" algn="l"/>
              </a:tabLst>
            </a:pPr>
            <a:r>
              <a:rPr lang="en-US" sz="2000" dirty="0">
                <a:latin typeface="Arial" panose="020B0604020202020204" pitchFamily="34" charset="0"/>
                <a:cs typeface="Arial" panose="020B0604020202020204" pitchFamily="34" charset="0"/>
              </a:rPr>
              <a:t>Example :</a:t>
            </a:r>
          </a:p>
          <a:p>
            <a:pPr marL="783590" marR="440055" lvl="1" indent="-314325">
              <a:lnSpc>
                <a:spcPts val="2810"/>
              </a:lnSpc>
              <a:spcBef>
                <a:spcPts val="490"/>
              </a:spcBef>
              <a:buClr>
                <a:srgbClr val="FB0128"/>
              </a:buClr>
              <a:buFont typeface="Arial MT"/>
              <a:buChar char="•"/>
              <a:tabLst>
                <a:tab pos="326390" algn="l"/>
                <a:tab pos="327025" algn="l"/>
              </a:tabLst>
            </a:pPr>
            <a:r>
              <a:rPr lang="en-US" sz="2000" dirty="0">
                <a:latin typeface="Arial" panose="020B0604020202020204" pitchFamily="34" charset="0"/>
                <a:cs typeface="Arial" panose="020B0604020202020204" pitchFamily="34" charset="0"/>
              </a:rPr>
              <a:t>Distance .25 mile ~ 400m </a:t>
            </a:r>
          </a:p>
          <a:p>
            <a:pPr marL="783590" marR="440055" lvl="1" indent="-314325">
              <a:lnSpc>
                <a:spcPts val="2810"/>
              </a:lnSpc>
              <a:spcBef>
                <a:spcPts val="490"/>
              </a:spcBef>
              <a:buClr>
                <a:srgbClr val="FB0128"/>
              </a:buClr>
              <a:buFont typeface="Arial MT"/>
              <a:buChar char="•"/>
              <a:tabLst>
                <a:tab pos="326390" algn="l"/>
                <a:tab pos="327025" algn="l"/>
              </a:tabLst>
            </a:pPr>
            <a:r>
              <a:rPr lang="en-US" sz="2000" dirty="0">
                <a:latin typeface="Arial" panose="020B0604020202020204" pitchFamily="34" charset="0"/>
                <a:cs typeface="Arial" panose="020B0604020202020204" pitchFamily="34" charset="0"/>
              </a:rPr>
              <a:t>Receiver Sensitivity Threshold = - 80</a:t>
            </a:r>
            <a:r>
              <a:rPr lang="en-US" sz="2400" dirty="0"/>
              <a:t>dBm</a:t>
            </a:r>
            <a:endParaRPr dirty="0">
              <a:latin typeface="Arial"/>
              <a:cs typeface="Arial"/>
            </a:endParaRPr>
          </a:p>
        </p:txBody>
      </p:sp>
      <p:sp>
        <p:nvSpPr>
          <p:cNvPr id="13" name="Footer Placeholder 12">
            <a:extLst>
              <a:ext uri="{FF2B5EF4-FFF2-40B4-BE49-F238E27FC236}">
                <a16:creationId xmlns:a16="http://schemas.microsoft.com/office/drawing/2014/main" id="{C0C9B0DA-CFC6-32A1-1BDC-52BC89780A32}"/>
              </a:ext>
            </a:extLst>
          </p:cNvPr>
          <p:cNvSpPr>
            <a:spLocks noGrp="1"/>
          </p:cNvSpPr>
          <p:nvPr>
            <p:ph type="ftr" sz="quarter" idx="5"/>
          </p:nvPr>
        </p:nvSpPr>
        <p:spPr/>
        <p:txBody>
          <a:bodyPr/>
          <a:lstStyle/>
          <a:p>
            <a:pPr marL="12700">
              <a:lnSpc>
                <a:spcPct val="100000"/>
              </a:lnSpc>
              <a:spcBef>
                <a:spcPts val="40"/>
              </a:spcBef>
            </a:pPr>
            <a:endParaRPr lang="en-US" spc="15" dirty="0"/>
          </a:p>
        </p:txBody>
      </p:sp>
      <p:sp>
        <p:nvSpPr>
          <p:cNvPr id="17" name="TextBox 16">
            <a:extLst>
              <a:ext uri="{FF2B5EF4-FFF2-40B4-BE49-F238E27FC236}">
                <a16:creationId xmlns:a16="http://schemas.microsoft.com/office/drawing/2014/main" id="{E35E25C6-9E4D-29D4-B6C2-4B16A00BB584}"/>
              </a:ext>
            </a:extLst>
          </p:cNvPr>
          <p:cNvSpPr txBox="1"/>
          <p:nvPr/>
        </p:nvSpPr>
        <p:spPr>
          <a:xfrm>
            <a:off x="866712" y="3429000"/>
            <a:ext cx="8810688" cy="3026470"/>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Received Power </a:t>
            </a:r>
            <a:r>
              <a:rPr lang="en-US" sz="2000" dirty="0" err="1">
                <a:latin typeface="Arial" panose="020B0604020202020204" pitchFamily="34" charset="0"/>
                <a:cs typeface="Arial" panose="020B0604020202020204" pitchFamily="34" charset="0"/>
              </a:rPr>
              <a:t>P</a:t>
            </a:r>
            <a:r>
              <a:rPr lang="en-US" sz="3200" baseline="-25000" dirty="0" err="1">
                <a:latin typeface="Arial" panose="020B0604020202020204" pitchFamily="34" charset="0"/>
                <a:cs typeface="Arial" panose="020B0604020202020204" pitchFamily="34" charset="0"/>
              </a:rPr>
              <a:t>r</a:t>
            </a:r>
            <a:r>
              <a:rPr lang="en-US" sz="2000" dirty="0">
                <a:latin typeface="Arial" panose="020B0604020202020204" pitchFamily="34" charset="0"/>
                <a:cs typeface="Arial" panose="020B0604020202020204" pitchFamily="34" charset="0"/>
              </a:rPr>
              <a:t> is given by </a:t>
            </a:r>
            <a:r>
              <a:rPr lang="en-US" sz="2000" dirty="0" err="1">
                <a:latin typeface="Arial" panose="020B0604020202020204" pitchFamily="34" charset="0"/>
                <a:cs typeface="Arial" panose="020B0604020202020204" pitchFamily="34" charset="0"/>
              </a:rPr>
              <a:t>P</a:t>
            </a:r>
            <a:r>
              <a:rPr lang="en-US" sz="3200" baseline="-25000" dirty="0" err="1">
                <a:latin typeface="Arial" panose="020B0604020202020204" pitchFamily="34" charset="0"/>
                <a:cs typeface="Arial" panose="020B0604020202020204" pitchFamily="34" charset="0"/>
              </a:rPr>
              <a:t>r</a:t>
            </a:r>
            <a:r>
              <a:rPr lang="en-US" sz="2000" dirty="0">
                <a:latin typeface="Arial" panose="020B0604020202020204" pitchFamily="34" charset="0"/>
                <a:cs typeface="Arial" panose="020B0604020202020204" pitchFamily="34" charset="0"/>
              </a:rPr>
              <a:t> = P</a:t>
            </a:r>
            <a:r>
              <a:rPr lang="en-US" sz="3200" baseline="-25000" dirty="0">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 - Path Loss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t>
            </a:r>
            <a:r>
              <a:rPr lang="en-US" sz="3200" baseline="-25000" dirty="0" err="1">
                <a:latin typeface="Arial" panose="020B0604020202020204" pitchFamily="34" charset="0"/>
                <a:cs typeface="Arial" panose="020B0604020202020204" pitchFamily="34" charset="0"/>
              </a:rPr>
              <a:t>r</a:t>
            </a:r>
            <a:r>
              <a:rPr lang="en-US" sz="2000" dirty="0">
                <a:latin typeface="Arial" panose="020B0604020202020204" pitchFamily="34" charset="0"/>
                <a:cs typeface="Arial" panose="020B0604020202020204" pitchFamily="34" charset="0"/>
              </a:rPr>
              <a:t> = P</a:t>
            </a:r>
            <a:r>
              <a:rPr lang="en-US" sz="3200" baseline="-25000" dirty="0">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 - 21.98 + 20 log</a:t>
            </a:r>
            <a:r>
              <a:rPr lang="en-US" sz="2000" baseline="-25000" dirty="0">
                <a:latin typeface="Arial" panose="020B0604020202020204" pitchFamily="34" charset="0"/>
                <a:cs typeface="Arial" panose="020B0604020202020204" pitchFamily="34" charset="0"/>
              </a:rPr>
              <a:t>10</a:t>
            </a:r>
            <a:r>
              <a:rPr lang="en-US" sz="20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λ</a:t>
            </a:r>
            <a:r>
              <a:rPr lang="en-US" sz="2000" dirty="0">
                <a:latin typeface="Arial" panose="020B0604020202020204" pitchFamily="34" charset="0"/>
                <a:cs typeface="Arial" panose="020B0604020202020204" pitchFamily="34" charset="0"/>
              </a:rPr>
              <a:t>) – 20 log</a:t>
            </a:r>
            <a:r>
              <a:rPr lang="en-US" sz="2000" baseline="-25000" dirty="0">
                <a:latin typeface="Arial" panose="020B0604020202020204" pitchFamily="34" charset="0"/>
                <a:cs typeface="Arial" panose="020B0604020202020204" pitchFamily="34" charset="0"/>
              </a:rPr>
              <a:t>10</a:t>
            </a:r>
            <a:r>
              <a:rPr lang="en-US" sz="2000" dirty="0">
                <a:latin typeface="Arial" panose="020B0604020202020204" pitchFamily="34" charset="0"/>
                <a:cs typeface="Arial" panose="020B0604020202020204" pitchFamily="34" charset="0"/>
              </a:rPr>
              <a:t> (d)</a:t>
            </a:r>
          </a:p>
          <a:p>
            <a:r>
              <a:rPr lang="en-US" sz="2000" dirty="0">
                <a:latin typeface="Arial" panose="020B0604020202020204" pitchFamily="34" charset="0"/>
                <a:cs typeface="Arial" panose="020B0604020202020204" pitchFamily="34" charset="0"/>
              </a:rPr>
              <a:t>	= 24 – 21.98 + 20log</a:t>
            </a:r>
            <a:r>
              <a:rPr lang="en-US" sz="2000" baseline="-25000" dirty="0">
                <a:latin typeface="Arial" panose="020B0604020202020204" pitchFamily="34" charset="0"/>
                <a:cs typeface="Arial" panose="020B0604020202020204" pitchFamily="34" charset="0"/>
              </a:rPr>
              <a:t>10</a:t>
            </a:r>
            <a:r>
              <a:rPr lang="en-US" sz="2000" dirty="0">
                <a:latin typeface="Arial" panose="020B0604020202020204" pitchFamily="34" charset="0"/>
                <a:cs typeface="Arial" panose="020B0604020202020204" pitchFamily="34" charset="0"/>
              </a:rPr>
              <a:t> (3x10</a:t>
            </a:r>
            <a:r>
              <a:rPr lang="en-US" sz="2000" baseline="30000" dirty="0">
                <a:latin typeface="Arial" panose="020B0604020202020204" pitchFamily="34" charset="0"/>
                <a:cs typeface="Arial" panose="020B0604020202020204" pitchFamily="34" charset="0"/>
              </a:rPr>
              <a:t>8</a:t>
            </a:r>
            <a:r>
              <a:rPr lang="en-US" sz="2000" dirty="0">
                <a:latin typeface="Arial" panose="020B0604020202020204" pitchFamily="34" charset="0"/>
                <a:cs typeface="Arial" panose="020B0604020202020204" pitchFamily="34" charset="0"/>
              </a:rPr>
              <a:t>/2.4x10</a:t>
            </a:r>
            <a:r>
              <a:rPr lang="en-US" sz="2000" baseline="30000" dirty="0">
                <a:latin typeface="Arial" panose="020B0604020202020204" pitchFamily="34" charset="0"/>
                <a:cs typeface="Arial" panose="020B0604020202020204" pitchFamily="34" charset="0"/>
              </a:rPr>
              <a:t>9</a:t>
            </a:r>
            <a:r>
              <a:rPr lang="en-US" sz="2000" dirty="0">
                <a:latin typeface="Arial" panose="020B0604020202020204" pitchFamily="34" charset="0"/>
                <a:cs typeface="Arial" panose="020B0604020202020204" pitchFamily="34" charset="0"/>
              </a:rPr>
              <a:t>) – 20 log</a:t>
            </a:r>
            <a:r>
              <a:rPr lang="en-US" sz="2000" baseline="-25000" dirty="0">
                <a:latin typeface="Arial" panose="020B0604020202020204" pitchFamily="34" charset="0"/>
                <a:cs typeface="Arial" panose="020B0604020202020204" pitchFamily="34" charset="0"/>
              </a:rPr>
              <a:t>10</a:t>
            </a:r>
            <a:r>
              <a:rPr lang="en-US" sz="2000" dirty="0">
                <a:latin typeface="Arial" panose="020B0604020202020204" pitchFamily="34" charset="0"/>
                <a:cs typeface="Arial" panose="020B0604020202020204" pitchFamily="34" charset="0"/>
              </a:rPr>
              <a:t> (400)</a:t>
            </a:r>
          </a:p>
          <a:p>
            <a:r>
              <a:rPr lang="en-US" sz="2000" dirty="0">
                <a:latin typeface="Arial" panose="020B0604020202020204" pitchFamily="34" charset="0"/>
                <a:cs typeface="Arial" panose="020B0604020202020204" pitchFamily="34" charset="0"/>
              </a:rPr>
              <a:t>	= 24 -</a:t>
            </a:r>
            <a:r>
              <a:rPr lang="en-US" sz="2000" dirty="0">
                <a:highlight>
                  <a:srgbClr val="FFFF00"/>
                </a:highlight>
                <a:latin typeface="Arial" panose="020B0604020202020204" pitchFamily="34" charset="0"/>
                <a:cs typeface="Arial" panose="020B0604020202020204" pitchFamily="34" charset="0"/>
              </a:rPr>
              <a:t>21.98 -18.06 </a:t>
            </a:r>
            <a:r>
              <a:rPr lang="en-US" sz="2000" dirty="0">
                <a:latin typeface="Arial" panose="020B0604020202020204" pitchFamily="34" charset="0"/>
                <a:cs typeface="Arial" panose="020B0604020202020204" pitchFamily="34" charset="0"/>
              </a:rPr>
              <a:t>-52.04</a:t>
            </a:r>
          </a:p>
          <a:p>
            <a:r>
              <a:rPr lang="en-US" sz="2000" dirty="0">
                <a:latin typeface="Arial" panose="020B0604020202020204" pitchFamily="34" charset="0"/>
                <a:cs typeface="Arial" panose="020B0604020202020204" pitchFamily="34" charset="0"/>
              </a:rPr>
              <a:t>	= 24 – 92.08 = -68.08 dBm</a:t>
            </a:r>
          </a:p>
          <a:p>
            <a:endParaRPr lang="en-US" sz="2000" dirty="0">
              <a:latin typeface="Arial" panose="020B0604020202020204" pitchFamily="34" charset="0"/>
              <a:cs typeface="Arial" panose="020B0604020202020204" pitchFamily="34" charset="0"/>
            </a:endParaRPr>
          </a:p>
          <a:p>
            <a:r>
              <a:rPr lang="en-US" sz="2000" i="1" dirty="0" err="1">
                <a:solidFill>
                  <a:srgbClr val="FF0000"/>
                </a:solidFill>
                <a:latin typeface="Arial" panose="020B0604020202020204" pitchFamily="34" charset="0"/>
                <a:cs typeface="Arial" panose="020B0604020202020204" pitchFamily="34" charset="0"/>
              </a:rPr>
              <a:t>P</a:t>
            </a:r>
            <a:r>
              <a:rPr lang="en-US" sz="3200" i="1" baseline="-25000" dirty="0" err="1">
                <a:solidFill>
                  <a:srgbClr val="FF0000"/>
                </a:solidFill>
                <a:latin typeface="Arial" panose="020B0604020202020204" pitchFamily="34" charset="0"/>
                <a:cs typeface="Arial" panose="020B0604020202020204" pitchFamily="34" charset="0"/>
              </a:rPr>
              <a:t>r</a:t>
            </a:r>
            <a:r>
              <a:rPr lang="en-US" sz="2000" i="1" dirty="0">
                <a:solidFill>
                  <a:srgbClr val="FF0000"/>
                </a:solidFill>
                <a:latin typeface="Arial" panose="020B0604020202020204" pitchFamily="34" charset="0"/>
                <a:cs typeface="Arial" panose="020B0604020202020204" pitchFamily="34" charset="0"/>
              </a:rPr>
              <a:t> is well above the required -80 dBm for communication at the maximum data rate – so link should work fine</a:t>
            </a:r>
          </a:p>
        </p:txBody>
      </p:sp>
      <p:sp>
        <p:nvSpPr>
          <p:cNvPr id="2" name="Flowchart: Alternate Process 1">
            <a:extLst>
              <a:ext uri="{FF2B5EF4-FFF2-40B4-BE49-F238E27FC236}">
                <a16:creationId xmlns:a16="http://schemas.microsoft.com/office/drawing/2014/main" id="{15E7C557-EFEB-0CF3-2457-55971FF0F463}"/>
              </a:ext>
            </a:extLst>
          </p:cNvPr>
          <p:cNvSpPr/>
          <p:nvPr/>
        </p:nvSpPr>
        <p:spPr>
          <a:xfrm>
            <a:off x="8322668" y="4256434"/>
            <a:ext cx="1354732" cy="138236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A5B102DA-F25E-F539-76A6-FB584F809CFA}"/>
              </a:ext>
            </a:extLst>
          </p:cNvPr>
          <p:cNvCxnSpPr/>
          <p:nvPr/>
        </p:nvCxnSpPr>
        <p:spPr>
          <a:xfrm flipH="1" flipV="1">
            <a:off x="4055468" y="5033340"/>
            <a:ext cx="4267200"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396D37D-E86F-546A-E425-CB1B24212D8E}"/>
              </a:ext>
            </a:extLst>
          </p:cNvPr>
          <p:cNvSpPr txBox="1"/>
          <p:nvPr/>
        </p:nvSpPr>
        <p:spPr>
          <a:xfrm>
            <a:off x="8362510" y="4572903"/>
            <a:ext cx="1354732" cy="941283"/>
          </a:xfrm>
          <a:prstGeom prst="rect">
            <a:avLst/>
          </a:prstGeom>
          <a:noFill/>
        </p:spPr>
        <p:txBody>
          <a:bodyPr wrap="square">
            <a:spAutoFit/>
          </a:bodyPr>
          <a:lstStyle/>
          <a:p>
            <a:pPr marL="12700">
              <a:lnSpc>
                <a:spcPct val="100000"/>
              </a:lnSpc>
              <a:spcBef>
                <a:spcPts val="100"/>
              </a:spcBef>
              <a:tabLst>
                <a:tab pos="255270" algn="l"/>
              </a:tabLst>
            </a:pPr>
            <a:r>
              <a:rPr lang="en-US" sz="1800" b="1" i="1" dirty="0">
                <a:solidFill>
                  <a:srgbClr val="FFFFFF"/>
                </a:solidFill>
                <a:latin typeface="Calibri"/>
                <a:cs typeface="Calibri"/>
              </a:rPr>
              <a:t>L</a:t>
            </a:r>
            <a:r>
              <a:rPr lang="en-US" sz="1800" b="1" i="1" baseline="-25000" dirty="0">
                <a:solidFill>
                  <a:srgbClr val="FFFFFF"/>
                </a:solidFill>
                <a:latin typeface="Calibri"/>
                <a:cs typeface="Calibri"/>
              </a:rPr>
              <a:t>0</a:t>
            </a:r>
            <a:r>
              <a:rPr lang="en-US" sz="1800" b="1" i="1" dirty="0">
                <a:solidFill>
                  <a:srgbClr val="FFFFFF"/>
                </a:solidFill>
                <a:latin typeface="Calibri"/>
                <a:cs typeface="Calibri"/>
              </a:rPr>
              <a:t>	</a:t>
            </a:r>
            <a:r>
              <a:rPr lang="en-US" sz="1800" b="1" dirty="0">
                <a:solidFill>
                  <a:srgbClr val="FFFFFF"/>
                </a:solidFill>
                <a:latin typeface="Calibri"/>
                <a:cs typeface="Calibri"/>
              </a:rPr>
              <a:t>=</a:t>
            </a:r>
            <a:r>
              <a:rPr lang="en-US" sz="1800" b="1" spc="-20" dirty="0">
                <a:solidFill>
                  <a:srgbClr val="FFFFFF"/>
                </a:solidFill>
                <a:latin typeface="Calibri"/>
                <a:cs typeface="Calibri"/>
              </a:rPr>
              <a:t> </a:t>
            </a:r>
            <a:r>
              <a:rPr lang="en-US" sz="1800" b="1" spc="5" dirty="0">
                <a:solidFill>
                  <a:srgbClr val="FFFFFF"/>
                </a:solidFill>
                <a:latin typeface="Calibri"/>
                <a:cs typeface="Calibri"/>
              </a:rPr>
              <a:t>40</a:t>
            </a:r>
            <a:r>
              <a:rPr lang="en-US" sz="1800" b="1" spc="-15" dirty="0">
                <a:solidFill>
                  <a:srgbClr val="FFFFFF"/>
                </a:solidFill>
                <a:latin typeface="Calibri"/>
                <a:cs typeface="Calibri"/>
              </a:rPr>
              <a:t> </a:t>
            </a:r>
            <a:r>
              <a:rPr lang="en-US" sz="1800" b="1" spc="5" dirty="0">
                <a:solidFill>
                  <a:srgbClr val="FFFFFF"/>
                </a:solidFill>
                <a:latin typeface="Calibri"/>
                <a:cs typeface="Calibri"/>
              </a:rPr>
              <a:t>dB</a:t>
            </a:r>
          </a:p>
          <a:p>
            <a:pPr marL="12700">
              <a:spcBef>
                <a:spcPts val="100"/>
              </a:spcBef>
              <a:tabLst>
                <a:tab pos="255270" algn="l"/>
              </a:tabLst>
            </a:pPr>
            <a:r>
              <a:rPr lang="en-US" sz="1800" b="1" spc="-5" dirty="0">
                <a:solidFill>
                  <a:srgbClr val="FFFFFF"/>
                </a:solidFill>
                <a:latin typeface="Calibri"/>
                <a:cs typeface="Calibri"/>
              </a:rPr>
              <a:t>at</a:t>
            </a:r>
            <a:r>
              <a:rPr lang="en-US" sz="1800" b="1" spc="-25" dirty="0">
                <a:solidFill>
                  <a:srgbClr val="FFFFFF"/>
                </a:solidFill>
                <a:latin typeface="Calibri"/>
                <a:cs typeface="Calibri"/>
              </a:rPr>
              <a:t> </a:t>
            </a:r>
            <a:r>
              <a:rPr lang="en-US" sz="1800" b="1" dirty="0">
                <a:solidFill>
                  <a:srgbClr val="FFFFFF"/>
                </a:solidFill>
                <a:latin typeface="Calibri"/>
                <a:cs typeface="Calibri"/>
              </a:rPr>
              <a:t>2.4</a:t>
            </a:r>
            <a:r>
              <a:rPr lang="en-US" sz="1800" b="1" spc="-15" dirty="0">
                <a:solidFill>
                  <a:srgbClr val="FFFFFF"/>
                </a:solidFill>
                <a:latin typeface="Calibri"/>
                <a:cs typeface="Calibri"/>
              </a:rPr>
              <a:t> </a:t>
            </a:r>
            <a:r>
              <a:rPr lang="en-US" sz="1800" b="1" spc="10" dirty="0">
                <a:solidFill>
                  <a:srgbClr val="FFFFFF"/>
                </a:solidFill>
                <a:latin typeface="Calibri"/>
                <a:cs typeface="Calibri"/>
              </a:rPr>
              <a:t>GHz</a:t>
            </a:r>
            <a:endParaRPr lang="en-US" sz="1800" b="1" dirty="0">
              <a:latin typeface="Calibri"/>
              <a:cs typeface="Calibri"/>
            </a:endParaRPr>
          </a:p>
          <a:p>
            <a:pPr marL="12700">
              <a:lnSpc>
                <a:spcPct val="100000"/>
              </a:lnSpc>
              <a:spcBef>
                <a:spcPts val="100"/>
              </a:spcBef>
              <a:tabLst>
                <a:tab pos="255270" algn="l"/>
              </a:tabLst>
            </a:pPr>
            <a:endParaRPr lang="en-US" sz="1800" b="1" dirty="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06590" y="521264"/>
            <a:ext cx="5925185" cy="626454"/>
          </a:xfrm>
          <a:prstGeom prst="rect">
            <a:avLst/>
          </a:prstGeom>
        </p:spPr>
        <p:txBody>
          <a:bodyPr vert="horz" wrap="square" lIns="0" tIns="86995" rIns="0" bIns="0" rtlCol="0">
            <a:spAutoFit/>
          </a:bodyPr>
          <a:lstStyle/>
          <a:p>
            <a:pPr marL="233679" marR="5080" indent="-221615">
              <a:lnSpc>
                <a:spcPts val="4220"/>
              </a:lnSpc>
              <a:spcBef>
                <a:spcPts val="685"/>
              </a:spcBef>
            </a:pPr>
            <a:r>
              <a:rPr lang="en-US" dirty="0"/>
              <a:t>Cell/Radio Footprint</a:t>
            </a:r>
            <a:endParaRPr spc="100" dirty="0"/>
          </a:p>
        </p:txBody>
      </p:sp>
      <p:sp>
        <p:nvSpPr>
          <p:cNvPr id="7" name="object 7"/>
          <p:cNvSpPr txBox="1"/>
          <p:nvPr/>
        </p:nvSpPr>
        <p:spPr>
          <a:xfrm>
            <a:off x="9134833" y="7224228"/>
            <a:ext cx="356870" cy="306705"/>
          </a:xfrm>
          <a:prstGeom prst="rect">
            <a:avLst/>
          </a:prstGeom>
        </p:spPr>
        <p:txBody>
          <a:bodyPr vert="horz" wrap="square" lIns="0" tIns="0" rIns="0" bIns="0" rtlCol="0">
            <a:spAutoFit/>
          </a:bodyPr>
          <a:lstStyle/>
          <a:p>
            <a:pPr marL="38100">
              <a:lnSpc>
                <a:spcPts val="2280"/>
              </a:lnSpc>
            </a:pPr>
            <a:fld id="{81D60167-4931-47E6-BA6A-407CBD079E47}" type="slidenum">
              <a:rPr sz="1950" b="1" spc="15" dirty="0">
                <a:latin typeface="Arial"/>
                <a:cs typeface="Arial"/>
              </a:rPr>
              <a:t>31</a:t>
            </a:fld>
            <a:endParaRPr sz="1950">
              <a:latin typeface="Arial"/>
              <a:cs typeface="Arial"/>
            </a:endParaRPr>
          </a:p>
        </p:txBody>
      </p:sp>
      <p:sp>
        <p:nvSpPr>
          <p:cNvPr id="6" name="object 6"/>
          <p:cNvSpPr txBox="1"/>
          <p:nvPr/>
        </p:nvSpPr>
        <p:spPr>
          <a:xfrm>
            <a:off x="381001" y="1934972"/>
            <a:ext cx="4343400" cy="3159839"/>
          </a:xfrm>
          <a:prstGeom prst="rect">
            <a:avLst/>
          </a:prstGeom>
        </p:spPr>
        <p:txBody>
          <a:bodyPr vert="horz" wrap="square" lIns="0" tIns="68580" rIns="0" bIns="0" rtlCol="0">
            <a:spAutoFit/>
          </a:bodyPr>
          <a:lstStyle/>
          <a:p>
            <a:pPr marL="326390" marR="50800" indent="-314325" algn="just">
              <a:lnSpc>
                <a:spcPts val="3290"/>
              </a:lnSpc>
              <a:spcBef>
                <a:spcPts val="540"/>
              </a:spcBef>
              <a:buClr>
                <a:srgbClr val="FB0128"/>
              </a:buClr>
              <a:buFont typeface="Arial MT"/>
              <a:buChar char="•"/>
              <a:tabLst>
                <a:tab pos="327025" algn="l"/>
              </a:tabLst>
            </a:pPr>
            <a:r>
              <a:rPr lang="en-US" sz="3050" b="1" spc="5" dirty="0">
                <a:latin typeface="Arial"/>
                <a:cs typeface="Arial"/>
              </a:rPr>
              <a:t>The Cell is the area covered by a single transmitter</a:t>
            </a:r>
          </a:p>
          <a:p>
            <a:pPr marL="326390" marR="50800" indent="-314325" algn="just">
              <a:lnSpc>
                <a:spcPts val="3290"/>
              </a:lnSpc>
              <a:spcBef>
                <a:spcPts val="540"/>
              </a:spcBef>
              <a:buClr>
                <a:srgbClr val="FB0128"/>
              </a:buClr>
              <a:buFont typeface="Arial MT"/>
              <a:buChar char="•"/>
              <a:tabLst>
                <a:tab pos="327025" algn="l"/>
              </a:tabLst>
            </a:pPr>
            <a:endParaRPr lang="en-US" sz="3050" b="1" spc="5" dirty="0">
              <a:latin typeface="Arial"/>
              <a:cs typeface="Arial"/>
            </a:endParaRPr>
          </a:p>
          <a:p>
            <a:pPr marL="326390" marR="50800" indent="-314325" algn="just">
              <a:lnSpc>
                <a:spcPts val="3290"/>
              </a:lnSpc>
              <a:spcBef>
                <a:spcPts val="540"/>
              </a:spcBef>
              <a:buClr>
                <a:srgbClr val="FB0128"/>
              </a:buClr>
              <a:buFont typeface="Arial MT"/>
              <a:buChar char="•"/>
              <a:tabLst>
                <a:tab pos="327025" algn="l"/>
              </a:tabLst>
            </a:pPr>
            <a:r>
              <a:rPr lang="en-US" sz="3050" b="1" spc="5" dirty="0">
                <a:latin typeface="Arial"/>
                <a:cs typeface="Arial"/>
              </a:rPr>
              <a:t>Path loss model roughly determines the size of cell</a:t>
            </a:r>
            <a:endParaRPr lang="en-US" sz="2200" dirty="0">
              <a:latin typeface="Arial"/>
              <a:cs typeface="Arial"/>
            </a:endParaRPr>
          </a:p>
        </p:txBody>
      </p:sp>
      <p:sp>
        <p:nvSpPr>
          <p:cNvPr id="8" name="Footer Placeholder 7">
            <a:extLst>
              <a:ext uri="{FF2B5EF4-FFF2-40B4-BE49-F238E27FC236}">
                <a16:creationId xmlns:a16="http://schemas.microsoft.com/office/drawing/2014/main" id="{3FFE6340-2162-7862-9EB9-63CFB6A715E9}"/>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10" name="Picture 9">
            <a:extLst>
              <a:ext uri="{FF2B5EF4-FFF2-40B4-BE49-F238E27FC236}">
                <a16:creationId xmlns:a16="http://schemas.microsoft.com/office/drawing/2014/main" id="{829508CD-F86B-8E15-E01E-5467858A7E86}"/>
              </a:ext>
            </a:extLst>
          </p:cNvPr>
          <p:cNvPicPr>
            <a:picLocks noChangeAspect="1"/>
          </p:cNvPicPr>
          <p:nvPr/>
        </p:nvPicPr>
        <p:blipFill>
          <a:blip r:embed="rId2"/>
          <a:stretch>
            <a:fillRect/>
          </a:stretch>
        </p:blipFill>
        <p:spPr>
          <a:xfrm>
            <a:off x="5410200" y="1934972"/>
            <a:ext cx="4474561" cy="528232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275C-F2DA-F56C-F8EB-0A2D23032B3B}"/>
              </a:ext>
            </a:extLst>
          </p:cNvPr>
          <p:cNvSpPr>
            <a:spLocks noGrp="1"/>
          </p:cNvSpPr>
          <p:nvPr>
            <p:ph type="title"/>
          </p:nvPr>
        </p:nvSpPr>
        <p:spPr>
          <a:xfrm>
            <a:off x="1600201" y="176386"/>
            <a:ext cx="6513978" cy="1215717"/>
          </a:xfrm>
        </p:spPr>
        <p:txBody>
          <a:bodyPr/>
          <a:lstStyle/>
          <a:p>
            <a:r>
              <a:rPr lang="en-US" dirty="0"/>
              <a:t>General Formulation of Path Loss</a:t>
            </a:r>
          </a:p>
        </p:txBody>
      </p:sp>
      <p:sp>
        <p:nvSpPr>
          <p:cNvPr id="3" name="Text Placeholder 2">
            <a:extLst>
              <a:ext uri="{FF2B5EF4-FFF2-40B4-BE49-F238E27FC236}">
                <a16:creationId xmlns:a16="http://schemas.microsoft.com/office/drawing/2014/main" id="{C37EF9FC-CA0F-AC66-E8EB-5599643E1221}"/>
              </a:ext>
            </a:extLst>
          </p:cNvPr>
          <p:cNvSpPr>
            <a:spLocks noGrp="1"/>
          </p:cNvSpPr>
          <p:nvPr>
            <p:ph type="body" idx="1"/>
          </p:nvPr>
        </p:nvSpPr>
        <p:spPr>
          <a:xfrm>
            <a:off x="457200" y="1955370"/>
            <a:ext cx="9448800" cy="5581968"/>
          </a:xfrm>
        </p:spPr>
        <p:txBody>
          <a:bodyPr/>
          <a:lstStyle/>
          <a:p>
            <a:pPr marL="342900" indent="-342900">
              <a:buFont typeface="Arial" panose="020B0604020202020204" pitchFamily="34" charset="0"/>
              <a:buChar char="•"/>
            </a:pPr>
            <a:r>
              <a:rPr lang="en-US" b="0" dirty="0"/>
              <a:t>Depending on the environment, it is seen that the path loss</a:t>
            </a:r>
          </a:p>
          <a:p>
            <a:r>
              <a:rPr lang="en-US" b="0" dirty="0"/>
              <a:t>(or the RSS) varies as some power of the distance from</a:t>
            </a:r>
          </a:p>
          <a:p>
            <a:r>
              <a:rPr lang="en-US" b="0" dirty="0"/>
              <a:t>the transmitter d</a:t>
            </a:r>
          </a:p>
          <a:p>
            <a:endParaRPr lang="en-US" b="0" dirty="0"/>
          </a:p>
          <a:p>
            <a:endParaRPr lang="en-US" b="0" dirty="0"/>
          </a:p>
          <a:p>
            <a:r>
              <a:rPr lang="en-US" b="0" dirty="0"/>
              <a:t> </a:t>
            </a:r>
          </a:p>
          <a:p>
            <a:endParaRPr lang="en-US" b="0" dirty="0"/>
          </a:p>
          <a:p>
            <a:endParaRPr lang="en-US" b="0" dirty="0"/>
          </a:p>
          <a:p>
            <a:pPr marL="342900" indent="-342900">
              <a:buFont typeface="Arial" panose="020B0604020202020204" pitchFamily="34" charset="0"/>
              <a:buChar char="•"/>
            </a:pPr>
            <a:r>
              <a:rPr lang="en-US" b="0" dirty="0"/>
              <a:t>Here </a:t>
            </a:r>
            <a:r>
              <a:rPr lang="el-GR" b="0" dirty="0"/>
              <a:t>α</a:t>
            </a:r>
            <a:r>
              <a:rPr lang="en-US" b="0" dirty="0"/>
              <a:t> is called the path-loss exponent or the path-loss</a:t>
            </a:r>
          </a:p>
          <a:p>
            <a:r>
              <a:rPr lang="en-US" b="0" dirty="0"/>
              <a:t>	gradient or the distance-power gradient</a:t>
            </a:r>
          </a:p>
          <a:p>
            <a:endParaRPr lang="en-US" b="0" dirty="0"/>
          </a:p>
          <a:p>
            <a:pPr marL="342900" indent="-342900">
              <a:buFont typeface="Arial" panose="020B0604020202020204" pitchFamily="34" charset="0"/>
              <a:buChar char="•"/>
            </a:pPr>
            <a:r>
              <a:rPr lang="en-US" b="0" dirty="0"/>
              <a:t>The quantity L</a:t>
            </a:r>
            <a:r>
              <a:rPr lang="en-US" sz="2800" b="0" baseline="-25000" dirty="0"/>
              <a:t>0</a:t>
            </a:r>
            <a:r>
              <a:rPr lang="en-US" b="0" dirty="0"/>
              <a:t> is a constant that is computed at a reference distance d</a:t>
            </a:r>
            <a:r>
              <a:rPr lang="en-US" sz="2800" b="0" baseline="-25000" dirty="0"/>
              <a:t>0</a:t>
            </a:r>
          </a:p>
          <a:p>
            <a:pPr marL="800100" lvl="1" indent="-342900">
              <a:buFont typeface="Arial" panose="020B0604020202020204" pitchFamily="34" charset="0"/>
              <a:buChar char="•"/>
            </a:pPr>
            <a:endParaRPr lang="en-US" i="1" baseline="-25000" dirty="0">
              <a:solidFill>
                <a:srgbClr val="FF0000"/>
              </a:solidFill>
            </a:endParaRPr>
          </a:p>
          <a:p>
            <a:pPr marL="800100" lvl="1" indent="-342900">
              <a:buFont typeface="Arial" panose="020B0604020202020204" pitchFamily="34" charset="0"/>
              <a:buChar char="•"/>
            </a:pPr>
            <a:r>
              <a:rPr lang="en-US" b="1" i="1" dirty="0">
                <a:solidFill>
                  <a:srgbClr val="FF0000"/>
                </a:solidFill>
              </a:rPr>
              <a:t>This reference distance is 1m in indoor areas and 100m or 1 km in outdoor areas</a:t>
            </a:r>
          </a:p>
        </p:txBody>
      </p:sp>
      <p:sp>
        <p:nvSpPr>
          <p:cNvPr id="4" name="Footer Placeholder 3">
            <a:extLst>
              <a:ext uri="{FF2B5EF4-FFF2-40B4-BE49-F238E27FC236}">
                <a16:creationId xmlns:a16="http://schemas.microsoft.com/office/drawing/2014/main" id="{4477AAE0-8AAF-CA1B-C5BD-7492E0DEBAB1}"/>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6" name="Picture 5">
            <a:extLst>
              <a:ext uri="{FF2B5EF4-FFF2-40B4-BE49-F238E27FC236}">
                <a16:creationId xmlns:a16="http://schemas.microsoft.com/office/drawing/2014/main" id="{95DE4E4E-CF98-8F8E-60D6-E8144151EBC2}"/>
              </a:ext>
            </a:extLst>
          </p:cNvPr>
          <p:cNvPicPr>
            <a:picLocks noChangeAspect="1"/>
          </p:cNvPicPr>
          <p:nvPr/>
        </p:nvPicPr>
        <p:blipFill>
          <a:blip r:embed="rId2"/>
          <a:stretch>
            <a:fillRect/>
          </a:stretch>
        </p:blipFill>
        <p:spPr>
          <a:xfrm>
            <a:off x="1143000" y="2971800"/>
            <a:ext cx="7239000" cy="1280484"/>
          </a:xfrm>
          <a:prstGeom prst="rect">
            <a:avLst/>
          </a:prstGeom>
        </p:spPr>
      </p:pic>
    </p:spTree>
    <p:extLst>
      <p:ext uri="{BB962C8B-B14F-4D97-AF65-F5344CB8AC3E}">
        <p14:creationId xmlns:p14="http://schemas.microsoft.com/office/powerpoint/2010/main" val="1984835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0233" y="7200408"/>
            <a:ext cx="306070" cy="327660"/>
          </a:xfrm>
          <a:prstGeom prst="rect">
            <a:avLst/>
          </a:prstGeom>
        </p:spPr>
        <p:txBody>
          <a:bodyPr vert="horz" wrap="square" lIns="0" tIns="16510" rIns="0" bIns="0" rtlCol="0">
            <a:spAutoFit/>
          </a:bodyPr>
          <a:lstStyle/>
          <a:p>
            <a:pPr marL="12700">
              <a:lnSpc>
                <a:spcPct val="100000"/>
              </a:lnSpc>
              <a:spcBef>
                <a:spcPts val="130"/>
              </a:spcBef>
            </a:pPr>
            <a:r>
              <a:rPr sz="1950" b="1" spc="20" dirty="0">
                <a:latin typeface="Arial"/>
                <a:cs typeface="Arial"/>
              </a:rPr>
              <a:t>1</a:t>
            </a:r>
            <a:r>
              <a:rPr sz="1950" b="1" spc="15" dirty="0">
                <a:latin typeface="Arial"/>
                <a:cs typeface="Arial"/>
              </a:rPr>
              <a:t>8</a:t>
            </a:r>
            <a:endParaRPr sz="1950">
              <a:latin typeface="Arial"/>
              <a:cs typeface="Arial"/>
            </a:endParaRPr>
          </a:p>
        </p:txBody>
      </p:sp>
      <p:sp>
        <p:nvSpPr>
          <p:cNvPr id="11" name="object 11"/>
          <p:cNvSpPr txBox="1">
            <a:spLocks noGrp="1"/>
          </p:cNvSpPr>
          <p:nvPr>
            <p:ph type="title"/>
          </p:nvPr>
        </p:nvSpPr>
        <p:spPr>
          <a:xfrm>
            <a:off x="1546402" y="444544"/>
            <a:ext cx="7128509" cy="629285"/>
          </a:xfrm>
          <a:prstGeom prst="rect">
            <a:avLst/>
          </a:prstGeom>
        </p:spPr>
        <p:txBody>
          <a:bodyPr vert="horz" wrap="square" lIns="0" tIns="13970" rIns="0" bIns="0" rtlCol="0">
            <a:spAutoFit/>
          </a:bodyPr>
          <a:lstStyle/>
          <a:p>
            <a:pPr marL="12700">
              <a:lnSpc>
                <a:spcPct val="100000"/>
              </a:lnSpc>
              <a:spcBef>
                <a:spcPts val="110"/>
              </a:spcBef>
            </a:pPr>
            <a:r>
              <a:rPr lang="en-US" dirty="0"/>
              <a:t>More Comments</a:t>
            </a:r>
            <a:endParaRPr spc="100" dirty="0"/>
          </a:p>
        </p:txBody>
      </p:sp>
      <p:sp>
        <p:nvSpPr>
          <p:cNvPr id="26" name="TextBox 25">
            <a:extLst>
              <a:ext uri="{FF2B5EF4-FFF2-40B4-BE49-F238E27FC236}">
                <a16:creationId xmlns:a16="http://schemas.microsoft.com/office/drawing/2014/main" id="{CCB5090B-48C2-039D-6B5A-F6D67E90E437}"/>
              </a:ext>
            </a:extLst>
          </p:cNvPr>
          <p:cNvSpPr txBox="1"/>
          <p:nvPr/>
        </p:nvSpPr>
        <p:spPr>
          <a:xfrm>
            <a:off x="381000" y="1965138"/>
            <a:ext cx="9677400" cy="5632311"/>
          </a:xfrm>
          <a:prstGeom prst="rect">
            <a:avLst/>
          </a:prstGeom>
          <a:noFill/>
        </p:spPr>
        <p:txBody>
          <a:bodyPr wrap="square">
            <a:spAutoFit/>
          </a:bodyPr>
          <a:lstStyle/>
          <a:p>
            <a:pPr marL="457200"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Path loss is a function of a variety of parameters</a:t>
            </a:r>
          </a:p>
          <a:p>
            <a:pPr marL="914400" lvl="1"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Terrain</a:t>
            </a:r>
          </a:p>
          <a:p>
            <a:pPr marL="914400" lvl="1"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Frequency of operation</a:t>
            </a:r>
          </a:p>
          <a:p>
            <a:pPr marL="914400" lvl="1"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Antenna heights</a:t>
            </a:r>
          </a:p>
          <a:p>
            <a:pPr marL="914400" lvl="1" indent="-457200">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Extremely site specific</a:t>
            </a:r>
          </a:p>
          <a:p>
            <a:pPr marL="914400" lvl="1"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Varies depending on environment</a:t>
            </a:r>
          </a:p>
          <a:p>
            <a:pPr marL="1371600" lvl="2"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Example: indoor Vs outdoor	</a:t>
            </a:r>
          </a:p>
          <a:p>
            <a:pPr marL="1371600" lvl="2"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Example: microcell Vs microcell</a:t>
            </a:r>
          </a:p>
          <a:p>
            <a:pPr marL="1371600" lvl="2"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Example: rural Vs dense urban</a:t>
            </a:r>
          </a:p>
          <a:p>
            <a:pPr marL="1371600" lvl="2" indent="-457200">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Large number of measurement results are available for different scenarios, frequencies and sites</a:t>
            </a:r>
          </a:p>
          <a:p>
            <a:pPr marL="457200" indent="-457200">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Empirical models are popular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7F37470B-5E47-490E-E9B5-16924D3E9892}"/>
              </a:ext>
            </a:extLst>
          </p:cNvPr>
          <p:cNvSpPr>
            <a:spLocks noGrp="1"/>
          </p:cNvSpPr>
          <p:nvPr>
            <p:ph type="title"/>
          </p:nvPr>
        </p:nvSpPr>
        <p:spPr>
          <a:xfrm>
            <a:off x="457200" y="745339"/>
            <a:ext cx="8458200" cy="1354217"/>
          </a:xfrm>
        </p:spPr>
        <p:txBody>
          <a:bodyPr/>
          <a:lstStyle/>
          <a:p>
            <a:r>
              <a:rPr lang="en-US" sz="4400" dirty="0">
                <a:latin typeface="Arial" panose="020B0604020202020204" pitchFamily="34" charset="0"/>
                <a:cs typeface="Arial" panose="020B0604020202020204" pitchFamily="34" charset="0"/>
              </a:rPr>
              <a:t>Obstacles and Atmosphere</a:t>
            </a:r>
          </a:p>
        </p:txBody>
      </p:sp>
      <p:sp>
        <p:nvSpPr>
          <p:cNvPr id="24" name="TextBox 23">
            <a:extLst>
              <a:ext uri="{FF2B5EF4-FFF2-40B4-BE49-F238E27FC236}">
                <a16:creationId xmlns:a16="http://schemas.microsoft.com/office/drawing/2014/main" id="{DDEEAF0A-6345-7608-7079-22E1FC9E917B}"/>
              </a:ext>
            </a:extLst>
          </p:cNvPr>
          <p:cNvSpPr txBox="1"/>
          <p:nvPr/>
        </p:nvSpPr>
        <p:spPr>
          <a:xfrm>
            <a:off x="685800" y="2125176"/>
            <a:ext cx="9065458" cy="526297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Objects absorb energy as the signal passes</a:t>
            </a:r>
          </a:p>
          <a:p>
            <a:r>
              <a:rPr lang="en-US" sz="2400" dirty="0">
                <a:latin typeface="Arial" panose="020B0604020202020204" pitchFamily="34" charset="0"/>
                <a:cs typeface="Arial" panose="020B0604020202020204" pitchFamily="34" charset="0"/>
              </a:rPr>
              <a:t>through them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Degree of absorption depends strongly the material </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Paper versus brick versus metal </a:t>
            </a:r>
          </a:p>
          <a:p>
            <a:pPr marL="800100" lvl="1"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Absorption of energy in the atmosphere. </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 Very serious at specific frequencies, e.g., water vapor (22 GHz) and oxygen (60 GHz) </a:t>
            </a:r>
          </a:p>
          <a:p>
            <a:pPr marL="800100" lvl="1"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 Refraction in the atmosphere</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 Pockets of air can have different properties, e.g., humidity, temperature, …</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Redirects the signal in unpredictable ways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Can reduce energy and increase path length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6112-60E9-A393-1983-2C930613D735}"/>
              </a:ext>
            </a:extLst>
          </p:cNvPr>
          <p:cNvSpPr>
            <a:spLocks noGrp="1"/>
          </p:cNvSpPr>
          <p:nvPr>
            <p:ph type="title"/>
          </p:nvPr>
        </p:nvSpPr>
        <p:spPr>
          <a:xfrm>
            <a:off x="990600" y="822385"/>
            <a:ext cx="6169957" cy="607859"/>
          </a:xfrm>
        </p:spPr>
        <p:txBody>
          <a:bodyPr wrap="square" lIns="0" tIns="0" rIns="0" bIns="0" anchor="t">
            <a:spAutoFit/>
          </a:bodyPr>
          <a:lstStyle/>
          <a:p>
            <a:r>
              <a:rPr lang="en-US" dirty="0">
                <a:ea typeface="Cambria"/>
              </a:rPr>
              <a:t>Multipath Effect</a:t>
            </a:r>
            <a:endParaRPr lang="en-US" dirty="0"/>
          </a:p>
        </p:txBody>
      </p:sp>
      <p:sp>
        <p:nvSpPr>
          <p:cNvPr id="4" name="Footer Placeholder 3">
            <a:extLst>
              <a:ext uri="{FF2B5EF4-FFF2-40B4-BE49-F238E27FC236}">
                <a16:creationId xmlns:a16="http://schemas.microsoft.com/office/drawing/2014/main" id="{958DAC47-1B77-389B-8C1D-1E5FC3D4130F}"/>
              </a:ext>
            </a:extLst>
          </p:cNvPr>
          <p:cNvSpPr>
            <a:spLocks noGrp="1"/>
          </p:cNvSpPr>
          <p:nvPr>
            <p:ph type="ftr" sz="quarter" idx="5"/>
          </p:nvPr>
        </p:nvSpPr>
        <p:spPr/>
        <p:txBody>
          <a:bodyPr/>
          <a:lstStyle/>
          <a:p>
            <a:pPr marL="12700">
              <a:lnSpc>
                <a:spcPct val="100000"/>
              </a:lnSpc>
              <a:spcBef>
                <a:spcPts val="40"/>
              </a:spcBef>
            </a:pPr>
            <a:endParaRPr lang="en-US" spc="15" dirty="0"/>
          </a:p>
        </p:txBody>
      </p:sp>
      <p:sp>
        <p:nvSpPr>
          <p:cNvPr id="7" name="Text Placeholder 6">
            <a:extLst>
              <a:ext uri="{FF2B5EF4-FFF2-40B4-BE49-F238E27FC236}">
                <a16:creationId xmlns:a16="http://schemas.microsoft.com/office/drawing/2014/main" id="{AB6EE4C7-3B4E-AEF2-4304-EF02923328CA}"/>
              </a:ext>
            </a:extLst>
          </p:cNvPr>
          <p:cNvSpPr>
            <a:spLocks noGrp="1"/>
          </p:cNvSpPr>
          <p:nvPr>
            <p:ph type="body" idx="1"/>
          </p:nvPr>
        </p:nvSpPr>
        <p:spPr/>
        <p:txBody>
          <a:bodyPr/>
          <a:lstStyle/>
          <a:p>
            <a:endParaRPr lang="en-US"/>
          </a:p>
        </p:txBody>
      </p:sp>
      <p:pic>
        <p:nvPicPr>
          <p:cNvPr id="9" name="Picture 8">
            <a:extLst>
              <a:ext uri="{FF2B5EF4-FFF2-40B4-BE49-F238E27FC236}">
                <a16:creationId xmlns:a16="http://schemas.microsoft.com/office/drawing/2014/main" id="{E6C428AC-DB7D-7B58-6F43-FA026F8DC2E3}"/>
              </a:ext>
            </a:extLst>
          </p:cNvPr>
          <p:cNvPicPr>
            <a:picLocks noChangeAspect="1"/>
          </p:cNvPicPr>
          <p:nvPr/>
        </p:nvPicPr>
        <p:blipFill>
          <a:blip r:embed="rId2"/>
          <a:stretch>
            <a:fillRect/>
          </a:stretch>
        </p:blipFill>
        <p:spPr>
          <a:xfrm>
            <a:off x="533400" y="1816962"/>
            <a:ext cx="9273682" cy="5256937"/>
          </a:xfrm>
          <a:prstGeom prst="rect">
            <a:avLst/>
          </a:prstGeom>
        </p:spPr>
      </p:pic>
    </p:spTree>
    <p:extLst>
      <p:ext uri="{BB962C8B-B14F-4D97-AF65-F5344CB8AC3E}">
        <p14:creationId xmlns:p14="http://schemas.microsoft.com/office/powerpoint/2010/main" val="2008444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03747"/>
            <a:ext cx="8382000" cy="621965"/>
          </a:xfrm>
          <a:prstGeom prst="rect">
            <a:avLst/>
          </a:prstGeom>
        </p:spPr>
        <p:txBody>
          <a:bodyPr vert="horz" wrap="square" lIns="0" tIns="13970" rIns="0" bIns="0" rtlCol="0">
            <a:spAutoFit/>
          </a:bodyPr>
          <a:lstStyle/>
          <a:p>
            <a:pPr marL="12700">
              <a:lnSpc>
                <a:spcPct val="100000"/>
              </a:lnSpc>
              <a:spcBef>
                <a:spcPts val="110"/>
              </a:spcBef>
            </a:pPr>
            <a:r>
              <a:rPr lang="en-US" spc="100" dirty="0"/>
              <a:t>Fading in Mobile Environments</a:t>
            </a:r>
            <a:endParaRPr spc="-130" dirty="0"/>
          </a:p>
        </p:txBody>
      </p:sp>
      <p:sp>
        <p:nvSpPr>
          <p:cNvPr id="4" name="Footer Placeholder 3">
            <a:extLst>
              <a:ext uri="{FF2B5EF4-FFF2-40B4-BE49-F238E27FC236}">
                <a16:creationId xmlns:a16="http://schemas.microsoft.com/office/drawing/2014/main" id="{6DB8BC73-14E7-9DCF-9CC5-7AB5C8B8100B}"/>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6" name="Picture 5">
            <a:extLst>
              <a:ext uri="{FF2B5EF4-FFF2-40B4-BE49-F238E27FC236}">
                <a16:creationId xmlns:a16="http://schemas.microsoft.com/office/drawing/2014/main" id="{F946CB10-FA98-9149-1567-2E855BFD41F9}"/>
              </a:ext>
            </a:extLst>
          </p:cNvPr>
          <p:cNvPicPr>
            <a:picLocks noChangeAspect="1"/>
          </p:cNvPicPr>
          <p:nvPr/>
        </p:nvPicPr>
        <p:blipFill>
          <a:blip r:embed="rId2"/>
          <a:stretch>
            <a:fillRect/>
          </a:stretch>
        </p:blipFill>
        <p:spPr>
          <a:xfrm>
            <a:off x="197427" y="1735282"/>
            <a:ext cx="9663545" cy="522738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0F60-170C-CCE5-E155-6B35661E6FE9}"/>
              </a:ext>
            </a:extLst>
          </p:cNvPr>
          <p:cNvSpPr>
            <a:spLocks noGrp="1"/>
          </p:cNvSpPr>
          <p:nvPr>
            <p:ph type="title"/>
          </p:nvPr>
        </p:nvSpPr>
        <p:spPr>
          <a:xfrm>
            <a:off x="659368" y="626247"/>
            <a:ext cx="6361579" cy="624358"/>
          </a:xfrm>
        </p:spPr>
        <p:txBody>
          <a:bodyPr/>
          <a:lstStyle/>
          <a:p>
            <a:r>
              <a:rPr lang="en-US" spc="100" dirty="0"/>
              <a:t>Inter-Symbol Interference</a:t>
            </a:r>
            <a:endParaRPr lang="en-US" dirty="0"/>
          </a:p>
        </p:txBody>
      </p:sp>
      <p:sp>
        <p:nvSpPr>
          <p:cNvPr id="4" name="Footer Placeholder 3">
            <a:extLst>
              <a:ext uri="{FF2B5EF4-FFF2-40B4-BE49-F238E27FC236}">
                <a16:creationId xmlns:a16="http://schemas.microsoft.com/office/drawing/2014/main" id="{966B7F00-F86C-8C42-5197-E39E0900F297}"/>
              </a:ext>
            </a:extLst>
          </p:cNvPr>
          <p:cNvSpPr>
            <a:spLocks noGrp="1"/>
          </p:cNvSpPr>
          <p:nvPr>
            <p:ph type="ftr" sz="quarter" idx="5"/>
          </p:nvPr>
        </p:nvSpPr>
        <p:spPr/>
        <p:txBody>
          <a:bodyPr/>
          <a:lstStyle/>
          <a:p>
            <a:pPr marL="12700">
              <a:lnSpc>
                <a:spcPct val="100000"/>
              </a:lnSpc>
              <a:spcBef>
                <a:spcPts val="40"/>
              </a:spcBef>
            </a:pPr>
            <a:endParaRPr lang="en-US" spc="15" dirty="0"/>
          </a:p>
        </p:txBody>
      </p:sp>
      <p:sp>
        <p:nvSpPr>
          <p:cNvPr id="9" name="Text Placeholder 8">
            <a:extLst>
              <a:ext uri="{FF2B5EF4-FFF2-40B4-BE49-F238E27FC236}">
                <a16:creationId xmlns:a16="http://schemas.microsoft.com/office/drawing/2014/main" id="{352A7CE5-D1F5-49D9-3E27-907A6480BCCF}"/>
              </a:ext>
            </a:extLst>
          </p:cNvPr>
          <p:cNvSpPr>
            <a:spLocks noGrp="1"/>
          </p:cNvSpPr>
          <p:nvPr>
            <p:ph type="body" idx="1"/>
          </p:nvPr>
        </p:nvSpPr>
        <p:spPr/>
        <p:txBody>
          <a:bodyPr/>
          <a:lstStyle/>
          <a:p>
            <a:endParaRPr lang="en-US"/>
          </a:p>
        </p:txBody>
      </p:sp>
      <p:pic>
        <p:nvPicPr>
          <p:cNvPr id="11" name="Picture 10">
            <a:extLst>
              <a:ext uri="{FF2B5EF4-FFF2-40B4-BE49-F238E27FC236}">
                <a16:creationId xmlns:a16="http://schemas.microsoft.com/office/drawing/2014/main" id="{2ABA9C28-5E06-6F1F-0821-7C4CB08B677B}"/>
              </a:ext>
            </a:extLst>
          </p:cNvPr>
          <p:cNvPicPr>
            <a:picLocks noChangeAspect="1"/>
          </p:cNvPicPr>
          <p:nvPr/>
        </p:nvPicPr>
        <p:blipFill>
          <a:blip r:embed="rId2"/>
          <a:stretch>
            <a:fillRect/>
          </a:stretch>
        </p:blipFill>
        <p:spPr>
          <a:xfrm>
            <a:off x="762738" y="1995918"/>
            <a:ext cx="8532924" cy="4698753"/>
          </a:xfrm>
          <a:prstGeom prst="rect">
            <a:avLst/>
          </a:prstGeom>
        </p:spPr>
      </p:pic>
    </p:spTree>
    <p:extLst>
      <p:ext uri="{BB962C8B-B14F-4D97-AF65-F5344CB8AC3E}">
        <p14:creationId xmlns:p14="http://schemas.microsoft.com/office/powerpoint/2010/main" val="482587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EFB8273-5C2B-0F31-D988-77DB87209F58}"/>
              </a:ext>
            </a:extLst>
          </p:cNvPr>
          <p:cNvSpPr>
            <a:spLocks noGrp="1"/>
          </p:cNvSpPr>
          <p:nvPr>
            <p:ph type="title"/>
          </p:nvPr>
        </p:nvSpPr>
        <p:spPr>
          <a:xfrm>
            <a:off x="1944221" y="176386"/>
            <a:ext cx="6169957" cy="607859"/>
          </a:xfrm>
        </p:spPr>
        <p:txBody>
          <a:bodyPr/>
          <a:lstStyle/>
          <a:p>
            <a:r>
              <a:rPr lang="en-US" dirty="0"/>
              <a:t>Doppler Effect</a:t>
            </a:r>
          </a:p>
        </p:txBody>
      </p:sp>
      <p:pic>
        <p:nvPicPr>
          <p:cNvPr id="12" name="Picture 11">
            <a:extLst>
              <a:ext uri="{FF2B5EF4-FFF2-40B4-BE49-F238E27FC236}">
                <a16:creationId xmlns:a16="http://schemas.microsoft.com/office/drawing/2014/main" id="{4EB71CE8-E797-EFA1-FA9E-CDCB9A4DC1A4}"/>
              </a:ext>
            </a:extLst>
          </p:cNvPr>
          <p:cNvPicPr>
            <a:picLocks noChangeAspect="1"/>
          </p:cNvPicPr>
          <p:nvPr/>
        </p:nvPicPr>
        <p:blipFill>
          <a:blip r:embed="rId2"/>
          <a:stretch>
            <a:fillRect/>
          </a:stretch>
        </p:blipFill>
        <p:spPr>
          <a:xfrm>
            <a:off x="685800" y="2133600"/>
            <a:ext cx="8997845" cy="5040549"/>
          </a:xfrm>
          <a:prstGeom prst="rect">
            <a:avLst/>
          </a:prstGeom>
        </p:spPr>
      </p:pic>
    </p:spTree>
    <p:extLst>
      <p:ext uri="{BB962C8B-B14F-4D97-AF65-F5344CB8AC3E}">
        <p14:creationId xmlns:p14="http://schemas.microsoft.com/office/powerpoint/2010/main" val="606024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B9F5-30BB-4884-342E-2702CF073DBF}"/>
              </a:ext>
            </a:extLst>
          </p:cNvPr>
          <p:cNvSpPr>
            <a:spLocks noGrp="1"/>
          </p:cNvSpPr>
          <p:nvPr>
            <p:ph type="title"/>
          </p:nvPr>
        </p:nvSpPr>
        <p:spPr>
          <a:xfrm>
            <a:off x="1399663" y="562541"/>
            <a:ext cx="6169957" cy="607859"/>
          </a:xfrm>
        </p:spPr>
        <p:txBody>
          <a:bodyPr wrap="square" lIns="0" tIns="0" rIns="0" bIns="0" anchor="t">
            <a:spAutoFit/>
          </a:bodyPr>
          <a:lstStyle/>
          <a:p>
            <a:r>
              <a:rPr lang="en-US" dirty="0"/>
              <a:t>Summary</a:t>
            </a:r>
          </a:p>
        </p:txBody>
      </p:sp>
      <p:sp>
        <p:nvSpPr>
          <p:cNvPr id="4" name="Footer Placeholder 3">
            <a:extLst>
              <a:ext uri="{FF2B5EF4-FFF2-40B4-BE49-F238E27FC236}">
                <a16:creationId xmlns:a16="http://schemas.microsoft.com/office/drawing/2014/main" id="{A0CA63DA-BEB0-F8F4-4FD2-3A59FD023E94}"/>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9" name="Picture 8">
            <a:extLst>
              <a:ext uri="{FF2B5EF4-FFF2-40B4-BE49-F238E27FC236}">
                <a16:creationId xmlns:a16="http://schemas.microsoft.com/office/drawing/2014/main" id="{A4F524D5-147A-0CBD-A1A0-04B9B74DA611}"/>
              </a:ext>
            </a:extLst>
          </p:cNvPr>
          <p:cNvPicPr>
            <a:picLocks noChangeAspect="1"/>
          </p:cNvPicPr>
          <p:nvPr/>
        </p:nvPicPr>
        <p:blipFill>
          <a:blip r:embed="rId2"/>
          <a:stretch>
            <a:fillRect/>
          </a:stretch>
        </p:blipFill>
        <p:spPr>
          <a:xfrm>
            <a:off x="304800" y="2189770"/>
            <a:ext cx="8686800" cy="4947377"/>
          </a:xfrm>
          <a:prstGeom prst="rect">
            <a:avLst/>
          </a:prstGeom>
        </p:spPr>
      </p:pic>
    </p:spTree>
    <p:extLst>
      <p:ext uri="{BB962C8B-B14F-4D97-AF65-F5344CB8AC3E}">
        <p14:creationId xmlns:p14="http://schemas.microsoft.com/office/powerpoint/2010/main" val="76832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5F1E-14F4-4F74-B6FE-0D4A83A4E034}"/>
              </a:ext>
            </a:extLst>
          </p:cNvPr>
          <p:cNvSpPr>
            <a:spLocks noGrp="1"/>
          </p:cNvSpPr>
          <p:nvPr>
            <p:ph type="title"/>
          </p:nvPr>
        </p:nvSpPr>
        <p:spPr>
          <a:xfrm>
            <a:off x="1944221" y="176386"/>
            <a:ext cx="6169957" cy="1215717"/>
          </a:xfrm>
        </p:spPr>
        <p:txBody>
          <a:bodyPr/>
          <a:lstStyle/>
          <a:p>
            <a:br>
              <a:rPr lang="en-US" dirty="0"/>
            </a:br>
            <a:r>
              <a:rPr lang="en-US" dirty="0"/>
              <a:t>What impacts Coverage?</a:t>
            </a:r>
          </a:p>
        </p:txBody>
      </p:sp>
      <p:sp>
        <p:nvSpPr>
          <p:cNvPr id="3" name="Text Placeholder 2">
            <a:extLst>
              <a:ext uri="{FF2B5EF4-FFF2-40B4-BE49-F238E27FC236}">
                <a16:creationId xmlns:a16="http://schemas.microsoft.com/office/drawing/2014/main" id="{921FB0ED-3C4C-4889-AD5E-B38A2389316D}"/>
              </a:ext>
            </a:extLst>
          </p:cNvPr>
          <p:cNvSpPr>
            <a:spLocks noGrp="1"/>
          </p:cNvSpPr>
          <p:nvPr>
            <p:ph type="body" idx="1"/>
          </p:nvPr>
        </p:nvSpPr>
        <p:spPr>
          <a:xfrm>
            <a:off x="304800" y="1984269"/>
            <a:ext cx="3886200" cy="4062651"/>
          </a:xfrm>
        </p:spPr>
        <p:txBody>
          <a:bodyPr/>
          <a:lstStyle/>
          <a:p>
            <a:pPr marL="342900" indent="-342900">
              <a:buFont typeface="Arial" panose="020B0604020202020204" pitchFamily="34" charset="0"/>
              <a:buChar char="•"/>
            </a:pPr>
            <a:r>
              <a:rPr lang="en-US" dirty="0"/>
              <a:t>FREQUENCY:  Typically, the lower the frequency, the farther the usable signals will go.</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POWER: A doubling of power (in Watts) equates to a 3 dB boost in signal strength.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OBSTACLES: topography, Buildings, trees, etc.</a:t>
            </a:r>
          </a:p>
        </p:txBody>
      </p:sp>
      <p:sp>
        <p:nvSpPr>
          <p:cNvPr id="4" name="Footer Placeholder 3">
            <a:extLst>
              <a:ext uri="{FF2B5EF4-FFF2-40B4-BE49-F238E27FC236}">
                <a16:creationId xmlns:a16="http://schemas.microsoft.com/office/drawing/2014/main" id="{8BA9E915-736B-4930-9630-97A6845FC1AF}"/>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2050" name="Picture 2" descr="What are Radio Frequency bands and its uses? - RF Page">
            <a:extLst>
              <a:ext uri="{FF2B5EF4-FFF2-40B4-BE49-F238E27FC236}">
                <a16:creationId xmlns:a16="http://schemas.microsoft.com/office/drawing/2014/main" id="{5A9A0ED0-6F1A-42AB-8522-FFFEA3D7B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705100"/>
            <a:ext cx="4724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88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03B6-A66B-44D0-85BB-784B98D8D887}"/>
              </a:ext>
            </a:extLst>
          </p:cNvPr>
          <p:cNvSpPr>
            <a:spLocks noGrp="1"/>
          </p:cNvSpPr>
          <p:nvPr>
            <p:ph type="title"/>
          </p:nvPr>
        </p:nvSpPr>
        <p:spPr>
          <a:xfrm>
            <a:off x="1944221" y="176386"/>
            <a:ext cx="6169957" cy="1215717"/>
          </a:xfrm>
        </p:spPr>
        <p:txBody>
          <a:bodyPr/>
          <a:lstStyle/>
          <a:p>
            <a:br>
              <a:rPr lang="en-US" dirty="0"/>
            </a:br>
            <a:r>
              <a:rPr lang="en-US" dirty="0"/>
              <a:t>Other considerations</a:t>
            </a:r>
          </a:p>
        </p:txBody>
      </p:sp>
      <p:sp>
        <p:nvSpPr>
          <p:cNvPr id="3" name="Text Placeholder 2">
            <a:extLst>
              <a:ext uri="{FF2B5EF4-FFF2-40B4-BE49-F238E27FC236}">
                <a16:creationId xmlns:a16="http://schemas.microsoft.com/office/drawing/2014/main" id="{2004DCC7-84D8-402D-BBA8-7B669D2FAD7B}"/>
              </a:ext>
            </a:extLst>
          </p:cNvPr>
          <p:cNvSpPr>
            <a:spLocks noGrp="1"/>
          </p:cNvSpPr>
          <p:nvPr>
            <p:ph type="body" idx="1"/>
          </p:nvPr>
        </p:nvSpPr>
        <p:spPr>
          <a:xfrm>
            <a:off x="659368" y="1995918"/>
            <a:ext cx="9094232" cy="4308872"/>
          </a:xfrm>
        </p:spPr>
        <p:txBody>
          <a:bodyPr/>
          <a:lstStyle/>
          <a:p>
            <a:r>
              <a:rPr lang="en-US" sz="2800" dirty="0"/>
              <a:t>•Diffraction </a:t>
            </a:r>
          </a:p>
          <a:p>
            <a:r>
              <a:rPr lang="en-US" sz="2800" dirty="0"/>
              <a:t>	• How signals behave moving around obstacles</a:t>
            </a:r>
          </a:p>
          <a:p>
            <a:r>
              <a:rPr lang="en-US" sz="2800" dirty="0"/>
              <a:t> </a:t>
            </a:r>
          </a:p>
          <a:p>
            <a:r>
              <a:rPr lang="en-US" sz="2800" dirty="0"/>
              <a:t>• Multipath </a:t>
            </a:r>
          </a:p>
          <a:p>
            <a:r>
              <a:rPr lang="en-US" sz="2800" dirty="0"/>
              <a:t>	• How reflected signals can either help or hinder reception </a:t>
            </a:r>
          </a:p>
          <a:p>
            <a:endParaRPr lang="en-US" sz="2800" dirty="0"/>
          </a:p>
          <a:p>
            <a:r>
              <a:rPr lang="en-US" sz="2800" dirty="0"/>
              <a:t>•ATTENUATION, aka “Penetration Loss”</a:t>
            </a:r>
          </a:p>
          <a:p>
            <a:r>
              <a:rPr lang="en-US" sz="2800" dirty="0"/>
              <a:t> • Predicted weakening of the signals through obstacles</a:t>
            </a:r>
          </a:p>
        </p:txBody>
      </p:sp>
      <p:sp>
        <p:nvSpPr>
          <p:cNvPr id="4" name="Footer Placeholder 3">
            <a:extLst>
              <a:ext uri="{FF2B5EF4-FFF2-40B4-BE49-F238E27FC236}">
                <a16:creationId xmlns:a16="http://schemas.microsoft.com/office/drawing/2014/main" id="{9CDD15DB-17BC-4410-9850-5CFF0C969E79}"/>
              </a:ext>
            </a:extLst>
          </p:cNvPr>
          <p:cNvSpPr>
            <a:spLocks noGrp="1"/>
          </p:cNvSpPr>
          <p:nvPr>
            <p:ph type="ftr" sz="quarter" idx="5"/>
          </p:nvPr>
        </p:nvSpPr>
        <p:spPr/>
        <p:txBody>
          <a:bodyPr/>
          <a:lstStyle/>
          <a:p>
            <a:pPr marL="12700">
              <a:lnSpc>
                <a:spcPct val="100000"/>
              </a:lnSpc>
              <a:spcBef>
                <a:spcPts val="40"/>
              </a:spcBef>
            </a:pPr>
            <a:endParaRPr lang="en-US" spc="15" dirty="0"/>
          </a:p>
        </p:txBody>
      </p:sp>
    </p:spTree>
    <p:extLst>
      <p:ext uri="{BB962C8B-B14F-4D97-AF65-F5344CB8AC3E}">
        <p14:creationId xmlns:p14="http://schemas.microsoft.com/office/powerpoint/2010/main" val="219374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4098-B65C-01BE-8878-EB580B872098}"/>
              </a:ext>
            </a:extLst>
          </p:cNvPr>
          <p:cNvSpPr>
            <a:spLocks noGrp="1"/>
          </p:cNvSpPr>
          <p:nvPr>
            <p:ph type="title"/>
          </p:nvPr>
        </p:nvSpPr>
        <p:spPr>
          <a:xfrm>
            <a:off x="1295400" y="688975"/>
            <a:ext cx="6169957" cy="607859"/>
          </a:xfrm>
        </p:spPr>
        <p:txBody>
          <a:bodyPr/>
          <a:lstStyle/>
          <a:p>
            <a:r>
              <a:rPr lang="en-US" dirty="0"/>
              <a:t>Signal Strength</a:t>
            </a:r>
          </a:p>
        </p:txBody>
      </p:sp>
      <p:sp>
        <p:nvSpPr>
          <p:cNvPr id="3" name="Text Placeholder 2">
            <a:extLst>
              <a:ext uri="{FF2B5EF4-FFF2-40B4-BE49-F238E27FC236}">
                <a16:creationId xmlns:a16="http://schemas.microsoft.com/office/drawing/2014/main" id="{F9952F7A-33FF-47D9-FC77-F6C8691CA044}"/>
              </a:ext>
            </a:extLst>
          </p:cNvPr>
          <p:cNvSpPr>
            <a:spLocks noGrp="1"/>
          </p:cNvSpPr>
          <p:nvPr>
            <p:ph type="body" idx="1"/>
          </p:nvPr>
        </p:nvSpPr>
        <p:spPr>
          <a:xfrm>
            <a:off x="0" y="1977985"/>
            <a:ext cx="9372600" cy="3108543"/>
          </a:xfrm>
        </p:spPr>
        <p:txBody>
          <a:bodyPr/>
          <a:lstStyle/>
          <a:p>
            <a:pPr marL="457200" indent="-457200">
              <a:buFont typeface="Arial" panose="020B0604020202020204" pitchFamily="34" charset="0"/>
              <a:buChar char="•"/>
            </a:pPr>
            <a:r>
              <a:rPr lang="en-US" sz="2000" dirty="0"/>
              <a:t>The signal strength is the wireless signal power level received by the wireless client.</a:t>
            </a:r>
          </a:p>
          <a:p>
            <a:pPr marL="914400" lvl="1" indent="-457200">
              <a:buFont typeface="Arial" panose="020B0604020202020204" pitchFamily="34" charset="0"/>
              <a:buChar char="•"/>
            </a:pPr>
            <a:endParaRPr lang="en-US" dirty="0"/>
          </a:p>
          <a:p>
            <a:pPr marL="914400" lvl="1" indent="-457200">
              <a:buFont typeface="Arial" panose="020B0604020202020204" pitchFamily="34" charset="0"/>
              <a:buChar char="•"/>
            </a:pPr>
            <a:r>
              <a:rPr lang="en-US" b="1" dirty="0">
                <a:latin typeface="Arial" panose="020B0604020202020204" pitchFamily="34" charset="0"/>
                <a:cs typeface="Arial" panose="020B0604020202020204" pitchFamily="34" charset="0"/>
              </a:rPr>
              <a:t>Strong signal strength results in more reliable connections and higher speeds.</a:t>
            </a:r>
          </a:p>
          <a:p>
            <a:pPr marL="914400" lvl="1" indent="-4572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b="1" dirty="0">
                <a:latin typeface="Arial" panose="020B0604020202020204" pitchFamily="34" charset="0"/>
                <a:cs typeface="Arial" panose="020B0604020202020204" pitchFamily="34" charset="0"/>
              </a:rPr>
              <a:t>Signal strength is represented in -dBm format (0 to -100). This is the power ratio in decibels (dB) of the measured power referenced to one milliwatt.</a:t>
            </a:r>
          </a:p>
          <a:p>
            <a:pPr marL="914400" lvl="1" indent="-45720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b="1" dirty="0">
                <a:latin typeface="Arial" panose="020B0604020202020204" pitchFamily="34" charset="0"/>
                <a:cs typeface="Arial" panose="020B0604020202020204" pitchFamily="34" charset="0"/>
              </a:rPr>
              <a:t>The closer the value is to 0, the stronger the signal. For example, -41dBm is better signal strength than -61dBm.</a:t>
            </a:r>
          </a:p>
        </p:txBody>
      </p:sp>
      <p:sp>
        <p:nvSpPr>
          <p:cNvPr id="4" name="Footer Placeholder 3">
            <a:extLst>
              <a:ext uri="{FF2B5EF4-FFF2-40B4-BE49-F238E27FC236}">
                <a16:creationId xmlns:a16="http://schemas.microsoft.com/office/drawing/2014/main" id="{454BA8A5-0673-52BC-439B-1EBAA9362B73}"/>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5" name="Picture 4">
            <a:extLst>
              <a:ext uri="{FF2B5EF4-FFF2-40B4-BE49-F238E27FC236}">
                <a16:creationId xmlns:a16="http://schemas.microsoft.com/office/drawing/2014/main" id="{A7F3C71B-4640-40B2-8DB6-352CC1C43A7A}"/>
              </a:ext>
            </a:extLst>
          </p:cNvPr>
          <p:cNvPicPr>
            <a:picLocks noChangeAspect="1"/>
          </p:cNvPicPr>
          <p:nvPr/>
        </p:nvPicPr>
        <p:blipFill>
          <a:blip r:embed="rId2"/>
          <a:stretch>
            <a:fillRect/>
          </a:stretch>
        </p:blipFill>
        <p:spPr>
          <a:xfrm>
            <a:off x="2514600" y="5228467"/>
            <a:ext cx="5791200" cy="2200921"/>
          </a:xfrm>
          <a:prstGeom prst="rect">
            <a:avLst/>
          </a:prstGeom>
        </p:spPr>
      </p:pic>
    </p:spTree>
    <p:extLst>
      <p:ext uri="{BB962C8B-B14F-4D97-AF65-F5344CB8AC3E}">
        <p14:creationId xmlns:p14="http://schemas.microsoft.com/office/powerpoint/2010/main" val="73203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F1E9-5D1A-A37C-13F0-1CB1C046F203}"/>
              </a:ext>
            </a:extLst>
          </p:cNvPr>
          <p:cNvSpPr>
            <a:spLocks noGrp="1"/>
          </p:cNvSpPr>
          <p:nvPr>
            <p:ph type="title"/>
          </p:nvPr>
        </p:nvSpPr>
        <p:spPr>
          <a:xfrm>
            <a:off x="1365026" y="641634"/>
            <a:ext cx="6169957" cy="607859"/>
          </a:xfrm>
        </p:spPr>
        <p:txBody>
          <a:bodyPr/>
          <a:lstStyle/>
          <a:p>
            <a:r>
              <a:rPr lang="en-US" dirty="0"/>
              <a:t>Noise</a:t>
            </a:r>
          </a:p>
        </p:txBody>
      </p:sp>
      <p:sp>
        <p:nvSpPr>
          <p:cNvPr id="3" name="Text Placeholder 2">
            <a:extLst>
              <a:ext uri="{FF2B5EF4-FFF2-40B4-BE49-F238E27FC236}">
                <a16:creationId xmlns:a16="http://schemas.microsoft.com/office/drawing/2014/main" id="{B8AFE444-AF71-ECC4-2563-D9C65C2B445C}"/>
              </a:ext>
            </a:extLst>
          </p:cNvPr>
          <p:cNvSpPr>
            <a:spLocks noGrp="1"/>
          </p:cNvSpPr>
          <p:nvPr>
            <p:ph type="body" idx="1"/>
          </p:nvPr>
        </p:nvSpPr>
        <p:spPr>
          <a:xfrm>
            <a:off x="533400" y="1995918"/>
            <a:ext cx="9220200" cy="5293757"/>
          </a:xfrm>
        </p:spPr>
        <p:txBody>
          <a:bodyPr/>
          <a:lstStyle/>
          <a:p>
            <a:pPr marL="342900" indent="-342900">
              <a:buFont typeface="Arial" panose="020B0604020202020204" pitchFamily="34" charset="0"/>
              <a:buChar char="•"/>
            </a:pPr>
            <a:r>
              <a:rPr lang="en-US" sz="2800" dirty="0"/>
              <a:t>The noise level indicates the amount of background noise in your environment.</a:t>
            </a: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If the noise level is too high, it can result in degraded strength and performance for your wireless signal strength.</a:t>
            </a:r>
          </a:p>
          <a:p>
            <a:pPr marL="800100" lvl="1" indent="-3429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Noise level is measured in -dBm format (0 to -100). This is the power ratio in decibels (dB) of the measured power referenced to one milliwatt.</a:t>
            </a: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 </a:t>
            </a: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The closer the value to 0, the greater the noise level.</a:t>
            </a:r>
          </a:p>
          <a:p>
            <a:pPr marL="800100" lvl="1" indent="-3429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Negative values indicate less background noise. For example, -96dBm is a lower noise level than -20dBm.</a:t>
            </a:r>
          </a:p>
        </p:txBody>
      </p:sp>
      <p:sp>
        <p:nvSpPr>
          <p:cNvPr id="4" name="Footer Placeholder 3">
            <a:extLst>
              <a:ext uri="{FF2B5EF4-FFF2-40B4-BE49-F238E27FC236}">
                <a16:creationId xmlns:a16="http://schemas.microsoft.com/office/drawing/2014/main" id="{5462C9CD-F1D1-95CA-FD33-5C0FBF51799D}"/>
              </a:ext>
            </a:extLst>
          </p:cNvPr>
          <p:cNvSpPr>
            <a:spLocks noGrp="1"/>
          </p:cNvSpPr>
          <p:nvPr>
            <p:ph type="ftr" sz="quarter" idx="5"/>
          </p:nvPr>
        </p:nvSpPr>
        <p:spPr/>
        <p:txBody>
          <a:bodyPr/>
          <a:lstStyle/>
          <a:p>
            <a:pPr marL="12700">
              <a:lnSpc>
                <a:spcPct val="100000"/>
              </a:lnSpc>
              <a:spcBef>
                <a:spcPts val="40"/>
              </a:spcBef>
            </a:pPr>
            <a:endParaRPr lang="en-US" spc="15" dirty="0"/>
          </a:p>
        </p:txBody>
      </p:sp>
    </p:spTree>
    <p:extLst>
      <p:ext uri="{BB962C8B-B14F-4D97-AF65-F5344CB8AC3E}">
        <p14:creationId xmlns:p14="http://schemas.microsoft.com/office/powerpoint/2010/main" val="141184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4E2-FC3B-76DC-94DA-877667803B5B}"/>
              </a:ext>
            </a:extLst>
          </p:cNvPr>
          <p:cNvSpPr>
            <a:spLocks noGrp="1"/>
          </p:cNvSpPr>
          <p:nvPr>
            <p:ph type="title"/>
          </p:nvPr>
        </p:nvSpPr>
        <p:spPr>
          <a:xfrm>
            <a:off x="344021" y="600536"/>
            <a:ext cx="6169957" cy="607859"/>
          </a:xfrm>
        </p:spPr>
        <p:txBody>
          <a:bodyPr/>
          <a:lstStyle/>
          <a:p>
            <a:r>
              <a:rPr lang="en-US" dirty="0"/>
              <a:t>Decibel (dB)</a:t>
            </a:r>
          </a:p>
        </p:txBody>
      </p:sp>
      <p:sp>
        <p:nvSpPr>
          <p:cNvPr id="3" name="Text Placeholder 2">
            <a:extLst>
              <a:ext uri="{FF2B5EF4-FFF2-40B4-BE49-F238E27FC236}">
                <a16:creationId xmlns:a16="http://schemas.microsoft.com/office/drawing/2014/main" id="{0A3E5D43-20AD-891F-A6D8-F0F617D1BCAB}"/>
              </a:ext>
            </a:extLst>
          </p:cNvPr>
          <p:cNvSpPr>
            <a:spLocks noGrp="1"/>
          </p:cNvSpPr>
          <p:nvPr>
            <p:ph type="body" idx="1"/>
          </p:nvPr>
        </p:nvSpPr>
        <p:spPr>
          <a:xfrm>
            <a:off x="849143" y="1905000"/>
            <a:ext cx="8360111" cy="3631763"/>
          </a:xfrm>
        </p:spPr>
        <p:txBody>
          <a:bodyPr/>
          <a:lstStyle/>
          <a:p>
            <a:pPr marL="342900" indent="-342900">
              <a:buFont typeface="Arial" panose="020B0604020202020204" pitchFamily="34" charset="0"/>
              <a:buChar char="•"/>
            </a:pPr>
            <a:r>
              <a:rPr lang="en-US" dirty="0"/>
              <a:t>The decibel (dB) is a unit used to express the ratio of powers of sound pressure, signal strength or other things on logarithmic scale.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decibel is a relative unit of measurement equal to one tenth of a bel (B), invited by Bell Labs and named after Alexander Graham Bell.</a:t>
            </a:r>
          </a:p>
          <a:p>
            <a:pPr marL="342900" indent="-342900">
              <a:buFont typeface="Arial" panose="020B0604020202020204" pitchFamily="34" charset="0"/>
              <a:buChar char="•"/>
            </a:pPr>
            <a:endParaRPr lang="en-US" dirty="0"/>
          </a:p>
          <a:p>
            <a:pPr lvl="4"/>
            <a:r>
              <a:rPr lang="en-US" sz="2800" dirty="0"/>
              <a:t>Decibel = 10 * log10 (P</a:t>
            </a:r>
            <a:r>
              <a:rPr lang="en-US" sz="2800" baseline="-25000" dirty="0"/>
              <a:t>o</a:t>
            </a:r>
            <a:r>
              <a:rPr lang="en-US" sz="2800" dirty="0"/>
              <a:t>/P</a:t>
            </a:r>
            <a:r>
              <a:rPr lang="en-US" sz="2800" baseline="-25000" dirty="0"/>
              <a:t>i</a:t>
            </a:r>
            <a:r>
              <a:rPr lang="en-US" sz="2800" dirty="0"/>
              <a:t>) dB</a:t>
            </a:r>
            <a:endParaRPr lang="en-US" sz="2800" baseline="-25000" dirty="0"/>
          </a:p>
          <a:p>
            <a:pPr lvl="1"/>
            <a:r>
              <a:rPr lang="en-US" sz="3200" baseline="-25000" dirty="0"/>
              <a:t>Where </a:t>
            </a:r>
            <a:r>
              <a:rPr lang="en-US" sz="3200" dirty="0"/>
              <a:t>P</a:t>
            </a:r>
            <a:r>
              <a:rPr lang="en-US" sz="4400" baseline="-25000" dirty="0"/>
              <a:t>o</a:t>
            </a:r>
            <a:r>
              <a:rPr lang="en-US" sz="3200" baseline="-25000" dirty="0"/>
              <a:t> is output power and </a:t>
            </a:r>
            <a:r>
              <a:rPr lang="en-US" sz="3200" dirty="0"/>
              <a:t>P</a:t>
            </a:r>
            <a:r>
              <a:rPr lang="en-US" sz="4800" baseline="-25000" dirty="0"/>
              <a:t>i</a:t>
            </a:r>
            <a:r>
              <a:rPr lang="en-US" sz="3200" baseline="-25000" dirty="0"/>
              <a:t> is an input power</a:t>
            </a:r>
            <a:endParaRPr lang="en-US" sz="3200" dirty="0"/>
          </a:p>
        </p:txBody>
      </p:sp>
      <p:sp>
        <p:nvSpPr>
          <p:cNvPr id="4" name="Footer Placeholder 3">
            <a:extLst>
              <a:ext uri="{FF2B5EF4-FFF2-40B4-BE49-F238E27FC236}">
                <a16:creationId xmlns:a16="http://schemas.microsoft.com/office/drawing/2014/main" id="{DA76FDE5-9A8C-27C2-E23E-F85BF606F829}"/>
              </a:ext>
            </a:extLst>
          </p:cNvPr>
          <p:cNvSpPr>
            <a:spLocks noGrp="1"/>
          </p:cNvSpPr>
          <p:nvPr>
            <p:ph type="ftr" sz="quarter" idx="5"/>
          </p:nvPr>
        </p:nvSpPr>
        <p:spPr/>
        <p:txBody>
          <a:bodyPr/>
          <a:lstStyle/>
          <a:p>
            <a:pPr marL="12700">
              <a:lnSpc>
                <a:spcPct val="100000"/>
              </a:lnSpc>
              <a:spcBef>
                <a:spcPts val="40"/>
              </a:spcBef>
            </a:pPr>
            <a:endParaRPr lang="en-US" spc="15" dirty="0"/>
          </a:p>
        </p:txBody>
      </p:sp>
      <p:pic>
        <p:nvPicPr>
          <p:cNvPr id="6" name="Picture 5">
            <a:extLst>
              <a:ext uri="{FF2B5EF4-FFF2-40B4-BE49-F238E27FC236}">
                <a16:creationId xmlns:a16="http://schemas.microsoft.com/office/drawing/2014/main" id="{F4A96583-72F0-840C-662A-65A0CC800B2D}"/>
              </a:ext>
            </a:extLst>
          </p:cNvPr>
          <p:cNvPicPr>
            <a:picLocks noChangeAspect="1"/>
          </p:cNvPicPr>
          <p:nvPr/>
        </p:nvPicPr>
        <p:blipFill rotWithShape="1">
          <a:blip r:embed="rId2"/>
          <a:srcRect l="6555" t="55387" r="31060" b="24411"/>
          <a:stretch/>
        </p:blipFill>
        <p:spPr>
          <a:xfrm>
            <a:off x="1752600" y="5867400"/>
            <a:ext cx="6814253" cy="1241260"/>
          </a:xfrm>
          <a:prstGeom prst="rect">
            <a:avLst/>
          </a:prstGeom>
        </p:spPr>
      </p:pic>
    </p:spTree>
    <p:extLst>
      <p:ext uri="{BB962C8B-B14F-4D97-AF65-F5344CB8AC3E}">
        <p14:creationId xmlns:p14="http://schemas.microsoft.com/office/powerpoint/2010/main" val="114526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FDEF-CC34-7EB6-EEE4-90F7A52B0435}"/>
              </a:ext>
            </a:extLst>
          </p:cNvPr>
          <p:cNvSpPr>
            <a:spLocks noGrp="1"/>
          </p:cNvSpPr>
          <p:nvPr>
            <p:ph type="title"/>
          </p:nvPr>
        </p:nvSpPr>
        <p:spPr>
          <a:xfrm>
            <a:off x="457200" y="228600"/>
            <a:ext cx="6169957" cy="1215717"/>
          </a:xfrm>
        </p:spPr>
        <p:txBody>
          <a:bodyPr/>
          <a:lstStyle/>
          <a:p>
            <a:br>
              <a:rPr lang="en-US" dirty="0"/>
            </a:br>
            <a:r>
              <a:rPr lang="en-US" dirty="0"/>
              <a:t>Decibel (dB)</a:t>
            </a:r>
          </a:p>
        </p:txBody>
      </p:sp>
      <p:sp>
        <p:nvSpPr>
          <p:cNvPr id="3" name="Text Placeholder 2">
            <a:extLst>
              <a:ext uri="{FF2B5EF4-FFF2-40B4-BE49-F238E27FC236}">
                <a16:creationId xmlns:a16="http://schemas.microsoft.com/office/drawing/2014/main" id="{CA4417CE-17C8-46F7-F66E-3D676157ED64}"/>
              </a:ext>
            </a:extLst>
          </p:cNvPr>
          <p:cNvSpPr>
            <a:spLocks noGrp="1"/>
          </p:cNvSpPr>
          <p:nvPr>
            <p:ph type="body" idx="1"/>
          </p:nvPr>
        </p:nvSpPr>
        <p:spPr>
          <a:xfrm>
            <a:off x="430949" y="1905000"/>
            <a:ext cx="9525000" cy="5724644"/>
          </a:xfrm>
        </p:spPr>
        <p:txBody>
          <a:bodyPr/>
          <a:lstStyle/>
          <a:p>
            <a:pPr marL="342900" indent="-342900">
              <a:buFont typeface="Arial" panose="020B0604020202020204" pitchFamily="34" charset="0"/>
              <a:buChar char="•"/>
            </a:pPr>
            <a:r>
              <a:rPr lang="en-US" sz="2800" dirty="0"/>
              <a:t>Note decibel is a relative value</a:t>
            </a:r>
          </a:p>
          <a:p>
            <a:pPr marL="800100" lvl="1" indent="-342900">
              <a:buFont typeface="Arial" panose="020B0604020202020204" pitchFamily="34" charset="0"/>
              <a:buChar char="•"/>
            </a:pPr>
            <a:r>
              <a:rPr lang="en-US" sz="2400" dirty="0"/>
              <a:t>decibel-watt (</a:t>
            </a:r>
            <a:r>
              <a:rPr lang="en-US" sz="2400" dirty="0" err="1"/>
              <a:t>db</a:t>
            </a:r>
            <a:r>
              <a:rPr lang="en-US" sz="2400" dirty="0"/>
              <a:t>) = power relative to 1W</a:t>
            </a:r>
          </a:p>
          <a:p>
            <a:pPr marL="800100" lvl="1" indent="-342900">
              <a:buFont typeface="Arial" panose="020B0604020202020204" pitchFamily="34" charset="0"/>
              <a:buChar char="•"/>
            </a:pPr>
            <a:r>
              <a:rPr lang="en-US" sz="2400" dirty="0"/>
              <a:t>Decibel-milliwatt(dBm) = power relative to 1 milliwatt</a:t>
            </a:r>
          </a:p>
          <a:p>
            <a:pPr marL="342900" indent="-342900">
              <a:buFont typeface="Arial" panose="020B0604020202020204" pitchFamily="34" charset="0"/>
              <a:buChar char="•"/>
            </a:pPr>
            <a:r>
              <a:rPr lang="en-US" sz="2800" dirty="0"/>
              <a:t>The logarithmic scale is used to is to avoid dealing with very high and very low numbers, meaning the ratio. Using decibels is easy to work with</a:t>
            </a:r>
          </a:p>
          <a:p>
            <a:pPr marL="342900" indent="-342900">
              <a:buFont typeface="Arial" panose="020B0604020202020204" pitchFamily="34" charset="0"/>
              <a:buChar char="•"/>
            </a:pPr>
            <a:endParaRPr lang="en-US" sz="2800" dirty="0"/>
          </a:p>
          <a:p>
            <a:pPr marL="800100" lvl="1" indent="-342900">
              <a:buFont typeface="Arial" panose="020B0604020202020204" pitchFamily="34" charset="0"/>
              <a:buChar char="•"/>
            </a:pPr>
            <a:r>
              <a:rPr lang="en-US" sz="2400" dirty="0"/>
              <a:t>For example:</a:t>
            </a:r>
          </a:p>
          <a:p>
            <a:pPr marL="800100" lvl="1" indent="-342900">
              <a:buFont typeface="Arial" panose="020B0604020202020204" pitchFamily="34" charset="0"/>
              <a:buChar char="•"/>
            </a:pPr>
            <a:endParaRPr lang="en-US" sz="2000" dirty="0"/>
          </a:p>
          <a:p>
            <a:pPr marL="1257300" lvl="2" indent="-342900">
              <a:buFont typeface="Arial" panose="020B0604020202020204" pitchFamily="34" charset="0"/>
              <a:buChar char="•"/>
            </a:pPr>
            <a:r>
              <a:rPr lang="en-US" sz="2000" dirty="0"/>
              <a:t>A power of ratio of 1,000,000 (1million) can be expressed by 60dB</a:t>
            </a:r>
          </a:p>
          <a:p>
            <a:pPr marL="1257300" lvl="2" indent="-342900">
              <a:buFont typeface="Arial" panose="020B0604020202020204" pitchFamily="34" charset="0"/>
              <a:buChar char="•"/>
            </a:pPr>
            <a:r>
              <a:rPr lang="en-US" sz="2000" dirty="0"/>
              <a:t>A power of ratio of 0.000001 can be expressed by -60dB</a:t>
            </a:r>
          </a:p>
          <a:p>
            <a:pPr lvl="2"/>
            <a:endParaRPr lang="en-US" sz="2000" dirty="0"/>
          </a:p>
          <a:p>
            <a:pPr marL="1257300" lvl="2" indent="-342900">
              <a:buFont typeface="Arial" panose="020B0604020202020204" pitchFamily="34" charset="0"/>
              <a:buChar char="•"/>
            </a:pPr>
            <a:r>
              <a:rPr lang="en-US" sz="2000" dirty="0"/>
              <a:t>A power of ratio of 1,000,000,000,000,000 (1quadrillion) can be expressed by 150dB</a:t>
            </a:r>
          </a:p>
          <a:p>
            <a:pPr marL="1257300" lvl="2" indent="-342900">
              <a:buFont typeface="Arial" panose="020B0604020202020204" pitchFamily="34" charset="0"/>
              <a:buChar char="•"/>
            </a:pPr>
            <a:r>
              <a:rPr lang="en-US" sz="2000" dirty="0"/>
              <a:t>A power of ratio of 0.000000000000000 1 can be expressed by -150dB</a:t>
            </a:r>
          </a:p>
          <a:p>
            <a:pPr lvl="2"/>
            <a:r>
              <a:rPr lang="en-US" sz="2000" dirty="0"/>
              <a:t> </a:t>
            </a:r>
          </a:p>
        </p:txBody>
      </p:sp>
      <p:sp>
        <p:nvSpPr>
          <p:cNvPr id="4" name="Footer Placeholder 3">
            <a:extLst>
              <a:ext uri="{FF2B5EF4-FFF2-40B4-BE49-F238E27FC236}">
                <a16:creationId xmlns:a16="http://schemas.microsoft.com/office/drawing/2014/main" id="{02536CE7-8A20-9293-5793-87FCC1D8EE0C}"/>
              </a:ext>
            </a:extLst>
          </p:cNvPr>
          <p:cNvSpPr>
            <a:spLocks noGrp="1"/>
          </p:cNvSpPr>
          <p:nvPr>
            <p:ph type="ftr" sz="quarter" idx="5"/>
          </p:nvPr>
        </p:nvSpPr>
        <p:spPr/>
        <p:txBody>
          <a:bodyPr/>
          <a:lstStyle/>
          <a:p>
            <a:pPr marL="12700">
              <a:lnSpc>
                <a:spcPct val="100000"/>
              </a:lnSpc>
              <a:spcBef>
                <a:spcPts val="40"/>
              </a:spcBef>
            </a:pPr>
            <a:endParaRPr lang="en-US" spc="15" dirty="0"/>
          </a:p>
        </p:txBody>
      </p:sp>
    </p:spTree>
    <p:extLst>
      <p:ext uri="{BB962C8B-B14F-4D97-AF65-F5344CB8AC3E}">
        <p14:creationId xmlns:p14="http://schemas.microsoft.com/office/powerpoint/2010/main" val="2210989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8028</TotalTime>
  <Words>2216</Words>
  <Application>Microsoft Office PowerPoint</Application>
  <PresentationFormat>Custom</PresentationFormat>
  <Paragraphs>285</Paragraphs>
  <Slides>39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MT</vt:lpstr>
      <vt:lpstr>Calibri</vt:lpstr>
      <vt:lpstr>Cambria</vt:lpstr>
      <vt:lpstr>Cambria Math</vt:lpstr>
      <vt:lpstr>Symbol</vt:lpstr>
      <vt:lpstr>Times New Roman</vt:lpstr>
      <vt:lpstr>Wingdings</vt:lpstr>
      <vt:lpstr>Office Theme</vt:lpstr>
      <vt:lpstr>PowerPoint Presentation</vt:lpstr>
      <vt:lpstr> Signal Propagation</vt:lpstr>
      <vt:lpstr> What is Coverage?</vt:lpstr>
      <vt:lpstr> What impacts Coverage?</vt:lpstr>
      <vt:lpstr> Other considerations</vt:lpstr>
      <vt:lpstr>Signal Strength</vt:lpstr>
      <vt:lpstr>Noise</vt:lpstr>
      <vt:lpstr>Decibel (dB)</vt:lpstr>
      <vt:lpstr> Decibel (dB)</vt:lpstr>
      <vt:lpstr> Signal Quality</vt:lpstr>
      <vt:lpstr> Signal to Noise Ratio</vt:lpstr>
      <vt:lpstr>Shannon Theorem</vt:lpstr>
      <vt:lpstr>The Nyquist Limit</vt:lpstr>
      <vt:lpstr>Example</vt:lpstr>
      <vt:lpstr>Example</vt:lpstr>
      <vt:lpstr>What is an Antenna?</vt:lpstr>
      <vt:lpstr>Types of Antennas</vt:lpstr>
      <vt:lpstr> Different types of Antenna</vt:lpstr>
      <vt:lpstr>Propagation modes</vt:lpstr>
      <vt:lpstr>Refraction, Diffraction, Scattering</vt:lpstr>
      <vt:lpstr>Refraction, Diffraction, Scattering</vt:lpstr>
      <vt:lpstr>Channel Model</vt:lpstr>
      <vt:lpstr>Path Loss model</vt:lpstr>
      <vt:lpstr>The Free Space Loss</vt:lpstr>
      <vt:lpstr>The Free Space Loss</vt:lpstr>
      <vt:lpstr>A simple explanation of free space loss</vt:lpstr>
      <vt:lpstr>Isotropic and Real Antennas</vt:lpstr>
      <vt:lpstr>Summary: Free space loss</vt:lpstr>
      <vt:lpstr>Example</vt:lpstr>
      <vt:lpstr>Example (cont.)</vt:lpstr>
      <vt:lpstr>Cell/Radio Footprint</vt:lpstr>
      <vt:lpstr>General Formulation of Path Loss</vt:lpstr>
      <vt:lpstr>More Comments</vt:lpstr>
      <vt:lpstr>Obstacles and Atmosphere</vt:lpstr>
      <vt:lpstr>Multipath Effect</vt:lpstr>
      <vt:lpstr>Fading in Mobile Environments</vt:lpstr>
      <vt:lpstr>Inter-Symbol Interference</vt:lpstr>
      <vt:lpstr>Doppler Effect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L2-Challenges.ppt [Compatibility Mode]</dc:title>
  <dc:creator>prs</dc:creator>
  <cp:lastModifiedBy>Baba, Asif</cp:lastModifiedBy>
  <cp:revision>84</cp:revision>
  <dcterms:created xsi:type="dcterms:W3CDTF">2023-05-24T18:16:56Z</dcterms:created>
  <dcterms:modified xsi:type="dcterms:W3CDTF">2023-09-22T15:08:07Z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2021-01-31T00:00:00Z</vt:filetime>
  </property>
  <property fmtid="{D5CDD505-2E9C-101B-9397-08002B2CF9AE}" pid="3" name="LastSaved">
    <vt:filetime>2023-05-24T00:00:00Z</vt:filetime>
  </property>
</Properties>
</file>