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41"/>
  </p:notesMasterIdLst>
  <p:sldIdLst>
    <p:sldId id="25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397B26-A87E-4A3B-8F78-1401583C4702}" v="1" dt="2023-07-25T01:15:47.82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262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ba, Asif" userId="e58a8238-6591-4fd3-a000-f3b3695d4050" providerId="ADAL" clId="{A8397B26-A87E-4A3B-8F78-1401583C4702}"/>
    <pc:docChg chg="delSld modSld">
      <pc:chgData name="Baba, Asif" userId="e58a8238-6591-4fd3-a000-f3b3695d4050" providerId="ADAL" clId="{A8397B26-A87E-4A3B-8F78-1401583C4702}" dt="2023-07-25T01:15:24.050" v="13" actId="2696"/>
      <pc:docMkLst>
        <pc:docMk/>
      </pc:docMkLst>
      <pc:sldChg chg="modSp mod">
        <pc:chgData name="Baba, Asif" userId="e58a8238-6591-4fd3-a000-f3b3695d4050" providerId="ADAL" clId="{A8397B26-A87E-4A3B-8F78-1401583C4702}" dt="2023-07-25T01:12:49.794" v="10" actId="20577"/>
        <pc:sldMkLst>
          <pc:docMk/>
          <pc:sldMk cId="0" sldId="256"/>
        </pc:sldMkLst>
        <pc:spChg chg="mod">
          <ac:chgData name="Baba, Asif" userId="e58a8238-6591-4fd3-a000-f3b3695d4050" providerId="ADAL" clId="{A8397B26-A87E-4A3B-8F78-1401583C4702}" dt="2023-07-25T01:12:49.794" v="10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Baba, Asif" userId="e58a8238-6591-4fd3-a000-f3b3695d4050" providerId="ADAL" clId="{A8397B26-A87E-4A3B-8F78-1401583C4702}" dt="2023-07-25T01:15:17.264" v="11" actId="2696"/>
        <pc:sldMkLst>
          <pc:docMk/>
          <pc:sldMk cId="0" sldId="257"/>
        </pc:sldMkLst>
      </pc:sldChg>
      <pc:sldChg chg="del">
        <pc:chgData name="Baba, Asif" userId="e58a8238-6591-4fd3-a000-f3b3695d4050" providerId="ADAL" clId="{A8397B26-A87E-4A3B-8F78-1401583C4702}" dt="2023-07-25T01:15:20.917" v="12" actId="2696"/>
        <pc:sldMkLst>
          <pc:docMk/>
          <pc:sldMk cId="0" sldId="258"/>
        </pc:sldMkLst>
      </pc:sldChg>
      <pc:sldChg chg="del">
        <pc:chgData name="Baba, Asif" userId="e58a8238-6591-4fd3-a000-f3b3695d4050" providerId="ADAL" clId="{A8397B26-A87E-4A3B-8F78-1401583C4702}" dt="2023-07-25T01:15:24.050" v="13" actId="2696"/>
        <pc:sldMkLst>
          <pc:docMk/>
          <pc:sldMk cId="0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45B99-476A-4CDA-B651-224F033FE0B1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A0AC4-AF31-42A4-B97D-9186B2AC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64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9402E-0005-407C-ACF1-D8F76B7C8659}" type="datetime1">
              <a:rPr lang="en-US" smtClean="0"/>
              <a:t>7/24/2023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80"/>
              </a:lnSpc>
            </a:pPr>
            <a:r>
              <a:rPr spc="15" dirty="0"/>
              <a:t>1</a:t>
            </a: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114FFB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3FECE-2EF7-4B76-A538-C9A72FDF9383}" type="datetime1">
              <a:rPr lang="en-US" smtClean="0"/>
              <a:t>7/24/2023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80"/>
              </a:lnSpc>
            </a:pPr>
            <a:r>
              <a:rPr spc="15" dirty="0"/>
              <a:t>1</a:t>
            </a: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114FFB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63016" y="2175539"/>
            <a:ext cx="4200525" cy="4485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283200" y="2175539"/>
            <a:ext cx="3491865" cy="4608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1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158E7-0F2F-48E1-A398-63673CDC38E2}" type="datetime1">
              <a:rPr lang="en-US" smtClean="0"/>
              <a:t>7/24/2023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80"/>
              </a:lnSpc>
            </a:pPr>
            <a:r>
              <a:rPr spc="15" dirty="0"/>
              <a:t>1</a:t>
            </a: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114FFB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1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A1D53-EA99-4645-B9E5-41C03ACC0752}" type="datetime1">
              <a:rPr lang="en-US" smtClean="0"/>
              <a:t>7/24/2023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80"/>
              </a:lnSpc>
            </a:pPr>
            <a:r>
              <a:rPr spc="15" dirty="0"/>
              <a:t>1</a:t>
            </a: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1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7CE5-D011-40FB-B206-37FB9C651A43}" type="datetime1">
              <a:rPr lang="en-US" smtClean="0"/>
              <a:t>7/24/2023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80"/>
              </a:lnSpc>
            </a:pPr>
            <a:r>
              <a:rPr spc="15" dirty="0"/>
              <a:t>1</a:t>
            </a: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517904"/>
            <a:ext cx="10046207" cy="8382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644396"/>
            <a:ext cx="10046207" cy="4267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89213" y="176386"/>
            <a:ext cx="6279972" cy="1165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114FFB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2063" y="3515286"/>
            <a:ext cx="7546340" cy="3667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5423" y="7372238"/>
            <a:ext cx="145288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7AC11-D7C7-4F16-8842-CEF419A56A20}" type="datetime1">
              <a:rPr lang="en-US" smtClean="0"/>
              <a:t>7/24/2023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60233" y="7224228"/>
            <a:ext cx="331470" cy="306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80"/>
              </a:lnSpc>
            </a:pPr>
            <a:r>
              <a:rPr spc="15" dirty="0"/>
              <a:t>1</a:t>
            </a: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34" Type="http://schemas.openxmlformats.org/officeDocument/2006/relationships/image" Target="../media/image5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33" Type="http://schemas.openxmlformats.org/officeDocument/2006/relationships/image" Target="../media/image51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24" Type="http://schemas.openxmlformats.org/officeDocument/2006/relationships/image" Target="../media/image42.png"/><Relationship Id="rId32" Type="http://schemas.openxmlformats.org/officeDocument/2006/relationships/image" Target="../media/image50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31" Type="http://schemas.openxmlformats.org/officeDocument/2006/relationships/image" Target="../media/image49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Relationship Id="rId30" Type="http://schemas.openxmlformats.org/officeDocument/2006/relationships/image" Target="../media/image48.png"/><Relationship Id="rId35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hyperlink" Target="http://www.highfrequencyelectronics.com/Archives/Aug05/HFE0805_RFIDTutorial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hyperlink" Target="http://www.highfrequencyelectronics.com/Archives/Aug05/HFE0805_RFIDTutorial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2.jpg"/><Relationship Id="rId5" Type="http://schemas.openxmlformats.org/officeDocument/2006/relationships/image" Target="../media/image61.jpg"/><Relationship Id="rId4" Type="http://schemas.openxmlformats.org/officeDocument/2006/relationships/image" Target="../media/image60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hyperlink" Target="http://www.nfcworld.com/nfc-phones-list/#availab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6224" y="2184876"/>
            <a:ext cx="8471535" cy="236859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lang="en-US" sz="3950" b="1" dirty="0">
                <a:solidFill>
                  <a:srgbClr val="114FFB"/>
                </a:solidFill>
                <a:latin typeface="Palatino Linotype"/>
                <a:cs typeface="Palatino Linotype"/>
              </a:rPr>
              <a:t>CSCE 5520</a:t>
            </a:r>
            <a:endParaRPr lang="en-US" sz="3950" dirty="0">
              <a:latin typeface="Palatino Linotype"/>
              <a:cs typeface="Palatino Linotype"/>
            </a:endParaRPr>
          </a:p>
          <a:p>
            <a:pPr marL="12065" marR="5080" algn="ctr">
              <a:lnSpc>
                <a:spcPct val="100000"/>
              </a:lnSpc>
              <a:spcBef>
                <a:spcPts val="10"/>
              </a:spcBef>
            </a:pPr>
            <a:r>
              <a:rPr lang="en-US" sz="3950" b="1" dirty="0">
                <a:solidFill>
                  <a:srgbClr val="114FFB"/>
                </a:solidFill>
                <a:latin typeface="Palatino Linotype"/>
                <a:cs typeface="Palatino Linotype"/>
              </a:rPr>
              <a:t>Wireless</a:t>
            </a:r>
            <a:r>
              <a:rPr lang="en-US" sz="3950" b="1" spc="-30" dirty="0">
                <a:solidFill>
                  <a:srgbClr val="114FFB"/>
                </a:solidFill>
                <a:latin typeface="Palatino Linotype"/>
                <a:cs typeface="Palatino Linotype"/>
              </a:rPr>
              <a:t> </a:t>
            </a:r>
            <a:r>
              <a:rPr lang="en-US" sz="3950" b="1" spc="5" dirty="0">
                <a:solidFill>
                  <a:srgbClr val="114FFB"/>
                </a:solidFill>
                <a:latin typeface="Palatino Linotype"/>
                <a:cs typeface="Palatino Linotype"/>
              </a:rPr>
              <a:t>Networks</a:t>
            </a:r>
            <a:r>
              <a:rPr lang="en-US" sz="3950" b="1" spc="-70" dirty="0">
                <a:solidFill>
                  <a:srgbClr val="114FFB"/>
                </a:solidFill>
                <a:latin typeface="Palatino Linotype"/>
                <a:cs typeface="Palatino Linotype"/>
              </a:rPr>
              <a:t> </a:t>
            </a:r>
            <a:r>
              <a:rPr lang="en-US" sz="3950" b="1" dirty="0">
                <a:solidFill>
                  <a:srgbClr val="114FFB"/>
                </a:solidFill>
                <a:latin typeface="Palatino Linotype"/>
                <a:cs typeface="Palatino Linotype"/>
              </a:rPr>
              <a:t>and</a:t>
            </a:r>
            <a:r>
              <a:rPr lang="en-US" sz="3950" b="1" spc="-20" dirty="0">
                <a:solidFill>
                  <a:srgbClr val="114FFB"/>
                </a:solidFill>
                <a:latin typeface="Palatino Linotype"/>
                <a:cs typeface="Palatino Linotype"/>
              </a:rPr>
              <a:t> </a:t>
            </a:r>
            <a:r>
              <a:rPr lang="en-US" sz="3950" b="1" spc="5" dirty="0">
                <a:solidFill>
                  <a:srgbClr val="114FFB"/>
                </a:solidFill>
                <a:latin typeface="Palatino Linotype"/>
                <a:cs typeface="Palatino Linotype"/>
              </a:rPr>
              <a:t>Protocols</a:t>
            </a:r>
          </a:p>
          <a:p>
            <a:pPr marL="12065" marR="5080" algn="ctr">
              <a:lnSpc>
                <a:spcPct val="100000"/>
              </a:lnSpc>
              <a:spcBef>
                <a:spcPts val="10"/>
              </a:spcBef>
            </a:pPr>
            <a:r>
              <a:rPr sz="3500" b="1" spc="-35" dirty="0">
                <a:solidFill>
                  <a:srgbClr val="FB0128"/>
                </a:solidFill>
                <a:latin typeface="Palatino Linotype"/>
                <a:cs typeface="Palatino Linotype"/>
              </a:rPr>
              <a:t> </a:t>
            </a:r>
            <a:r>
              <a:rPr sz="3500" b="1" spc="15" dirty="0">
                <a:solidFill>
                  <a:srgbClr val="FB0128"/>
                </a:solidFill>
                <a:latin typeface="Palatino Linotype"/>
                <a:cs typeface="Palatino Linotype"/>
              </a:rPr>
              <a:t>RFID</a:t>
            </a:r>
            <a:r>
              <a:rPr sz="3500" b="1" spc="-10" dirty="0">
                <a:solidFill>
                  <a:srgbClr val="FB0128"/>
                </a:solidFill>
                <a:latin typeface="Palatino Linotype"/>
                <a:cs typeface="Palatino Linotype"/>
              </a:rPr>
              <a:t> </a:t>
            </a:r>
            <a:r>
              <a:rPr sz="3500" b="1" spc="15" dirty="0">
                <a:solidFill>
                  <a:srgbClr val="FB0128"/>
                </a:solidFill>
                <a:latin typeface="Palatino Linotype"/>
                <a:cs typeface="Palatino Linotype"/>
              </a:rPr>
              <a:t>and</a:t>
            </a:r>
            <a:r>
              <a:rPr sz="3500" b="1" spc="-40" dirty="0">
                <a:solidFill>
                  <a:srgbClr val="FB0128"/>
                </a:solidFill>
                <a:latin typeface="Palatino Linotype"/>
                <a:cs typeface="Palatino Linotype"/>
              </a:rPr>
              <a:t> </a:t>
            </a:r>
            <a:r>
              <a:rPr sz="3500" b="1" spc="5" dirty="0">
                <a:solidFill>
                  <a:srgbClr val="FB0128"/>
                </a:solidFill>
                <a:latin typeface="Palatino Linotype"/>
                <a:cs typeface="Palatino Linotype"/>
              </a:rPr>
              <a:t>NFC</a:t>
            </a:r>
            <a:endParaRPr sz="35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3450" dirty="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74958" y="7224228"/>
            <a:ext cx="217804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1</a:t>
            </a:fld>
            <a:endParaRPr sz="1950">
              <a:latin typeface="Arial"/>
              <a:cs typeface="Arial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6EBE94F-4003-7BD1-1BC1-31F53DA0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7692B8-7F97-3399-9838-38EFB4FF789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US" spc="1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2965" y="444544"/>
            <a:ext cx="624903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Primary</a:t>
            </a:r>
            <a:r>
              <a:rPr spc="-55" dirty="0"/>
              <a:t> </a:t>
            </a:r>
            <a:r>
              <a:rPr spc="5" dirty="0"/>
              <a:t>Application</a:t>
            </a:r>
            <a:r>
              <a:rPr spc="-75" dirty="0"/>
              <a:t> </a:t>
            </a:r>
            <a:r>
              <a:rPr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063" y="2200118"/>
            <a:ext cx="7047230" cy="43567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650" b="1" spc="-10" dirty="0">
                <a:latin typeface="Arial"/>
                <a:cs typeface="Arial"/>
              </a:rPr>
              <a:t>Identification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and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Localization</a:t>
            </a:r>
            <a:endParaRPr sz="2650">
              <a:latin typeface="Arial"/>
              <a:cs typeface="Arial"/>
            </a:endParaRPr>
          </a:p>
          <a:p>
            <a:pPr marL="326390" marR="5080" indent="-314325">
              <a:lnSpc>
                <a:spcPts val="2820"/>
              </a:lnSpc>
              <a:spcBef>
                <a:spcPts val="969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Readers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monitoring</a:t>
            </a:r>
            <a:r>
              <a:rPr sz="2650" b="1" spc="-6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entering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and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exiting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closed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region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6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Security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(RFID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identification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cards)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Merchandise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stores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9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NFC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phones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Readers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tracking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an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RFID-tagged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object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Business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process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monitoring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(RFID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tags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on</a:t>
            </a:r>
            <a:r>
              <a:rPr sz="1950" b="1" spc="10" dirty="0">
                <a:latin typeface="Arial"/>
                <a:cs typeface="Arial"/>
              </a:rPr>
              <a:t> pallets)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Tags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marking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spatial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location</a:t>
            </a:r>
            <a:endParaRPr sz="2650">
              <a:latin typeface="Arial"/>
              <a:cs typeface="Arial"/>
            </a:endParaRPr>
          </a:p>
          <a:p>
            <a:pPr marL="765175" marR="387985" indent="-250190">
              <a:lnSpc>
                <a:spcPts val="2110"/>
              </a:lnSpc>
              <a:spcBef>
                <a:spcPts val="75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An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NFC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enabled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mobile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phone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passes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tags</a:t>
            </a:r>
            <a:r>
              <a:rPr sz="1950" b="1" dirty="0">
                <a:latin typeface="Arial"/>
                <a:cs typeface="Arial"/>
              </a:rPr>
              <a:t> in</a:t>
            </a:r>
            <a:r>
              <a:rPr sz="1950" b="1" spc="10" dirty="0">
                <a:latin typeface="Arial"/>
                <a:cs typeface="Arial"/>
              </a:rPr>
              <a:t> the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infrastructure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whose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location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known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A0E1C-456F-74C7-C431-85AC803A647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US" spc="1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17904"/>
            <a:ext cx="10046335" cy="2086610"/>
            <a:chOff x="0" y="1517904"/>
            <a:chExt cx="10046335" cy="20866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71716" y="1877568"/>
              <a:ext cx="2301239" cy="172669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7847" y="1711451"/>
              <a:ext cx="2040636" cy="131825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94972" y="444544"/>
            <a:ext cx="486918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Example:</a:t>
            </a:r>
            <a:r>
              <a:rPr spc="-65" dirty="0"/>
              <a:t> </a:t>
            </a:r>
            <a:r>
              <a:rPr spc="-5" dirty="0"/>
              <a:t>Smart</a:t>
            </a:r>
            <a:r>
              <a:rPr spc="10" dirty="0"/>
              <a:t> </a:t>
            </a:r>
            <a:r>
              <a:rPr dirty="0"/>
              <a:t>Card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82063" y="2274835"/>
            <a:ext cx="5047615" cy="425005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821690">
              <a:lnSpc>
                <a:spcPts val="2810"/>
              </a:lnSpc>
              <a:spcBef>
                <a:spcPts val="490"/>
              </a:spcBef>
            </a:pPr>
            <a:r>
              <a:rPr sz="2650" b="1" spc="-10" dirty="0">
                <a:latin typeface="Arial"/>
                <a:cs typeface="Arial"/>
              </a:rPr>
              <a:t>Public transport </a:t>
            </a:r>
            <a:r>
              <a:rPr sz="2650" b="1" spc="-20" dirty="0">
                <a:latin typeface="Arial"/>
                <a:cs typeface="Arial"/>
              </a:rPr>
              <a:t>system </a:t>
            </a:r>
            <a:r>
              <a:rPr sz="2650" b="1" spc="-5" dirty="0">
                <a:latin typeface="Arial"/>
                <a:cs typeface="Arial"/>
              </a:rPr>
              <a:t>in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Singapore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5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FeliCa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Smart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Card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2001 </a:t>
            </a:r>
            <a:r>
              <a:rPr sz="2650" b="1" spc="-10" dirty="0">
                <a:latin typeface="Arial"/>
                <a:cs typeface="Arial"/>
              </a:rPr>
              <a:t>–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2009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Faster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boarding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times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Other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uses</a:t>
            </a:r>
            <a:endParaRPr sz="2650">
              <a:latin typeface="Arial"/>
              <a:cs typeface="Arial"/>
            </a:endParaRPr>
          </a:p>
          <a:p>
            <a:pPr marL="765175" lvl="1" indent="-250190">
              <a:lnSpc>
                <a:spcPct val="100000"/>
              </a:lnSpc>
              <a:spcBef>
                <a:spcPts val="495"/>
              </a:spcBef>
              <a:buClr>
                <a:srgbClr val="3364FB"/>
              </a:buClr>
              <a:buFont typeface="Arial MT"/>
              <a:buChar char="•"/>
              <a:tabLst>
                <a:tab pos="765175" algn="l"/>
                <a:tab pos="765810" algn="l"/>
              </a:tabLst>
            </a:pPr>
            <a:r>
              <a:rPr sz="1950" b="1" spc="10" dirty="0">
                <a:latin typeface="Arial"/>
                <a:cs typeface="Arial"/>
              </a:rPr>
              <a:t>small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payments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retail</a:t>
            </a:r>
            <a:endParaRPr sz="1950">
              <a:latin typeface="Arial"/>
              <a:cs typeface="Arial"/>
            </a:endParaRPr>
          </a:p>
          <a:p>
            <a:pPr marL="765175" lvl="1" indent="-250190">
              <a:lnSpc>
                <a:spcPct val="100000"/>
              </a:lnSpc>
              <a:spcBef>
                <a:spcPts val="480"/>
              </a:spcBef>
              <a:buClr>
                <a:srgbClr val="3364FB"/>
              </a:buClr>
              <a:buFont typeface="Arial MT"/>
              <a:buChar char="•"/>
              <a:tabLst>
                <a:tab pos="765175" algn="l"/>
                <a:tab pos="765810" algn="l"/>
              </a:tabLst>
            </a:pPr>
            <a:r>
              <a:rPr sz="1950" b="1" spc="10" dirty="0">
                <a:latin typeface="Arial"/>
                <a:cs typeface="Arial"/>
              </a:rPr>
              <a:t>identification</a:t>
            </a:r>
            <a:endParaRPr sz="1950">
              <a:latin typeface="Arial"/>
              <a:cs typeface="Arial"/>
            </a:endParaRPr>
          </a:p>
          <a:p>
            <a:pPr marL="326390" marR="5080" indent="-314325">
              <a:lnSpc>
                <a:spcPts val="2820"/>
              </a:lnSpc>
              <a:spcBef>
                <a:spcPts val="969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Replaced by </a:t>
            </a:r>
            <a:r>
              <a:rPr sz="2650" b="1" spc="-15" dirty="0">
                <a:latin typeface="Arial"/>
                <a:cs typeface="Arial"/>
              </a:rPr>
              <a:t>contactless </a:t>
            </a:r>
            <a:r>
              <a:rPr sz="2650" b="1" spc="-10" dirty="0">
                <a:latin typeface="Arial"/>
                <a:cs typeface="Arial"/>
              </a:rPr>
              <a:t>card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(RFID)</a:t>
            </a:r>
            <a:endParaRPr sz="265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71716" y="3695700"/>
            <a:ext cx="2301239" cy="172669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71716" y="5509260"/>
            <a:ext cx="2301239" cy="1726691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7C8A5D2-CD9B-A72D-8D6A-9E6C3E186F7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US" spc="1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5995" y="444544"/>
            <a:ext cx="528828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How</a:t>
            </a:r>
            <a:r>
              <a:rPr spc="-30" dirty="0"/>
              <a:t> </a:t>
            </a:r>
            <a:r>
              <a:rPr dirty="0"/>
              <a:t>Smart</a:t>
            </a:r>
            <a:r>
              <a:rPr spc="-25" dirty="0"/>
              <a:t> </a:t>
            </a:r>
            <a:r>
              <a:rPr spc="-10" dirty="0"/>
              <a:t>are</a:t>
            </a:r>
            <a:r>
              <a:rPr spc="-15" dirty="0"/>
              <a:t> </a:t>
            </a:r>
            <a:r>
              <a:rPr spc="10" dirty="0"/>
              <a:t>RFIDs?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063" y="2195599"/>
            <a:ext cx="7409180" cy="496951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26390" marR="2169160" indent="-314325">
              <a:lnSpc>
                <a:spcPts val="2810"/>
              </a:lnSpc>
              <a:spcBef>
                <a:spcPts val="4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Basic </a:t>
            </a:r>
            <a:r>
              <a:rPr sz="2650" b="1" spc="-15" dirty="0">
                <a:latin typeface="Arial"/>
                <a:cs typeface="Arial"/>
              </a:rPr>
              <a:t>tags </a:t>
            </a:r>
            <a:r>
              <a:rPr sz="2650" b="1" spc="-10" dirty="0">
                <a:latin typeface="Arial"/>
                <a:cs typeface="Arial"/>
              </a:rPr>
              <a:t>simply reply </a:t>
            </a:r>
            <a:r>
              <a:rPr sz="2650" b="1" dirty="0">
                <a:latin typeface="Arial"/>
                <a:cs typeface="Arial"/>
              </a:rPr>
              <a:t>with </a:t>
            </a:r>
            <a:r>
              <a:rPr sz="2650" b="1" spc="-10" dirty="0">
                <a:latin typeface="Arial"/>
                <a:cs typeface="Arial"/>
              </a:rPr>
              <a:t>a 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fixed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bit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string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–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“read”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tag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9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9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“I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am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Groot”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9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Already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useful!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Gradual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move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richer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functionality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Changing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state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on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tag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– </a:t>
            </a:r>
            <a:r>
              <a:rPr sz="1950" b="1" spc="10" dirty="0">
                <a:latin typeface="Arial"/>
                <a:cs typeface="Arial"/>
              </a:rPr>
              <a:t>“write”</a:t>
            </a:r>
            <a:endParaRPr sz="1950">
              <a:latin typeface="Arial"/>
              <a:cs typeface="Arial"/>
            </a:endParaRPr>
          </a:p>
          <a:p>
            <a:pPr marL="1268095" lvl="1" indent="-25209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1268730" algn="l"/>
              </a:tabLst>
            </a:pPr>
            <a:r>
              <a:rPr sz="1950" b="1" spc="10" dirty="0">
                <a:latin typeface="Arial"/>
                <a:cs typeface="Arial"/>
              </a:rPr>
              <a:t>E.g.,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keep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track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balance</a:t>
            </a:r>
            <a:endParaRPr sz="1950">
              <a:latin typeface="Arial"/>
              <a:cs typeface="Arial"/>
            </a:endParaRPr>
          </a:p>
          <a:p>
            <a:pPr marR="469900" algn="r">
              <a:lnSpc>
                <a:spcPct val="100000"/>
              </a:lnSpc>
              <a:spcBef>
                <a:spcPts val="49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5" dirty="0">
                <a:latin typeface="Arial"/>
                <a:cs typeface="Arial"/>
              </a:rPr>
              <a:t>Privacy</a:t>
            </a:r>
            <a:r>
              <a:rPr sz="1950" b="1" spc="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security: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encryption,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access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control,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30" dirty="0">
                <a:latin typeface="Arial"/>
                <a:cs typeface="Arial"/>
              </a:rPr>
              <a:t>…</a:t>
            </a:r>
            <a:endParaRPr sz="1950">
              <a:latin typeface="Arial"/>
              <a:cs typeface="Arial"/>
            </a:endParaRPr>
          </a:p>
          <a:p>
            <a:pPr marL="1268095" marR="454659" lvl="1" indent="-1268730" algn="r">
              <a:lnSpc>
                <a:spcPct val="100000"/>
              </a:lnSpc>
              <a:spcBef>
                <a:spcPts val="484"/>
              </a:spcBef>
              <a:buFont typeface="Arial MT"/>
              <a:buChar char="–"/>
              <a:tabLst>
                <a:tab pos="1268730" algn="l"/>
              </a:tabLst>
            </a:pPr>
            <a:r>
              <a:rPr sz="1950" b="1" spc="10" dirty="0">
                <a:latin typeface="Arial"/>
                <a:cs typeface="Arial"/>
              </a:rPr>
              <a:t>E.g.,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different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parties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read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write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tag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7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Add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computing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capabilities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(more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general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than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crypto)</a:t>
            </a:r>
            <a:endParaRPr sz="1950">
              <a:latin typeface="Arial"/>
              <a:cs typeface="Arial"/>
            </a:endParaRPr>
          </a:p>
          <a:p>
            <a:pPr marL="326390" marR="5080" indent="-314325">
              <a:lnSpc>
                <a:spcPts val="2820"/>
              </a:lnSpc>
              <a:spcBef>
                <a:spcPts val="97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Next</a:t>
            </a:r>
            <a:r>
              <a:rPr sz="2650" b="1" spc="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step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is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processors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that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operate</a:t>
            </a:r>
            <a:r>
              <a:rPr sz="2650" b="1" spc="1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entirely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based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on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harvested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ambient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energy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9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Vibrations,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RF,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solar,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30" dirty="0">
                <a:latin typeface="Arial"/>
                <a:cs typeface="Arial"/>
              </a:rPr>
              <a:t>…</a:t>
            </a:r>
            <a:endParaRPr sz="19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56932" y="1850136"/>
            <a:ext cx="2130551" cy="304190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9EBAB-9A0B-8212-0363-7D8CC60E911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US" spc="1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2148" y="444544"/>
            <a:ext cx="541210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0" dirty="0"/>
              <a:t>Example</a:t>
            </a:r>
            <a:r>
              <a:rPr spc="-80" dirty="0"/>
              <a:t> </a:t>
            </a:r>
            <a:r>
              <a:rPr dirty="0"/>
              <a:t>“Oyster”</a:t>
            </a:r>
            <a:r>
              <a:rPr spc="-35" dirty="0"/>
              <a:t> </a:t>
            </a:r>
            <a:r>
              <a:rPr dirty="0"/>
              <a:t>Card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52615" y="1877567"/>
            <a:ext cx="3221735" cy="181508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94342" y="2195599"/>
            <a:ext cx="7592059" cy="484695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26390" marR="3146425" indent="-314325">
              <a:lnSpc>
                <a:spcPts val="2810"/>
              </a:lnSpc>
              <a:spcBef>
                <a:spcPts val="4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  <a:tab pos="4030979" algn="l"/>
              </a:tabLst>
            </a:pPr>
            <a:r>
              <a:rPr sz="2650" b="1" spc="-20" dirty="0">
                <a:latin typeface="Arial"/>
                <a:cs typeface="Arial"/>
              </a:rPr>
              <a:t>B</a:t>
            </a:r>
            <a:r>
              <a:rPr sz="2650" b="1" dirty="0">
                <a:latin typeface="Arial"/>
                <a:cs typeface="Arial"/>
              </a:rPr>
              <a:t>a</a:t>
            </a:r>
            <a:r>
              <a:rPr sz="2650" b="1" spc="-30" dirty="0">
                <a:latin typeface="Arial"/>
                <a:cs typeface="Arial"/>
              </a:rPr>
              <a:t>l</a:t>
            </a:r>
            <a:r>
              <a:rPr sz="2650" b="1" dirty="0">
                <a:latin typeface="Arial"/>
                <a:cs typeface="Arial"/>
              </a:rPr>
              <a:t>a</a:t>
            </a:r>
            <a:r>
              <a:rPr sz="2650" b="1" spc="-15" dirty="0">
                <a:latin typeface="Arial"/>
                <a:cs typeface="Arial"/>
              </a:rPr>
              <a:t>n</a:t>
            </a:r>
            <a:r>
              <a:rPr sz="2650" b="1" spc="-30" dirty="0">
                <a:latin typeface="Arial"/>
                <a:cs typeface="Arial"/>
              </a:rPr>
              <a:t>c</a:t>
            </a:r>
            <a:r>
              <a:rPr sz="2650" b="1" spc="-10" dirty="0">
                <a:latin typeface="Arial"/>
                <a:cs typeface="Arial"/>
              </a:rPr>
              <a:t>e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i</a:t>
            </a:r>
            <a:r>
              <a:rPr sz="2650" b="1" spc="-10" dirty="0">
                <a:latin typeface="Arial"/>
                <a:cs typeface="Arial"/>
              </a:rPr>
              <a:t>s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</a:t>
            </a:r>
            <a:r>
              <a:rPr sz="2650" b="1" spc="-30" dirty="0">
                <a:latin typeface="Arial"/>
                <a:cs typeface="Arial"/>
              </a:rPr>
              <a:t>a</a:t>
            </a:r>
            <a:r>
              <a:rPr sz="2650" b="1" dirty="0">
                <a:latin typeface="Arial"/>
                <a:cs typeface="Arial"/>
              </a:rPr>
              <a:t>i</a:t>
            </a:r>
            <a:r>
              <a:rPr sz="2650" b="1" spc="-15" dirty="0">
                <a:latin typeface="Arial"/>
                <a:cs typeface="Arial"/>
              </a:rPr>
              <a:t>nt</a:t>
            </a:r>
            <a:r>
              <a:rPr sz="2650" b="1" dirty="0">
                <a:latin typeface="Arial"/>
                <a:cs typeface="Arial"/>
              </a:rPr>
              <a:t>a</a:t>
            </a:r>
            <a:r>
              <a:rPr sz="2650" b="1" spc="-30" dirty="0">
                <a:latin typeface="Arial"/>
                <a:cs typeface="Arial"/>
              </a:rPr>
              <a:t>i</a:t>
            </a:r>
            <a:r>
              <a:rPr sz="2650" b="1" spc="-15" dirty="0">
                <a:latin typeface="Arial"/>
                <a:cs typeface="Arial"/>
              </a:rPr>
              <a:t>n</a:t>
            </a:r>
            <a:r>
              <a:rPr sz="2650" b="1" dirty="0">
                <a:latin typeface="Arial"/>
                <a:cs typeface="Arial"/>
              </a:rPr>
              <a:t>e</a:t>
            </a:r>
            <a:r>
              <a:rPr sz="2650" b="1" spc="-10" dirty="0">
                <a:latin typeface="Arial"/>
                <a:cs typeface="Arial"/>
              </a:rPr>
              <a:t>d</a:t>
            </a:r>
            <a:r>
              <a:rPr sz="2650" b="1" dirty="0">
                <a:latin typeface="Arial"/>
                <a:cs typeface="Arial"/>
              </a:rPr>
              <a:t>	</a:t>
            </a:r>
            <a:r>
              <a:rPr sz="2650" b="1" spc="-40" dirty="0">
                <a:latin typeface="Arial"/>
                <a:cs typeface="Arial"/>
              </a:rPr>
              <a:t>o</a:t>
            </a:r>
            <a:r>
              <a:rPr sz="2650" b="1" spc="-5" dirty="0">
                <a:latin typeface="Arial"/>
                <a:cs typeface="Arial"/>
              </a:rPr>
              <a:t>n 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card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75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Cryptographically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secured</a:t>
            </a:r>
            <a:endParaRPr sz="2200">
              <a:latin typeface="Arial"/>
              <a:cs typeface="Arial"/>
            </a:endParaRPr>
          </a:p>
          <a:p>
            <a:pPr marL="326390" indent="-314325">
              <a:lnSpc>
                <a:spcPts val="3000"/>
              </a:lnSpc>
              <a:spcBef>
                <a:spcPts val="57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“reader”</a:t>
            </a:r>
            <a:r>
              <a:rPr sz="2650" b="1" spc="-15" dirty="0">
                <a:latin typeface="Arial"/>
                <a:cs typeface="Arial"/>
              </a:rPr>
              <a:t> updates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endParaRPr sz="2650">
              <a:latin typeface="Arial"/>
              <a:cs typeface="Arial"/>
            </a:endParaRPr>
          </a:p>
          <a:p>
            <a:pPr marL="326390">
              <a:lnSpc>
                <a:spcPts val="3000"/>
              </a:lnSpc>
            </a:pPr>
            <a:r>
              <a:rPr sz="2650" b="1" spc="-10" dirty="0">
                <a:latin typeface="Arial"/>
                <a:cs typeface="Arial"/>
              </a:rPr>
              <a:t>balance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as </a:t>
            </a:r>
            <a:r>
              <a:rPr sz="2650" b="1" spc="-15" dirty="0">
                <a:latin typeface="Arial"/>
                <a:cs typeface="Arial"/>
              </a:rPr>
              <a:t>you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enter/leave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metro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station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509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3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Enter: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record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when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and</a:t>
            </a:r>
            <a:r>
              <a:rPr sz="2200" b="1" dirty="0">
                <a:latin typeface="Arial"/>
                <a:cs typeface="Arial"/>
              </a:rPr>
              <a:t> where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you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boarded</a:t>
            </a:r>
            <a:endParaRPr sz="220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0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Leave: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update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balance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on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the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card</a:t>
            </a:r>
            <a:endParaRPr sz="220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These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operations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are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local</a:t>
            </a:r>
            <a:endParaRPr sz="2200">
              <a:latin typeface="Arial"/>
              <a:cs typeface="Arial"/>
            </a:endParaRPr>
          </a:p>
          <a:p>
            <a:pPr marL="326390" marR="5080" indent="-314325">
              <a:lnSpc>
                <a:spcPts val="2810"/>
              </a:lnSpc>
              <a:spcBef>
                <a:spcPts val="98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  <a:tab pos="2757170" algn="l"/>
              </a:tabLst>
            </a:pPr>
            <a:r>
              <a:rPr sz="2650" b="1" spc="-10" dirty="0">
                <a:latin typeface="Arial"/>
                <a:cs typeface="Arial"/>
              </a:rPr>
              <a:t>Readers record all trips </a:t>
            </a:r>
            <a:r>
              <a:rPr sz="2650" b="1" spc="-5" dirty="0">
                <a:latin typeface="Arial"/>
                <a:cs typeface="Arial"/>
              </a:rPr>
              <a:t>and </a:t>
            </a:r>
            <a:r>
              <a:rPr sz="2650" b="1" spc="-10" dirty="0">
                <a:latin typeface="Arial"/>
                <a:cs typeface="Arial"/>
              </a:rPr>
              <a:t>periodically send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information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to	</a:t>
            </a:r>
            <a:r>
              <a:rPr sz="2650" b="1" spc="-10" dirty="0">
                <a:latin typeface="Arial"/>
                <a:cs typeface="Arial"/>
              </a:rPr>
              <a:t>servers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75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3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Auditing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trail,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lost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cards,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etc.</a:t>
            </a:r>
            <a:endParaRPr sz="220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0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Riders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can </a:t>
            </a:r>
            <a:r>
              <a:rPr sz="2200" b="1" spc="-5" dirty="0">
                <a:latin typeface="Arial"/>
                <a:cs typeface="Arial"/>
              </a:rPr>
              <a:t>check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their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balance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online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7857-3090-ADB8-B358-CE2A38DAAF5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US" spc="1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0432" y="444544"/>
            <a:ext cx="181610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O</a:t>
            </a:r>
            <a:r>
              <a:rPr spc="40" dirty="0"/>
              <a:t>u</a:t>
            </a:r>
            <a:r>
              <a:rPr spc="-15" dirty="0"/>
              <a:t>tl</a:t>
            </a:r>
            <a:r>
              <a:rPr spc="25" dirty="0"/>
              <a:t>i</a:t>
            </a:r>
            <a:r>
              <a:rPr dirty="0"/>
              <a:t>n</a:t>
            </a:r>
            <a:r>
              <a:rPr spc="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063" y="2197662"/>
            <a:ext cx="4581525" cy="28949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9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RFIDs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Concept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applications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EPC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backend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processing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9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20" dirty="0">
                <a:latin typeface="Arial"/>
                <a:cs typeface="Arial"/>
              </a:rPr>
              <a:t>PHY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MAC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7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Security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Near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Field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Communication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Battery-less</a:t>
            </a:r>
            <a:r>
              <a:rPr sz="2650" b="1" spc="1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devices</a:t>
            </a:r>
            <a:endParaRPr sz="265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58043-EA11-DFF2-AD6C-67B10060ED9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US" spc="1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4124" y="444544"/>
            <a:ext cx="698754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Electronic</a:t>
            </a:r>
            <a:r>
              <a:rPr spc="-30" dirty="0"/>
              <a:t> </a:t>
            </a:r>
            <a:r>
              <a:rPr dirty="0"/>
              <a:t>Product</a:t>
            </a:r>
            <a:r>
              <a:rPr spc="-20" dirty="0"/>
              <a:t> </a:t>
            </a:r>
            <a:r>
              <a:rPr spc="5" dirty="0"/>
              <a:t>Code</a:t>
            </a:r>
            <a:r>
              <a:rPr spc="-45" dirty="0"/>
              <a:t> </a:t>
            </a:r>
            <a:r>
              <a:rPr spc="10" dirty="0"/>
              <a:t>(EPC)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063" y="1950839"/>
            <a:ext cx="7519670" cy="504190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9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"A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Universal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identifier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for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physical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objects"</a:t>
            </a:r>
            <a:endParaRPr sz="2650">
              <a:latin typeface="Arial"/>
              <a:cs typeface="Arial"/>
            </a:endParaRPr>
          </a:p>
          <a:p>
            <a:pPr marL="765175" marR="5080" indent="-250190">
              <a:lnSpc>
                <a:spcPts val="2110"/>
              </a:lnSpc>
              <a:spcBef>
                <a:spcPts val="74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Designed </a:t>
            </a:r>
            <a:r>
              <a:rPr sz="1950" b="1" spc="5" dirty="0">
                <a:latin typeface="Arial"/>
                <a:cs typeface="Arial"/>
              </a:rPr>
              <a:t>to </a:t>
            </a:r>
            <a:r>
              <a:rPr sz="1950" b="1" spc="25" dirty="0">
                <a:latin typeface="Arial"/>
                <a:cs typeface="Arial"/>
              </a:rPr>
              <a:t>be </a:t>
            </a:r>
            <a:r>
              <a:rPr sz="1950" b="1" spc="15" dirty="0">
                <a:latin typeface="Arial"/>
                <a:cs typeface="Arial"/>
              </a:rPr>
              <a:t>unique </a:t>
            </a:r>
            <a:r>
              <a:rPr sz="1950" b="1" spc="10" dirty="0">
                <a:latin typeface="Arial"/>
                <a:cs typeface="Arial"/>
              </a:rPr>
              <a:t>across </a:t>
            </a:r>
            <a:r>
              <a:rPr sz="1950" b="1" spc="5" dirty="0">
                <a:latin typeface="Arial"/>
                <a:cs typeface="Arial"/>
              </a:rPr>
              <a:t>all </a:t>
            </a:r>
            <a:r>
              <a:rPr sz="1950" b="1" spc="10" dirty="0">
                <a:latin typeface="Arial"/>
                <a:cs typeface="Arial"/>
              </a:rPr>
              <a:t>physical objects in </a:t>
            </a:r>
            <a:r>
              <a:rPr sz="1950" b="1" spc="15" dirty="0">
                <a:latin typeface="Arial"/>
                <a:cs typeface="Arial"/>
              </a:rPr>
              <a:t>the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world,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over</a:t>
            </a:r>
            <a:r>
              <a:rPr sz="1950" b="1" spc="10" dirty="0">
                <a:latin typeface="Arial"/>
                <a:cs typeface="Arial"/>
              </a:rPr>
              <a:t> all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time,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 </a:t>
            </a:r>
            <a:r>
              <a:rPr sz="1950" b="1" spc="10" dirty="0">
                <a:latin typeface="Arial"/>
                <a:cs typeface="Arial"/>
              </a:rPr>
              <a:t>across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all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categories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 objects.</a:t>
            </a:r>
            <a:endParaRPr sz="1950">
              <a:latin typeface="Arial"/>
              <a:cs typeface="Arial"/>
            </a:endParaRPr>
          </a:p>
          <a:p>
            <a:pPr marL="765175" marR="6985" indent="-250190">
              <a:lnSpc>
                <a:spcPts val="2110"/>
              </a:lnSpc>
              <a:spcBef>
                <a:spcPts val="72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Intended </a:t>
            </a:r>
            <a:r>
              <a:rPr sz="1950" b="1" spc="5" dirty="0">
                <a:latin typeface="Arial"/>
                <a:cs typeface="Arial"/>
              </a:rPr>
              <a:t>for </a:t>
            </a:r>
            <a:r>
              <a:rPr sz="1950" b="1" spc="15" dirty="0">
                <a:latin typeface="Arial"/>
                <a:cs typeface="Arial"/>
              </a:rPr>
              <a:t>use by business </a:t>
            </a:r>
            <a:r>
              <a:rPr sz="1950" b="1" spc="10" dirty="0">
                <a:latin typeface="Arial"/>
                <a:cs typeface="Arial"/>
              </a:rPr>
              <a:t>applications </a:t>
            </a:r>
            <a:r>
              <a:rPr sz="1950" b="1" spc="15" dirty="0">
                <a:latin typeface="Arial"/>
                <a:cs typeface="Arial"/>
              </a:rPr>
              <a:t>that </a:t>
            </a:r>
            <a:r>
              <a:rPr sz="1950" b="1" spc="10" dirty="0">
                <a:latin typeface="Arial"/>
                <a:cs typeface="Arial"/>
              </a:rPr>
              <a:t>need </a:t>
            </a:r>
            <a:r>
              <a:rPr sz="1950" b="1" spc="5" dirty="0">
                <a:latin typeface="Arial"/>
                <a:cs typeface="Arial"/>
              </a:rPr>
              <a:t>to </a:t>
            </a:r>
            <a:r>
              <a:rPr sz="1950" b="1" spc="10" dirty="0">
                <a:latin typeface="Arial"/>
                <a:cs typeface="Arial"/>
              </a:rPr>
              <a:t> track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all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diverse</a:t>
            </a:r>
            <a:r>
              <a:rPr sz="1950" b="1" spc="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physical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objects,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whatever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they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may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be.</a:t>
            </a:r>
            <a:endParaRPr sz="1950">
              <a:latin typeface="Arial"/>
              <a:cs typeface="Arial"/>
            </a:endParaRPr>
          </a:p>
          <a:p>
            <a:pPr marL="765175" marR="553085" indent="-250190">
              <a:lnSpc>
                <a:spcPts val="2110"/>
              </a:lnSpc>
              <a:spcBef>
                <a:spcPts val="71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8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urn:epc:id:sgtin:0614141.012345.6285210cc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Syringe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#62852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(trade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item)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4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Combined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multiple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components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EPC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data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located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on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RFID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tag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50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9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55" dirty="0">
                <a:latin typeface="Arial"/>
                <a:cs typeface="Arial"/>
              </a:rPr>
              <a:t>Reader</a:t>
            </a:r>
            <a:r>
              <a:rPr sz="1950" b="1" spc="55" dirty="0">
                <a:latin typeface="Times New Roman"/>
                <a:cs typeface="Times New Roman"/>
              </a:rPr>
              <a:t>’</a:t>
            </a:r>
            <a:r>
              <a:rPr sz="1950" b="1" spc="55" dirty="0">
                <a:latin typeface="Arial"/>
                <a:cs typeface="Arial"/>
              </a:rPr>
              <a:t>s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middleware</a:t>
            </a:r>
            <a:endParaRPr sz="1950">
              <a:latin typeface="Arial"/>
              <a:cs typeface="Arial"/>
            </a:endParaRPr>
          </a:p>
          <a:p>
            <a:pPr marL="765175" marR="396240" indent="-250190">
              <a:lnSpc>
                <a:spcPts val="2110"/>
              </a:lnSpc>
              <a:spcBef>
                <a:spcPts val="71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Locate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EPC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Information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Services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(EPCIS),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using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25" dirty="0">
                <a:latin typeface="Arial"/>
                <a:cs typeface="Arial"/>
              </a:rPr>
              <a:t>Web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Services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like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SOAP and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WSDL</a:t>
            </a:r>
            <a:endParaRPr sz="1950">
              <a:latin typeface="Arial"/>
              <a:cs typeface="Arial"/>
            </a:endParaRPr>
          </a:p>
          <a:p>
            <a:pPr marL="326390" marR="140335" indent="-314325">
              <a:lnSpc>
                <a:spcPts val="2820"/>
              </a:lnSpc>
              <a:spcBef>
                <a:spcPts val="94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Not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exciting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but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standardization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is</a:t>
            </a:r>
            <a:r>
              <a:rPr sz="2650" b="1" spc="-10" dirty="0">
                <a:latin typeface="Arial"/>
                <a:cs typeface="Arial"/>
              </a:rPr>
              <a:t> critical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to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wide-spread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adoption</a:t>
            </a:r>
            <a:endParaRPr sz="265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86E9A-B2A3-3BDE-6862-C102D1D85F7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US" spc="1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1846" y="444544"/>
            <a:ext cx="6655434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0" dirty="0"/>
              <a:t>EPC</a:t>
            </a:r>
            <a:r>
              <a:rPr spc="-25" dirty="0"/>
              <a:t> </a:t>
            </a:r>
            <a:r>
              <a:rPr spc="5" dirty="0"/>
              <a:t>Network</a:t>
            </a:r>
            <a:r>
              <a:rPr spc="-60" dirty="0"/>
              <a:t> </a:t>
            </a:r>
            <a:r>
              <a:rPr spc="5" dirty="0"/>
              <a:t>Concept</a:t>
            </a:r>
            <a:r>
              <a:rPr spc="-65" dirty="0"/>
              <a:t> </a:t>
            </a:r>
            <a:r>
              <a:rPr spc="5" dirty="0"/>
              <a:t>(2001)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2984" y="1789175"/>
            <a:ext cx="1219200" cy="3359150"/>
            <a:chOff x="252984" y="1789175"/>
            <a:chExt cx="1219200" cy="3359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984" y="1789175"/>
              <a:ext cx="1219200" cy="33588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2984" y="1789175"/>
              <a:ext cx="1219200" cy="3359150"/>
            </a:xfrm>
            <a:custGeom>
              <a:avLst/>
              <a:gdLst/>
              <a:ahLst/>
              <a:cxnLst/>
              <a:rect l="l" t="t" r="r" b="b"/>
              <a:pathLst>
                <a:path w="1219200" h="3359150">
                  <a:moveTo>
                    <a:pt x="1217675" y="3358896"/>
                  </a:moveTo>
                  <a:lnTo>
                    <a:pt x="3048" y="3358896"/>
                  </a:lnTo>
                  <a:lnTo>
                    <a:pt x="0" y="3355848"/>
                  </a:lnTo>
                  <a:lnTo>
                    <a:pt x="0" y="3048"/>
                  </a:lnTo>
                  <a:lnTo>
                    <a:pt x="3048" y="0"/>
                  </a:lnTo>
                  <a:lnTo>
                    <a:pt x="1217675" y="0"/>
                  </a:lnTo>
                  <a:lnTo>
                    <a:pt x="1219200" y="3048"/>
                  </a:lnTo>
                  <a:lnTo>
                    <a:pt x="1219200" y="6096"/>
                  </a:lnTo>
                  <a:lnTo>
                    <a:pt x="10668" y="6096"/>
                  </a:lnTo>
                  <a:lnTo>
                    <a:pt x="6096" y="10668"/>
                  </a:lnTo>
                  <a:lnTo>
                    <a:pt x="10668" y="10668"/>
                  </a:lnTo>
                  <a:lnTo>
                    <a:pt x="10668" y="3348228"/>
                  </a:lnTo>
                  <a:lnTo>
                    <a:pt x="6096" y="3348228"/>
                  </a:lnTo>
                  <a:lnTo>
                    <a:pt x="10668" y="3352799"/>
                  </a:lnTo>
                  <a:lnTo>
                    <a:pt x="1219200" y="3352799"/>
                  </a:lnTo>
                  <a:lnTo>
                    <a:pt x="1219200" y="3355848"/>
                  </a:lnTo>
                  <a:lnTo>
                    <a:pt x="1217675" y="3358896"/>
                  </a:lnTo>
                  <a:close/>
                </a:path>
                <a:path w="1219200" h="3359150">
                  <a:moveTo>
                    <a:pt x="10668" y="10668"/>
                  </a:moveTo>
                  <a:lnTo>
                    <a:pt x="6096" y="10668"/>
                  </a:lnTo>
                  <a:lnTo>
                    <a:pt x="10668" y="6096"/>
                  </a:lnTo>
                  <a:lnTo>
                    <a:pt x="10668" y="10668"/>
                  </a:lnTo>
                  <a:close/>
                </a:path>
                <a:path w="1219200" h="3359150">
                  <a:moveTo>
                    <a:pt x="1210056" y="10668"/>
                  </a:moveTo>
                  <a:lnTo>
                    <a:pt x="10668" y="10668"/>
                  </a:lnTo>
                  <a:lnTo>
                    <a:pt x="10668" y="6096"/>
                  </a:lnTo>
                  <a:lnTo>
                    <a:pt x="1210056" y="6096"/>
                  </a:lnTo>
                  <a:lnTo>
                    <a:pt x="1210056" y="10668"/>
                  </a:lnTo>
                  <a:close/>
                </a:path>
                <a:path w="1219200" h="3359150">
                  <a:moveTo>
                    <a:pt x="1210056" y="3352799"/>
                  </a:moveTo>
                  <a:lnTo>
                    <a:pt x="1210056" y="6096"/>
                  </a:lnTo>
                  <a:lnTo>
                    <a:pt x="1214628" y="10668"/>
                  </a:lnTo>
                  <a:lnTo>
                    <a:pt x="1219200" y="10668"/>
                  </a:lnTo>
                  <a:lnTo>
                    <a:pt x="1219200" y="3348228"/>
                  </a:lnTo>
                  <a:lnTo>
                    <a:pt x="1214628" y="3348228"/>
                  </a:lnTo>
                  <a:lnTo>
                    <a:pt x="1210056" y="3352799"/>
                  </a:lnTo>
                  <a:close/>
                </a:path>
                <a:path w="1219200" h="3359150">
                  <a:moveTo>
                    <a:pt x="1219200" y="10668"/>
                  </a:moveTo>
                  <a:lnTo>
                    <a:pt x="1214628" y="10668"/>
                  </a:lnTo>
                  <a:lnTo>
                    <a:pt x="1210056" y="6096"/>
                  </a:lnTo>
                  <a:lnTo>
                    <a:pt x="1219200" y="6096"/>
                  </a:lnTo>
                  <a:lnTo>
                    <a:pt x="1219200" y="10668"/>
                  </a:lnTo>
                  <a:close/>
                </a:path>
                <a:path w="1219200" h="3359150">
                  <a:moveTo>
                    <a:pt x="10668" y="3352799"/>
                  </a:moveTo>
                  <a:lnTo>
                    <a:pt x="6096" y="3348228"/>
                  </a:lnTo>
                  <a:lnTo>
                    <a:pt x="10668" y="3348228"/>
                  </a:lnTo>
                  <a:lnTo>
                    <a:pt x="10668" y="3352799"/>
                  </a:lnTo>
                  <a:close/>
                </a:path>
                <a:path w="1219200" h="3359150">
                  <a:moveTo>
                    <a:pt x="1210056" y="3352799"/>
                  </a:moveTo>
                  <a:lnTo>
                    <a:pt x="10668" y="3352799"/>
                  </a:lnTo>
                  <a:lnTo>
                    <a:pt x="10668" y="3348228"/>
                  </a:lnTo>
                  <a:lnTo>
                    <a:pt x="1210056" y="3348228"/>
                  </a:lnTo>
                  <a:lnTo>
                    <a:pt x="1210056" y="3352799"/>
                  </a:lnTo>
                  <a:close/>
                </a:path>
                <a:path w="1219200" h="3359150">
                  <a:moveTo>
                    <a:pt x="1219200" y="3352799"/>
                  </a:moveTo>
                  <a:lnTo>
                    <a:pt x="1210056" y="3352799"/>
                  </a:lnTo>
                  <a:lnTo>
                    <a:pt x="1214628" y="3348228"/>
                  </a:lnTo>
                  <a:lnTo>
                    <a:pt x="1219200" y="3348228"/>
                  </a:lnTo>
                  <a:lnTo>
                    <a:pt x="1219200" y="3352799"/>
                  </a:lnTo>
                  <a:close/>
                </a:path>
              </a:pathLst>
            </a:custGeom>
            <a:solidFill>
              <a:srgbClr val="2D60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6973" y="2639093"/>
            <a:ext cx="1029335" cy="1633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4610" algn="just">
              <a:lnSpc>
                <a:spcPct val="99500"/>
              </a:lnSpc>
              <a:spcBef>
                <a:spcPts val="105"/>
              </a:spcBef>
            </a:pPr>
            <a:r>
              <a:rPr sz="2650" spc="-10" dirty="0">
                <a:latin typeface="Times New Roman"/>
                <a:cs typeface="Times New Roman"/>
              </a:rPr>
              <a:t>Object </a:t>
            </a:r>
            <a:r>
              <a:rPr sz="2650" spc="-65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Name </a:t>
            </a:r>
            <a:r>
              <a:rPr sz="2650" dirty="0">
                <a:latin typeface="Times New Roman"/>
                <a:cs typeface="Times New Roman"/>
              </a:rPr>
              <a:t> </a:t>
            </a:r>
            <a:r>
              <a:rPr sz="2650" spc="-30" dirty="0">
                <a:latin typeface="Times New Roman"/>
                <a:cs typeface="Times New Roman"/>
              </a:rPr>
              <a:t>S</a:t>
            </a:r>
            <a:r>
              <a:rPr sz="2650" spc="10" dirty="0">
                <a:latin typeface="Times New Roman"/>
                <a:cs typeface="Times New Roman"/>
              </a:rPr>
              <a:t>e</a:t>
            </a:r>
            <a:r>
              <a:rPr sz="2650" spc="-15" dirty="0">
                <a:latin typeface="Times New Roman"/>
                <a:cs typeface="Times New Roman"/>
              </a:rPr>
              <a:t>r</a:t>
            </a:r>
            <a:r>
              <a:rPr sz="2650" spc="-5" dirty="0">
                <a:latin typeface="Times New Roman"/>
                <a:cs typeface="Times New Roman"/>
              </a:rPr>
              <a:t>v</a:t>
            </a:r>
            <a:r>
              <a:rPr sz="2650" dirty="0">
                <a:latin typeface="Times New Roman"/>
                <a:cs typeface="Times New Roman"/>
              </a:rPr>
              <a:t>i</a:t>
            </a:r>
            <a:r>
              <a:rPr sz="2650" spc="-20" dirty="0">
                <a:latin typeface="Times New Roman"/>
                <a:cs typeface="Times New Roman"/>
              </a:rPr>
              <a:t>c</a:t>
            </a:r>
            <a:r>
              <a:rPr sz="2650" spc="-5" dirty="0">
                <a:latin typeface="Times New Roman"/>
                <a:cs typeface="Times New Roman"/>
              </a:rPr>
              <a:t>e  </a:t>
            </a:r>
            <a:r>
              <a:rPr sz="2650" spc="-10" dirty="0">
                <a:latin typeface="Times New Roman"/>
                <a:cs typeface="Times New Roman"/>
              </a:rPr>
              <a:t>(ONS)</a:t>
            </a:r>
            <a:endParaRPr sz="265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61515" y="1789175"/>
            <a:ext cx="5786755" cy="4363720"/>
            <a:chOff x="1461515" y="1789175"/>
            <a:chExt cx="5786755" cy="436372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7611" y="1961387"/>
              <a:ext cx="752855" cy="3352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3536" y="1789175"/>
              <a:ext cx="4864608" cy="59588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383536" y="1789175"/>
              <a:ext cx="4864735" cy="596265"/>
            </a:xfrm>
            <a:custGeom>
              <a:avLst/>
              <a:gdLst/>
              <a:ahLst/>
              <a:cxnLst/>
              <a:rect l="l" t="t" r="r" b="b"/>
              <a:pathLst>
                <a:path w="4864734" h="596264">
                  <a:moveTo>
                    <a:pt x="4863084" y="595883"/>
                  </a:moveTo>
                  <a:lnTo>
                    <a:pt x="1524" y="595883"/>
                  </a:lnTo>
                  <a:lnTo>
                    <a:pt x="0" y="594359"/>
                  </a:lnTo>
                  <a:lnTo>
                    <a:pt x="0" y="3048"/>
                  </a:lnTo>
                  <a:lnTo>
                    <a:pt x="1524" y="0"/>
                  </a:lnTo>
                  <a:lnTo>
                    <a:pt x="4863084" y="0"/>
                  </a:lnTo>
                  <a:lnTo>
                    <a:pt x="4864608" y="3048"/>
                  </a:lnTo>
                  <a:lnTo>
                    <a:pt x="4864608" y="6096"/>
                  </a:lnTo>
                  <a:lnTo>
                    <a:pt x="10668" y="6096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586740"/>
                  </a:lnTo>
                  <a:lnTo>
                    <a:pt x="4572" y="586740"/>
                  </a:lnTo>
                  <a:lnTo>
                    <a:pt x="10668" y="591312"/>
                  </a:lnTo>
                  <a:lnTo>
                    <a:pt x="4864608" y="591312"/>
                  </a:lnTo>
                  <a:lnTo>
                    <a:pt x="4864608" y="594359"/>
                  </a:lnTo>
                  <a:lnTo>
                    <a:pt x="4863084" y="595883"/>
                  </a:lnTo>
                  <a:close/>
                </a:path>
                <a:path w="4864734" h="596264">
                  <a:moveTo>
                    <a:pt x="10668" y="10668"/>
                  </a:moveTo>
                  <a:lnTo>
                    <a:pt x="4572" y="10668"/>
                  </a:lnTo>
                  <a:lnTo>
                    <a:pt x="10668" y="6096"/>
                  </a:lnTo>
                  <a:lnTo>
                    <a:pt x="10668" y="10668"/>
                  </a:lnTo>
                  <a:close/>
                </a:path>
                <a:path w="4864734" h="596264">
                  <a:moveTo>
                    <a:pt x="4853940" y="10668"/>
                  </a:moveTo>
                  <a:lnTo>
                    <a:pt x="10668" y="10668"/>
                  </a:lnTo>
                  <a:lnTo>
                    <a:pt x="10668" y="6096"/>
                  </a:lnTo>
                  <a:lnTo>
                    <a:pt x="4853940" y="6096"/>
                  </a:lnTo>
                  <a:lnTo>
                    <a:pt x="4853940" y="10668"/>
                  </a:lnTo>
                  <a:close/>
                </a:path>
                <a:path w="4864734" h="596264">
                  <a:moveTo>
                    <a:pt x="4853940" y="591312"/>
                  </a:moveTo>
                  <a:lnTo>
                    <a:pt x="4853940" y="6096"/>
                  </a:lnTo>
                  <a:lnTo>
                    <a:pt x="4860036" y="10668"/>
                  </a:lnTo>
                  <a:lnTo>
                    <a:pt x="4864608" y="10668"/>
                  </a:lnTo>
                  <a:lnTo>
                    <a:pt x="4864608" y="586740"/>
                  </a:lnTo>
                  <a:lnTo>
                    <a:pt x="4860036" y="586740"/>
                  </a:lnTo>
                  <a:lnTo>
                    <a:pt x="4853940" y="591312"/>
                  </a:lnTo>
                  <a:close/>
                </a:path>
                <a:path w="4864734" h="596264">
                  <a:moveTo>
                    <a:pt x="4864608" y="10668"/>
                  </a:moveTo>
                  <a:lnTo>
                    <a:pt x="4860036" y="10668"/>
                  </a:lnTo>
                  <a:lnTo>
                    <a:pt x="4853940" y="6096"/>
                  </a:lnTo>
                  <a:lnTo>
                    <a:pt x="4864608" y="6096"/>
                  </a:lnTo>
                  <a:lnTo>
                    <a:pt x="4864608" y="10668"/>
                  </a:lnTo>
                  <a:close/>
                </a:path>
                <a:path w="4864734" h="596264">
                  <a:moveTo>
                    <a:pt x="10668" y="591312"/>
                  </a:moveTo>
                  <a:lnTo>
                    <a:pt x="4572" y="586740"/>
                  </a:lnTo>
                  <a:lnTo>
                    <a:pt x="10668" y="586740"/>
                  </a:lnTo>
                  <a:lnTo>
                    <a:pt x="10668" y="591312"/>
                  </a:lnTo>
                  <a:close/>
                </a:path>
                <a:path w="4864734" h="596264">
                  <a:moveTo>
                    <a:pt x="4853940" y="591312"/>
                  </a:moveTo>
                  <a:lnTo>
                    <a:pt x="10668" y="591312"/>
                  </a:lnTo>
                  <a:lnTo>
                    <a:pt x="10668" y="586740"/>
                  </a:lnTo>
                  <a:lnTo>
                    <a:pt x="4853940" y="586740"/>
                  </a:lnTo>
                  <a:lnTo>
                    <a:pt x="4853940" y="591312"/>
                  </a:lnTo>
                  <a:close/>
                </a:path>
                <a:path w="4864734" h="596264">
                  <a:moveTo>
                    <a:pt x="4864608" y="591312"/>
                  </a:moveTo>
                  <a:lnTo>
                    <a:pt x="4853940" y="591312"/>
                  </a:lnTo>
                  <a:lnTo>
                    <a:pt x="4860036" y="586740"/>
                  </a:lnTo>
                  <a:lnTo>
                    <a:pt x="4864608" y="586740"/>
                  </a:lnTo>
                  <a:lnTo>
                    <a:pt x="4864608" y="591312"/>
                  </a:lnTo>
                  <a:close/>
                </a:path>
              </a:pathLst>
            </a:custGeom>
            <a:solidFill>
              <a:srgbClr val="2D60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83536" y="2961131"/>
              <a:ext cx="2604516" cy="101498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383536" y="2961131"/>
              <a:ext cx="2604770" cy="1015365"/>
            </a:xfrm>
            <a:custGeom>
              <a:avLst/>
              <a:gdLst/>
              <a:ahLst/>
              <a:cxnLst/>
              <a:rect l="l" t="t" r="r" b="b"/>
              <a:pathLst>
                <a:path w="2604770" h="1015364">
                  <a:moveTo>
                    <a:pt x="2602992" y="1014984"/>
                  </a:moveTo>
                  <a:lnTo>
                    <a:pt x="1524" y="1014984"/>
                  </a:lnTo>
                  <a:lnTo>
                    <a:pt x="0" y="1011936"/>
                  </a:lnTo>
                  <a:lnTo>
                    <a:pt x="0" y="3048"/>
                  </a:lnTo>
                  <a:lnTo>
                    <a:pt x="1524" y="0"/>
                  </a:lnTo>
                  <a:lnTo>
                    <a:pt x="2602992" y="0"/>
                  </a:lnTo>
                  <a:lnTo>
                    <a:pt x="2604516" y="3048"/>
                  </a:lnTo>
                  <a:lnTo>
                    <a:pt x="2604516" y="4572"/>
                  </a:ln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1004316"/>
                  </a:lnTo>
                  <a:lnTo>
                    <a:pt x="4572" y="1004316"/>
                  </a:lnTo>
                  <a:lnTo>
                    <a:pt x="10668" y="1010412"/>
                  </a:lnTo>
                  <a:lnTo>
                    <a:pt x="2604516" y="1010412"/>
                  </a:lnTo>
                  <a:lnTo>
                    <a:pt x="2604516" y="1011936"/>
                  </a:lnTo>
                  <a:lnTo>
                    <a:pt x="2602992" y="1014984"/>
                  </a:lnTo>
                  <a:close/>
                </a:path>
                <a:path w="2604770" h="1015364">
                  <a:moveTo>
                    <a:pt x="10668" y="10668"/>
                  </a:move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2604770" h="1015364">
                  <a:moveTo>
                    <a:pt x="2593848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2593848" y="4572"/>
                  </a:lnTo>
                  <a:lnTo>
                    <a:pt x="2593848" y="10668"/>
                  </a:lnTo>
                  <a:close/>
                </a:path>
                <a:path w="2604770" h="1015364">
                  <a:moveTo>
                    <a:pt x="2593848" y="1010412"/>
                  </a:moveTo>
                  <a:lnTo>
                    <a:pt x="2593848" y="4572"/>
                  </a:lnTo>
                  <a:lnTo>
                    <a:pt x="2599943" y="10668"/>
                  </a:lnTo>
                  <a:lnTo>
                    <a:pt x="2604516" y="10668"/>
                  </a:lnTo>
                  <a:lnTo>
                    <a:pt x="2604516" y="1004316"/>
                  </a:lnTo>
                  <a:lnTo>
                    <a:pt x="2599943" y="1004316"/>
                  </a:lnTo>
                  <a:lnTo>
                    <a:pt x="2593848" y="1010412"/>
                  </a:lnTo>
                  <a:close/>
                </a:path>
                <a:path w="2604770" h="1015364">
                  <a:moveTo>
                    <a:pt x="2604516" y="10668"/>
                  </a:moveTo>
                  <a:lnTo>
                    <a:pt x="2599943" y="10668"/>
                  </a:lnTo>
                  <a:lnTo>
                    <a:pt x="2593848" y="4572"/>
                  </a:lnTo>
                  <a:lnTo>
                    <a:pt x="2604516" y="4572"/>
                  </a:lnTo>
                  <a:lnTo>
                    <a:pt x="2604516" y="10668"/>
                  </a:lnTo>
                  <a:close/>
                </a:path>
                <a:path w="2604770" h="1015364">
                  <a:moveTo>
                    <a:pt x="10668" y="1010412"/>
                  </a:moveTo>
                  <a:lnTo>
                    <a:pt x="4572" y="1004316"/>
                  </a:lnTo>
                  <a:lnTo>
                    <a:pt x="10668" y="1004316"/>
                  </a:lnTo>
                  <a:lnTo>
                    <a:pt x="10668" y="1010412"/>
                  </a:lnTo>
                  <a:close/>
                </a:path>
                <a:path w="2604770" h="1015364">
                  <a:moveTo>
                    <a:pt x="2593848" y="1010412"/>
                  </a:moveTo>
                  <a:lnTo>
                    <a:pt x="10668" y="1010412"/>
                  </a:lnTo>
                  <a:lnTo>
                    <a:pt x="10668" y="1004316"/>
                  </a:lnTo>
                  <a:lnTo>
                    <a:pt x="2593848" y="1004316"/>
                  </a:lnTo>
                  <a:lnTo>
                    <a:pt x="2593848" y="1010412"/>
                  </a:lnTo>
                  <a:close/>
                </a:path>
                <a:path w="2604770" h="1015364">
                  <a:moveTo>
                    <a:pt x="2604516" y="1010412"/>
                  </a:moveTo>
                  <a:lnTo>
                    <a:pt x="2593848" y="1010412"/>
                  </a:lnTo>
                  <a:lnTo>
                    <a:pt x="2599943" y="1004316"/>
                  </a:lnTo>
                  <a:lnTo>
                    <a:pt x="2604516" y="1004316"/>
                  </a:lnTo>
                  <a:lnTo>
                    <a:pt x="2604516" y="1010412"/>
                  </a:lnTo>
                  <a:close/>
                </a:path>
              </a:pathLst>
            </a:custGeom>
            <a:solidFill>
              <a:srgbClr val="2D60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91027" y="2587773"/>
              <a:ext cx="90678" cy="150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04972" y="2587751"/>
              <a:ext cx="103631" cy="15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77311" y="2372868"/>
              <a:ext cx="445008" cy="60045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877311" y="2372868"/>
              <a:ext cx="445134" cy="600710"/>
            </a:xfrm>
            <a:custGeom>
              <a:avLst/>
              <a:gdLst/>
              <a:ahLst/>
              <a:cxnLst/>
              <a:rect l="l" t="t" r="r" b="b"/>
              <a:pathLst>
                <a:path w="445135" h="600710">
                  <a:moveTo>
                    <a:pt x="112776" y="222504"/>
                  </a:moveTo>
                  <a:lnTo>
                    <a:pt x="0" y="222504"/>
                  </a:lnTo>
                  <a:lnTo>
                    <a:pt x="222504" y="0"/>
                  </a:lnTo>
                  <a:lnTo>
                    <a:pt x="233172" y="10668"/>
                  </a:lnTo>
                  <a:lnTo>
                    <a:pt x="219456" y="10668"/>
                  </a:lnTo>
                  <a:lnTo>
                    <a:pt x="222504" y="13738"/>
                  </a:lnTo>
                  <a:lnTo>
                    <a:pt x="25841" y="211836"/>
                  </a:lnTo>
                  <a:lnTo>
                    <a:pt x="13716" y="211836"/>
                  </a:lnTo>
                  <a:lnTo>
                    <a:pt x="16764" y="220980"/>
                  </a:lnTo>
                  <a:lnTo>
                    <a:pt x="112776" y="220980"/>
                  </a:lnTo>
                  <a:lnTo>
                    <a:pt x="112776" y="222504"/>
                  </a:lnTo>
                  <a:close/>
                </a:path>
                <a:path w="445135" h="600710">
                  <a:moveTo>
                    <a:pt x="222504" y="13738"/>
                  </a:moveTo>
                  <a:lnTo>
                    <a:pt x="219456" y="10668"/>
                  </a:lnTo>
                  <a:lnTo>
                    <a:pt x="225552" y="10668"/>
                  </a:lnTo>
                  <a:lnTo>
                    <a:pt x="222504" y="13738"/>
                  </a:lnTo>
                  <a:close/>
                </a:path>
                <a:path w="445135" h="600710">
                  <a:moveTo>
                    <a:pt x="428244" y="220980"/>
                  </a:moveTo>
                  <a:lnTo>
                    <a:pt x="222504" y="13738"/>
                  </a:lnTo>
                  <a:lnTo>
                    <a:pt x="225552" y="10668"/>
                  </a:lnTo>
                  <a:lnTo>
                    <a:pt x="233172" y="10668"/>
                  </a:lnTo>
                  <a:lnTo>
                    <a:pt x="434340" y="211836"/>
                  </a:lnTo>
                  <a:lnTo>
                    <a:pt x="431292" y="211836"/>
                  </a:lnTo>
                  <a:lnTo>
                    <a:pt x="428244" y="220980"/>
                  </a:lnTo>
                  <a:close/>
                </a:path>
                <a:path w="445135" h="600710">
                  <a:moveTo>
                    <a:pt x="16764" y="220980"/>
                  </a:moveTo>
                  <a:lnTo>
                    <a:pt x="13716" y="211836"/>
                  </a:lnTo>
                  <a:lnTo>
                    <a:pt x="25841" y="211836"/>
                  </a:lnTo>
                  <a:lnTo>
                    <a:pt x="16764" y="220980"/>
                  </a:lnTo>
                  <a:close/>
                </a:path>
                <a:path w="445135" h="600710">
                  <a:moveTo>
                    <a:pt x="112776" y="220980"/>
                  </a:moveTo>
                  <a:lnTo>
                    <a:pt x="16764" y="220980"/>
                  </a:lnTo>
                  <a:lnTo>
                    <a:pt x="25841" y="211836"/>
                  </a:lnTo>
                  <a:lnTo>
                    <a:pt x="123444" y="211836"/>
                  </a:lnTo>
                  <a:lnTo>
                    <a:pt x="123444" y="216408"/>
                  </a:lnTo>
                  <a:lnTo>
                    <a:pt x="112776" y="216408"/>
                  </a:lnTo>
                  <a:lnTo>
                    <a:pt x="112776" y="220980"/>
                  </a:lnTo>
                  <a:close/>
                </a:path>
                <a:path w="445135" h="600710">
                  <a:moveTo>
                    <a:pt x="419099" y="390144"/>
                  </a:moveTo>
                  <a:lnTo>
                    <a:pt x="321563" y="390144"/>
                  </a:lnTo>
                  <a:lnTo>
                    <a:pt x="321563" y="211836"/>
                  </a:lnTo>
                  <a:lnTo>
                    <a:pt x="419166" y="211836"/>
                  </a:lnTo>
                  <a:lnTo>
                    <a:pt x="423705" y="216408"/>
                  </a:lnTo>
                  <a:lnTo>
                    <a:pt x="332232" y="216408"/>
                  </a:lnTo>
                  <a:lnTo>
                    <a:pt x="327660" y="222504"/>
                  </a:lnTo>
                  <a:lnTo>
                    <a:pt x="332232" y="222504"/>
                  </a:lnTo>
                  <a:lnTo>
                    <a:pt x="332232" y="379476"/>
                  </a:lnTo>
                  <a:lnTo>
                    <a:pt x="327660" y="379476"/>
                  </a:lnTo>
                  <a:lnTo>
                    <a:pt x="332232" y="384048"/>
                  </a:lnTo>
                  <a:lnTo>
                    <a:pt x="425196" y="384048"/>
                  </a:lnTo>
                  <a:lnTo>
                    <a:pt x="419099" y="390144"/>
                  </a:lnTo>
                  <a:close/>
                </a:path>
                <a:path w="445135" h="600710">
                  <a:moveTo>
                    <a:pt x="443484" y="220980"/>
                  </a:moveTo>
                  <a:lnTo>
                    <a:pt x="428244" y="220980"/>
                  </a:lnTo>
                  <a:lnTo>
                    <a:pt x="431292" y="211836"/>
                  </a:lnTo>
                  <a:lnTo>
                    <a:pt x="434340" y="211836"/>
                  </a:lnTo>
                  <a:lnTo>
                    <a:pt x="443484" y="220980"/>
                  </a:lnTo>
                  <a:close/>
                </a:path>
                <a:path w="445135" h="600710">
                  <a:moveTo>
                    <a:pt x="112776" y="384048"/>
                  </a:moveTo>
                  <a:lnTo>
                    <a:pt x="112776" y="216408"/>
                  </a:lnTo>
                  <a:lnTo>
                    <a:pt x="117348" y="222504"/>
                  </a:lnTo>
                  <a:lnTo>
                    <a:pt x="123444" y="222504"/>
                  </a:lnTo>
                  <a:lnTo>
                    <a:pt x="123444" y="379476"/>
                  </a:lnTo>
                  <a:lnTo>
                    <a:pt x="117348" y="379476"/>
                  </a:lnTo>
                  <a:lnTo>
                    <a:pt x="112776" y="384048"/>
                  </a:lnTo>
                  <a:close/>
                </a:path>
                <a:path w="445135" h="600710">
                  <a:moveTo>
                    <a:pt x="123444" y="222504"/>
                  </a:moveTo>
                  <a:lnTo>
                    <a:pt x="117348" y="222504"/>
                  </a:lnTo>
                  <a:lnTo>
                    <a:pt x="112776" y="216408"/>
                  </a:lnTo>
                  <a:lnTo>
                    <a:pt x="123444" y="216408"/>
                  </a:lnTo>
                  <a:lnTo>
                    <a:pt x="123444" y="222504"/>
                  </a:lnTo>
                  <a:close/>
                </a:path>
                <a:path w="445135" h="600710">
                  <a:moveTo>
                    <a:pt x="332232" y="222504"/>
                  </a:moveTo>
                  <a:lnTo>
                    <a:pt x="327660" y="222504"/>
                  </a:lnTo>
                  <a:lnTo>
                    <a:pt x="332232" y="216408"/>
                  </a:lnTo>
                  <a:lnTo>
                    <a:pt x="332232" y="222504"/>
                  </a:lnTo>
                  <a:close/>
                </a:path>
                <a:path w="445135" h="600710">
                  <a:moveTo>
                    <a:pt x="445008" y="222504"/>
                  </a:moveTo>
                  <a:lnTo>
                    <a:pt x="332232" y="222504"/>
                  </a:lnTo>
                  <a:lnTo>
                    <a:pt x="332232" y="216408"/>
                  </a:lnTo>
                  <a:lnTo>
                    <a:pt x="423705" y="216408"/>
                  </a:lnTo>
                  <a:lnTo>
                    <a:pt x="428244" y="220980"/>
                  </a:lnTo>
                  <a:lnTo>
                    <a:pt x="443484" y="220980"/>
                  </a:lnTo>
                  <a:lnTo>
                    <a:pt x="445008" y="222504"/>
                  </a:lnTo>
                  <a:close/>
                </a:path>
                <a:path w="445135" h="600710">
                  <a:moveTo>
                    <a:pt x="222504" y="600456"/>
                  </a:moveTo>
                  <a:lnTo>
                    <a:pt x="0" y="379476"/>
                  </a:lnTo>
                  <a:lnTo>
                    <a:pt x="112776" y="379476"/>
                  </a:lnTo>
                  <a:lnTo>
                    <a:pt x="112776" y="381000"/>
                  </a:lnTo>
                  <a:lnTo>
                    <a:pt x="16764" y="381000"/>
                  </a:lnTo>
                  <a:lnTo>
                    <a:pt x="13716" y="390144"/>
                  </a:lnTo>
                  <a:lnTo>
                    <a:pt x="25908" y="390144"/>
                  </a:lnTo>
                  <a:lnTo>
                    <a:pt x="222504" y="586740"/>
                  </a:lnTo>
                  <a:lnTo>
                    <a:pt x="219456" y="589788"/>
                  </a:lnTo>
                  <a:lnTo>
                    <a:pt x="233245" y="589788"/>
                  </a:lnTo>
                  <a:lnTo>
                    <a:pt x="222504" y="600456"/>
                  </a:lnTo>
                  <a:close/>
                </a:path>
                <a:path w="445135" h="600710">
                  <a:moveTo>
                    <a:pt x="123444" y="384048"/>
                  </a:moveTo>
                  <a:lnTo>
                    <a:pt x="112776" y="384048"/>
                  </a:lnTo>
                  <a:lnTo>
                    <a:pt x="117348" y="379476"/>
                  </a:lnTo>
                  <a:lnTo>
                    <a:pt x="123444" y="379476"/>
                  </a:lnTo>
                  <a:lnTo>
                    <a:pt x="123444" y="384048"/>
                  </a:lnTo>
                  <a:close/>
                </a:path>
                <a:path w="445135" h="600710">
                  <a:moveTo>
                    <a:pt x="332232" y="384048"/>
                  </a:moveTo>
                  <a:lnTo>
                    <a:pt x="327660" y="379476"/>
                  </a:lnTo>
                  <a:lnTo>
                    <a:pt x="332232" y="379476"/>
                  </a:lnTo>
                  <a:lnTo>
                    <a:pt x="332232" y="384048"/>
                  </a:lnTo>
                  <a:close/>
                </a:path>
                <a:path w="445135" h="600710">
                  <a:moveTo>
                    <a:pt x="425196" y="384048"/>
                  </a:moveTo>
                  <a:lnTo>
                    <a:pt x="332232" y="384048"/>
                  </a:lnTo>
                  <a:lnTo>
                    <a:pt x="332232" y="379476"/>
                  </a:lnTo>
                  <a:lnTo>
                    <a:pt x="445008" y="379476"/>
                  </a:lnTo>
                  <a:lnTo>
                    <a:pt x="443473" y="381000"/>
                  </a:lnTo>
                  <a:lnTo>
                    <a:pt x="428244" y="381000"/>
                  </a:lnTo>
                  <a:lnTo>
                    <a:pt x="425196" y="384048"/>
                  </a:lnTo>
                  <a:close/>
                </a:path>
                <a:path w="445135" h="600710">
                  <a:moveTo>
                    <a:pt x="25908" y="390144"/>
                  </a:moveTo>
                  <a:lnTo>
                    <a:pt x="13716" y="390144"/>
                  </a:lnTo>
                  <a:lnTo>
                    <a:pt x="16764" y="381000"/>
                  </a:lnTo>
                  <a:lnTo>
                    <a:pt x="25908" y="390144"/>
                  </a:lnTo>
                  <a:close/>
                </a:path>
                <a:path w="445135" h="600710">
                  <a:moveTo>
                    <a:pt x="123444" y="390144"/>
                  </a:moveTo>
                  <a:lnTo>
                    <a:pt x="25908" y="390144"/>
                  </a:lnTo>
                  <a:lnTo>
                    <a:pt x="16764" y="381000"/>
                  </a:lnTo>
                  <a:lnTo>
                    <a:pt x="112776" y="381000"/>
                  </a:lnTo>
                  <a:lnTo>
                    <a:pt x="112776" y="384048"/>
                  </a:lnTo>
                  <a:lnTo>
                    <a:pt x="123444" y="384048"/>
                  </a:lnTo>
                  <a:lnTo>
                    <a:pt x="123444" y="390144"/>
                  </a:lnTo>
                  <a:close/>
                </a:path>
                <a:path w="445135" h="600710">
                  <a:moveTo>
                    <a:pt x="233245" y="589788"/>
                  </a:moveTo>
                  <a:lnTo>
                    <a:pt x="225552" y="589788"/>
                  </a:lnTo>
                  <a:lnTo>
                    <a:pt x="222504" y="586740"/>
                  </a:lnTo>
                  <a:lnTo>
                    <a:pt x="428244" y="381000"/>
                  </a:lnTo>
                  <a:lnTo>
                    <a:pt x="431292" y="390144"/>
                  </a:lnTo>
                  <a:lnTo>
                    <a:pt x="434266" y="390144"/>
                  </a:lnTo>
                  <a:lnTo>
                    <a:pt x="233245" y="589788"/>
                  </a:lnTo>
                  <a:close/>
                </a:path>
                <a:path w="445135" h="600710">
                  <a:moveTo>
                    <a:pt x="434266" y="390144"/>
                  </a:moveTo>
                  <a:lnTo>
                    <a:pt x="431292" y="390144"/>
                  </a:lnTo>
                  <a:lnTo>
                    <a:pt x="428244" y="381000"/>
                  </a:lnTo>
                  <a:lnTo>
                    <a:pt x="443473" y="381000"/>
                  </a:lnTo>
                  <a:lnTo>
                    <a:pt x="434266" y="390144"/>
                  </a:lnTo>
                  <a:close/>
                </a:path>
                <a:path w="445135" h="600710">
                  <a:moveTo>
                    <a:pt x="225552" y="589788"/>
                  </a:moveTo>
                  <a:lnTo>
                    <a:pt x="219456" y="589788"/>
                  </a:lnTo>
                  <a:lnTo>
                    <a:pt x="222504" y="586740"/>
                  </a:lnTo>
                  <a:lnTo>
                    <a:pt x="225552" y="5897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61515" y="1956815"/>
              <a:ext cx="932688" cy="34594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461515" y="1956815"/>
              <a:ext cx="932815" cy="346075"/>
            </a:xfrm>
            <a:custGeom>
              <a:avLst/>
              <a:gdLst/>
              <a:ahLst/>
              <a:cxnLst/>
              <a:rect l="l" t="t" r="r" b="b"/>
              <a:pathLst>
                <a:path w="932814" h="346075">
                  <a:moveTo>
                    <a:pt x="173736" y="345948"/>
                  </a:moveTo>
                  <a:lnTo>
                    <a:pt x="170688" y="344424"/>
                  </a:lnTo>
                  <a:lnTo>
                    <a:pt x="0" y="173735"/>
                  </a:lnTo>
                  <a:lnTo>
                    <a:pt x="0" y="170687"/>
                  </a:lnTo>
                  <a:lnTo>
                    <a:pt x="3048" y="169163"/>
                  </a:lnTo>
                  <a:lnTo>
                    <a:pt x="170688" y="0"/>
                  </a:lnTo>
                  <a:lnTo>
                    <a:pt x="175260" y="0"/>
                  </a:lnTo>
                  <a:lnTo>
                    <a:pt x="178308" y="3047"/>
                  </a:lnTo>
                  <a:lnTo>
                    <a:pt x="178308" y="4571"/>
                  </a:lnTo>
                  <a:lnTo>
                    <a:pt x="167640" y="4571"/>
                  </a:lnTo>
                  <a:lnTo>
                    <a:pt x="167640" y="18287"/>
                  </a:lnTo>
                  <a:lnTo>
                    <a:pt x="16764" y="169163"/>
                  </a:lnTo>
                  <a:lnTo>
                    <a:pt x="9144" y="169163"/>
                  </a:lnTo>
                  <a:lnTo>
                    <a:pt x="9144" y="176783"/>
                  </a:lnTo>
                  <a:lnTo>
                    <a:pt x="16764" y="176783"/>
                  </a:lnTo>
                  <a:lnTo>
                    <a:pt x="167640" y="327659"/>
                  </a:lnTo>
                  <a:lnTo>
                    <a:pt x="167640" y="339852"/>
                  </a:lnTo>
                  <a:lnTo>
                    <a:pt x="178308" y="339852"/>
                  </a:lnTo>
                  <a:lnTo>
                    <a:pt x="178308" y="341376"/>
                  </a:lnTo>
                  <a:lnTo>
                    <a:pt x="176784" y="344424"/>
                  </a:lnTo>
                  <a:lnTo>
                    <a:pt x="175260" y="344424"/>
                  </a:lnTo>
                  <a:lnTo>
                    <a:pt x="173736" y="345948"/>
                  </a:lnTo>
                  <a:close/>
                </a:path>
                <a:path w="932814" h="346075">
                  <a:moveTo>
                    <a:pt x="754379" y="88391"/>
                  </a:moveTo>
                  <a:lnTo>
                    <a:pt x="754379" y="3047"/>
                  </a:lnTo>
                  <a:lnTo>
                    <a:pt x="757427" y="0"/>
                  </a:lnTo>
                  <a:lnTo>
                    <a:pt x="762000" y="0"/>
                  </a:lnTo>
                  <a:lnTo>
                    <a:pt x="766572" y="4571"/>
                  </a:lnTo>
                  <a:lnTo>
                    <a:pt x="765048" y="4571"/>
                  </a:lnTo>
                  <a:lnTo>
                    <a:pt x="755904" y="9143"/>
                  </a:lnTo>
                  <a:lnTo>
                    <a:pt x="765048" y="18287"/>
                  </a:lnTo>
                  <a:lnTo>
                    <a:pt x="765048" y="83819"/>
                  </a:lnTo>
                  <a:lnTo>
                    <a:pt x="758952" y="83819"/>
                  </a:lnTo>
                  <a:lnTo>
                    <a:pt x="754379" y="88391"/>
                  </a:lnTo>
                  <a:close/>
                </a:path>
                <a:path w="932814" h="346075">
                  <a:moveTo>
                    <a:pt x="167640" y="18287"/>
                  </a:moveTo>
                  <a:lnTo>
                    <a:pt x="167640" y="4571"/>
                  </a:lnTo>
                  <a:lnTo>
                    <a:pt x="176784" y="9143"/>
                  </a:lnTo>
                  <a:lnTo>
                    <a:pt x="167640" y="18287"/>
                  </a:lnTo>
                  <a:close/>
                </a:path>
                <a:path w="932814" h="346075">
                  <a:moveTo>
                    <a:pt x="762000" y="94487"/>
                  </a:moveTo>
                  <a:lnTo>
                    <a:pt x="170688" y="94487"/>
                  </a:lnTo>
                  <a:lnTo>
                    <a:pt x="167640" y="91439"/>
                  </a:lnTo>
                  <a:lnTo>
                    <a:pt x="167640" y="18287"/>
                  </a:lnTo>
                  <a:lnTo>
                    <a:pt x="176784" y="9143"/>
                  </a:lnTo>
                  <a:lnTo>
                    <a:pt x="167640" y="4571"/>
                  </a:lnTo>
                  <a:lnTo>
                    <a:pt x="178308" y="4571"/>
                  </a:lnTo>
                  <a:lnTo>
                    <a:pt x="178308" y="83819"/>
                  </a:lnTo>
                  <a:lnTo>
                    <a:pt x="173736" y="83819"/>
                  </a:lnTo>
                  <a:lnTo>
                    <a:pt x="178308" y="88391"/>
                  </a:lnTo>
                  <a:lnTo>
                    <a:pt x="765048" y="88391"/>
                  </a:lnTo>
                  <a:lnTo>
                    <a:pt x="765048" y="91439"/>
                  </a:lnTo>
                  <a:lnTo>
                    <a:pt x="762000" y="94487"/>
                  </a:lnTo>
                  <a:close/>
                </a:path>
                <a:path w="932814" h="346075">
                  <a:moveTo>
                    <a:pt x="765048" y="18287"/>
                  </a:moveTo>
                  <a:lnTo>
                    <a:pt x="755904" y="9143"/>
                  </a:lnTo>
                  <a:lnTo>
                    <a:pt x="765048" y="4571"/>
                  </a:lnTo>
                  <a:lnTo>
                    <a:pt x="765048" y="18287"/>
                  </a:lnTo>
                  <a:close/>
                </a:path>
                <a:path w="932814" h="346075">
                  <a:moveTo>
                    <a:pt x="919734" y="172973"/>
                  </a:moveTo>
                  <a:lnTo>
                    <a:pt x="765048" y="18287"/>
                  </a:lnTo>
                  <a:lnTo>
                    <a:pt x="765048" y="4571"/>
                  </a:lnTo>
                  <a:lnTo>
                    <a:pt x="766572" y="4571"/>
                  </a:lnTo>
                  <a:lnTo>
                    <a:pt x="931164" y="169163"/>
                  </a:lnTo>
                  <a:lnTo>
                    <a:pt x="923544" y="169163"/>
                  </a:lnTo>
                  <a:lnTo>
                    <a:pt x="919734" y="172973"/>
                  </a:lnTo>
                  <a:close/>
                </a:path>
                <a:path w="932814" h="346075">
                  <a:moveTo>
                    <a:pt x="178308" y="88391"/>
                  </a:moveTo>
                  <a:lnTo>
                    <a:pt x="173736" y="83819"/>
                  </a:lnTo>
                  <a:lnTo>
                    <a:pt x="178308" y="83819"/>
                  </a:lnTo>
                  <a:lnTo>
                    <a:pt x="178308" y="88391"/>
                  </a:lnTo>
                  <a:close/>
                </a:path>
                <a:path w="932814" h="346075">
                  <a:moveTo>
                    <a:pt x="754379" y="88391"/>
                  </a:moveTo>
                  <a:lnTo>
                    <a:pt x="178308" y="88391"/>
                  </a:lnTo>
                  <a:lnTo>
                    <a:pt x="178308" y="83819"/>
                  </a:lnTo>
                  <a:lnTo>
                    <a:pt x="754379" y="83819"/>
                  </a:lnTo>
                  <a:lnTo>
                    <a:pt x="754379" y="88391"/>
                  </a:lnTo>
                  <a:close/>
                </a:path>
                <a:path w="932814" h="346075">
                  <a:moveTo>
                    <a:pt x="765048" y="88391"/>
                  </a:moveTo>
                  <a:lnTo>
                    <a:pt x="754379" y="88391"/>
                  </a:lnTo>
                  <a:lnTo>
                    <a:pt x="758952" y="83819"/>
                  </a:lnTo>
                  <a:lnTo>
                    <a:pt x="765048" y="83819"/>
                  </a:lnTo>
                  <a:lnTo>
                    <a:pt x="765048" y="88391"/>
                  </a:lnTo>
                  <a:close/>
                </a:path>
                <a:path w="932814" h="346075">
                  <a:moveTo>
                    <a:pt x="9144" y="176783"/>
                  </a:moveTo>
                  <a:lnTo>
                    <a:pt x="9144" y="169163"/>
                  </a:lnTo>
                  <a:lnTo>
                    <a:pt x="12954" y="172973"/>
                  </a:lnTo>
                  <a:lnTo>
                    <a:pt x="9144" y="176783"/>
                  </a:lnTo>
                  <a:close/>
                </a:path>
                <a:path w="932814" h="346075">
                  <a:moveTo>
                    <a:pt x="12954" y="172973"/>
                  </a:moveTo>
                  <a:lnTo>
                    <a:pt x="9144" y="169163"/>
                  </a:lnTo>
                  <a:lnTo>
                    <a:pt x="16764" y="169163"/>
                  </a:lnTo>
                  <a:lnTo>
                    <a:pt x="12954" y="172973"/>
                  </a:lnTo>
                  <a:close/>
                </a:path>
                <a:path w="932814" h="346075">
                  <a:moveTo>
                    <a:pt x="923544" y="176783"/>
                  </a:moveTo>
                  <a:lnTo>
                    <a:pt x="919734" y="172973"/>
                  </a:lnTo>
                  <a:lnTo>
                    <a:pt x="923544" y="169163"/>
                  </a:lnTo>
                  <a:lnTo>
                    <a:pt x="923544" y="176783"/>
                  </a:lnTo>
                  <a:close/>
                </a:path>
                <a:path w="932814" h="346075">
                  <a:moveTo>
                    <a:pt x="931164" y="176783"/>
                  </a:moveTo>
                  <a:lnTo>
                    <a:pt x="923544" y="176783"/>
                  </a:lnTo>
                  <a:lnTo>
                    <a:pt x="923544" y="169163"/>
                  </a:lnTo>
                  <a:lnTo>
                    <a:pt x="931164" y="169163"/>
                  </a:lnTo>
                  <a:lnTo>
                    <a:pt x="932688" y="170687"/>
                  </a:lnTo>
                  <a:lnTo>
                    <a:pt x="932688" y="173735"/>
                  </a:lnTo>
                  <a:lnTo>
                    <a:pt x="931164" y="176783"/>
                  </a:lnTo>
                  <a:close/>
                </a:path>
                <a:path w="932814" h="346075">
                  <a:moveTo>
                    <a:pt x="16764" y="176783"/>
                  </a:moveTo>
                  <a:lnTo>
                    <a:pt x="9144" y="176783"/>
                  </a:lnTo>
                  <a:lnTo>
                    <a:pt x="12954" y="172973"/>
                  </a:lnTo>
                  <a:lnTo>
                    <a:pt x="16764" y="176783"/>
                  </a:lnTo>
                  <a:close/>
                </a:path>
                <a:path w="932814" h="346075">
                  <a:moveTo>
                    <a:pt x="766613" y="339852"/>
                  </a:moveTo>
                  <a:lnTo>
                    <a:pt x="765048" y="339852"/>
                  </a:lnTo>
                  <a:lnTo>
                    <a:pt x="765048" y="327659"/>
                  </a:lnTo>
                  <a:lnTo>
                    <a:pt x="919734" y="172973"/>
                  </a:lnTo>
                  <a:lnTo>
                    <a:pt x="923544" y="176783"/>
                  </a:lnTo>
                  <a:lnTo>
                    <a:pt x="931164" y="176783"/>
                  </a:lnTo>
                  <a:lnTo>
                    <a:pt x="766613" y="339852"/>
                  </a:lnTo>
                  <a:close/>
                </a:path>
                <a:path w="932814" h="346075">
                  <a:moveTo>
                    <a:pt x="178308" y="339852"/>
                  </a:moveTo>
                  <a:lnTo>
                    <a:pt x="167640" y="339852"/>
                  </a:lnTo>
                  <a:lnTo>
                    <a:pt x="176784" y="336803"/>
                  </a:lnTo>
                  <a:lnTo>
                    <a:pt x="167640" y="327660"/>
                  </a:lnTo>
                  <a:lnTo>
                    <a:pt x="167640" y="252983"/>
                  </a:lnTo>
                  <a:lnTo>
                    <a:pt x="170688" y="251459"/>
                  </a:lnTo>
                  <a:lnTo>
                    <a:pt x="762000" y="251459"/>
                  </a:lnTo>
                  <a:lnTo>
                    <a:pt x="765048" y="252983"/>
                  </a:lnTo>
                  <a:lnTo>
                    <a:pt x="765048" y="256031"/>
                  </a:lnTo>
                  <a:lnTo>
                    <a:pt x="178308" y="256031"/>
                  </a:lnTo>
                  <a:lnTo>
                    <a:pt x="173736" y="262127"/>
                  </a:lnTo>
                  <a:lnTo>
                    <a:pt x="178308" y="262127"/>
                  </a:lnTo>
                  <a:lnTo>
                    <a:pt x="178308" y="339852"/>
                  </a:lnTo>
                  <a:close/>
                </a:path>
                <a:path w="932814" h="346075">
                  <a:moveTo>
                    <a:pt x="178308" y="262127"/>
                  </a:moveTo>
                  <a:lnTo>
                    <a:pt x="173736" y="262127"/>
                  </a:lnTo>
                  <a:lnTo>
                    <a:pt x="178308" y="256031"/>
                  </a:lnTo>
                  <a:lnTo>
                    <a:pt x="178308" y="262127"/>
                  </a:lnTo>
                  <a:close/>
                </a:path>
                <a:path w="932814" h="346075">
                  <a:moveTo>
                    <a:pt x="754379" y="262127"/>
                  </a:moveTo>
                  <a:lnTo>
                    <a:pt x="178308" y="262127"/>
                  </a:lnTo>
                  <a:lnTo>
                    <a:pt x="178308" y="256031"/>
                  </a:lnTo>
                  <a:lnTo>
                    <a:pt x="754379" y="256031"/>
                  </a:lnTo>
                  <a:lnTo>
                    <a:pt x="754379" y="262127"/>
                  </a:lnTo>
                  <a:close/>
                </a:path>
                <a:path w="932814" h="346075">
                  <a:moveTo>
                    <a:pt x="758952" y="345948"/>
                  </a:moveTo>
                  <a:lnTo>
                    <a:pt x="757427" y="344424"/>
                  </a:lnTo>
                  <a:lnTo>
                    <a:pt x="755904" y="344424"/>
                  </a:lnTo>
                  <a:lnTo>
                    <a:pt x="754379" y="341376"/>
                  </a:lnTo>
                  <a:lnTo>
                    <a:pt x="754379" y="256031"/>
                  </a:lnTo>
                  <a:lnTo>
                    <a:pt x="758952" y="262127"/>
                  </a:lnTo>
                  <a:lnTo>
                    <a:pt x="765048" y="262127"/>
                  </a:lnTo>
                  <a:lnTo>
                    <a:pt x="765048" y="327660"/>
                  </a:lnTo>
                  <a:lnTo>
                    <a:pt x="755904" y="336803"/>
                  </a:lnTo>
                  <a:lnTo>
                    <a:pt x="765048" y="339852"/>
                  </a:lnTo>
                  <a:lnTo>
                    <a:pt x="766613" y="339852"/>
                  </a:lnTo>
                  <a:lnTo>
                    <a:pt x="762000" y="344424"/>
                  </a:lnTo>
                  <a:lnTo>
                    <a:pt x="758952" y="345948"/>
                  </a:lnTo>
                  <a:close/>
                </a:path>
                <a:path w="932814" h="346075">
                  <a:moveTo>
                    <a:pt x="765048" y="262127"/>
                  </a:moveTo>
                  <a:lnTo>
                    <a:pt x="758952" y="262127"/>
                  </a:lnTo>
                  <a:lnTo>
                    <a:pt x="754379" y="256031"/>
                  </a:lnTo>
                  <a:lnTo>
                    <a:pt x="765048" y="256031"/>
                  </a:lnTo>
                  <a:lnTo>
                    <a:pt x="765048" y="262127"/>
                  </a:lnTo>
                  <a:close/>
                </a:path>
                <a:path w="932814" h="346075">
                  <a:moveTo>
                    <a:pt x="765048" y="339852"/>
                  </a:moveTo>
                  <a:lnTo>
                    <a:pt x="755904" y="336803"/>
                  </a:lnTo>
                  <a:lnTo>
                    <a:pt x="765048" y="327659"/>
                  </a:lnTo>
                  <a:lnTo>
                    <a:pt x="765048" y="339852"/>
                  </a:lnTo>
                  <a:close/>
                </a:path>
                <a:path w="932814" h="346075">
                  <a:moveTo>
                    <a:pt x="167640" y="339852"/>
                  </a:moveTo>
                  <a:lnTo>
                    <a:pt x="167640" y="327660"/>
                  </a:lnTo>
                  <a:lnTo>
                    <a:pt x="176784" y="336803"/>
                  </a:lnTo>
                  <a:lnTo>
                    <a:pt x="167640" y="3398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67611" y="3635501"/>
              <a:ext cx="752855" cy="16840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35251" y="3468623"/>
              <a:ext cx="585216" cy="8381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61515" y="3462527"/>
              <a:ext cx="932687" cy="34594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461515" y="3462527"/>
              <a:ext cx="932815" cy="346075"/>
            </a:xfrm>
            <a:custGeom>
              <a:avLst/>
              <a:gdLst/>
              <a:ahLst/>
              <a:cxnLst/>
              <a:rect l="l" t="t" r="r" b="b"/>
              <a:pathLst>
                <a:path w="932814" h="346075">
                  <a:moveTo>
                    <a:pt x="175260" y="345948"/>
                  </a:moveTo>
                  <a:lnTo>
                    <a:pt x="170688" y="345948"/>
                  </a:lnTo>
                  <a:lnTo>
                    <a:pt x="3048" y="176783"/>
                  </a:lnTo>
                  <a:lnTo>
                    <a:pt x="0" y="175259"/>
                  </a:lnTo>
                  <a:lnTo>
                    <a:pt x="0" y="172211"/>
                  </a:lnTo>
                  <a:lnTo>
                    <a:pt x="170688" y="1523"/>
                  </a:lnTo>
                  <a:lnTo>
                    <a:pt x="173736" y="0"/>
                  </a:lnTo>
                  <a:lnTo>
                    <a:pt x="175260" y="1523"/>
                  </a:lnTo>
                  <a:lnTo>
                    <a:pt x="176784" y="1523"/>
                  </a:lnTo>
                  <a:lnTo>
                    <a:pt x="178308" y="4571"/>
                  </a:lnTo>
                  <a:lnTo>
                    <a:pt x="178308" y="6095"/>
                  </a:lnTo>
                  <a:lnTo>
                    <a:pt x="167640" y="6095"/>
                  </a:lnTo>
                  <a:lnTo>
                    <a:pt x="167640" y="18287"/>
                  </a:lnTo>
                  <a:lnTo>
                    <a:pt x="16764" y="169163"/>
                  </a:lnTo>
                  <a:lnTo>
                    <a:pt x="9144" y="169163"/>
                  </a:lnTo>
                  <a:lnTo>
                    <a:pt x="9144" y="176783"/>
                  </a:lnTo>
                  <a:lnTo>
                    <a:pt x="16764" y="176783"/>
                  </a:lnTo>
                  <a:lnTo>
                    <a:pt x="167640" y="327659"/>
                  </a:lnTo>
                  <a:lnTo>
                    <a:pt x="167640" y="341376"/>
                  </a:lnTo>
                  <a:lnTo>
                    <a:pt x="178308" y="341376"/>
                  </a:lnTo>
                  <a:lnTo>
                    <a:pt x="178308" y="342900"/>
                  </a:lnTo>
                  <a:lnTo>
                    <a:pt x="175260" y="345948"/>
                  </a:lnTo>
                  <a:close/>
                </a:path>
                <a:path w="932814" h="346075">
                  <a:moveTo>
                    <a:pt x="754379" y="89915"/>
                  </a:moveTo>
                  <a:lnTo>
                    <a:pt x="754379" y="4571"/>
                  </a:lnTo>
                  <a:lnTo>
                    <a:pt x="755904" y="1523"/>
                  </a:lnTo>
                  <a:lnTo>
                    <a:pt x="757427" y="1523"/>
                  </a:lnTo>
                  <a:lnTo>
                    <a:pt x="758952" y="0"/>
                  </a:lnTo>
                  <a:lnTo>
                    <a:pt x="762000" y="1523"/>
                  </a:lnTo>
                  <a:lnTo>
                    <a:pt x="766613" y="6095"/>
                  </a:lnTo>
                  <a:lnTo>
                    <a:pt x="765048" y="6095"/>
                  </a:lnTo>
                  <a:lnTo>
                    <a:pt x="755904" y="9143"/>
                  </a:lnTo>
                  <a:lnTo>
                    <a:pt x="765048" y="18287"/>
                  </a:lnTo>
                  <a:lnTo>
                    <a:pt x="765048" y="83819"/>
                  </a:lnTo>
                  <a:lnTo>
                    <a:pt x="758952" y="83819"/>
                  </a:lnTo>
                  <a:lnTo>
                    <a:pt x="754379" y="89915"/>
                  </a:lnTo>
                  <a:close/>
                </a:path>
                <a:path w="932814" h="346075">
                  <a:moveTo>
                    <a:pt x="167640" y="18287"/>
                  </a:moveTo>
                  <a:lnTo>
                    <a:pt x="167640" y="6095"/>
                  </a:lnTo>
                  <a:lnTo>
                    <a:pt x="176784" y="9143"/>
                  </a:lnTo>
                  <a:lnTo>
                    <a:pt x="167640" y="18287"/>
                  </a:lnTo>
                  <a:close/>
                </a:path>
                <a:path w="932814" h="346075">
                  <a:moveTo>
                    <a:pt x="762000" y="94487"/>
                  </a:moveTo>
                  <a:lnTo>
                    <a:pt x="170688" y="94487"/>
                  </a:lnTo>
                  <a:lnTo>
                    <a:pt x="167640" y="92963"/>
                  </a:lnTo>
                  <a:lnTo>
                    <a:pt x="167640" y="18287"/>
                  </a:lnTo>
                  <a:lnTo>
                    <a:pt x="176784" y="9143"/>
                  </a:lnTo>
                  <a:lnTo>
                    <a:pt x="167640" y="6095"/>
                  </a:lnTo>
                  <a:lnTo>
                    <a:pt x="178308" y="6095"/>
                  </a:lnTo>
                  <a:lnTo>
                    <a:pt x="178308" y="83819"/>
                  </a:lnTo>
                  <a:lnTo>
                    <a:pt x="173736" y="83819"/>
                  </a:lnTo>
                  <a:lnTo>
                    <a:pt x="178308" y="89915"/>
                  </a:lnTo>
                  <a:lnTo>
                    <a:pt x="765048" y="89915"/>
                  </a:lnTo>
                  <a:lnTo>
                    <a:pt x="765048" y="92963"/>
                  </a:lnTo>
                  <a:lnTo>
                    <a:pt x="762000" y="94487"/>
                  </a:lnTo>
                  <a:close/>
                </a:path>
                <a:path w="932814" h="346075">
                  <a:moveTo>
                    <a:pt x="765048" y="18287"/>
                  </a:moveTo>
                  <a:lnTo>
                    <a:pt x="755904" y="9143"/>
                  </a:lnTo>
                  <a:lnTo>
                    <a:pt x="765048" y="6095"/>
                  </a:lnTo>
                  <a:lnTo>
                    <a:pt x="765048" y="18287"/>
                  </a:lnTo>
                  <a:close/>
                </a:path>
                <a:path w="932814" h="346075">
                  <a:moveTo>
                    <a:pt x="919734" y="172973"/>
                  </a:moveTo>
                  <a:lnTo>
                    <a:pt x="765048" y="18287"/>
                  </a:lnTo>
                  <a:lnTo>
                    <a:pt x="765048" y="6095"/>
                  </a:lnTo>
                  <a:lnTo>
                    <a:pt x="766613" y="6095"/>
                  </a:lnTo>
                  <a:lnTo>
                    <a:pt x="931164" y="169163"/>
                  </a:lnTo>
                  <a:lnTo>
                    <a:pt x="923544" y="169163"/>
                  </a:lnTo>
                  <a:lnTo>
                    <a:pt x="919734" y="172973"/>
                  </a:lnTo>
                  <a:close/>
                </a:path>
                <a:path w="932814" h="346075">
                  <a:moveTo>
                    <a:pt x="178308" y="89915"/>
                  </a:moveTo>
                  <a:lnTo>
                    <a:pt x="173736" y="83819"/>
                  </a:lnTo>
                  <a:lnTo>
                    <a:pt x="178308" y="83819"/>
                  </a:lnTo>
                  <a:lnTo>
                    <a:pt x="178308" y="89915"/>
                  </a:lnTo>
                  <a:close/>
                </a:path>
                <a:path w="932814" h="346075">
                  <a:moveTo>
                    <a:pt x="754379" y="89915"/>
                  </a:moveTo>
                  <a:lnTo>
                    <a:pt x="178308" y="89915"/>
                  </a:lnTo>
                  <a:lnTo>
                    <a:pt x="178308" y="83819"/>
                  </a:lnTo>
                  <a:lnTo>
                    <a:pt x="754379" y="83819"/>
                  </a:lnTo>
                  <a:lnTo>
                    <a:pt x="754379" y="89915"/>
                  </a:lnTo>
                  <a:close/>
                </a:path>
                <a:path w="932814" h="346075">
                  <a:moveTo>
                    <a:pt x="765048" y="89915"/>
                  </a:moveTo>
                  <a:lnTo>
                    <a:pt x="754379" y="89915"/>
                  </a:lnTo>
                  <a:lnTo>
                    <a:pt x="758952" y="83819"/>
                  </a:lnTo>
                  <a:lnTo>
                    <a:pt x="765048" y="83819"/>
                  </a:lnTo>
                  <a:lnTo>
                    <a:pt x="765048" y="89915"/>
                  </a:lnTo>
                  <a:close/>
                </a:path>
                <a:path w="932814" h="346075">
                  <a:moveTo>
                    <a:pt x="9144" y="176783"/>
                  </a:moveTo>
                  <a:lnTo>
                    <a:pt x="9144" y="169163"/>
                  </a:lnTo>
                  <a:lnTo>
                    <a:pt x="12954" y="172973"/>
                  </a:lnTo>
                  <a:lnTo>
                    <a:pt x="9144" y="176783"/>
                  </a:lnTo>
                  <a:close/>
                </a:path>
                <a:path w="932814" h="346075">
                  <a:moveTo>
                    <a:pt x="12954" y="172973"/>
                  </a:moveTo>
                  <a:lnTo>
                    <a:pt x="9144" y="169163"/>
                  </a:lnTo>
                  <a:lnTo>
                    <a:pt x="16764" y="169163"/>
                  </a:lnTo>
                  <a:lnTo>
                    <a:pt x="12954" y="172973"/>
                  </a:lnTo>
                  <a:close/>
                </a:path>
                <a:path w="932814" h="346075">
                  <a:moveTo>
                    <a:pt x="923544" y="176783"/>
                  </a:moveTo>
                  <a:lnTo>
                    <a:pt x="919734" y="172973"/>
                  </a:lnTo>
                  <a:lnTo>
                    <a:pt x="923544" y="169163"/>
                  </a:lnTo>
                  <a:lnTo>
                    <a:pt x="923544" y="176783"/>
                  </a:lnTo>
                  <a:close/>
                </a:path>
                <a:path w="932814" h="346075">
                  <a:moveTo>
                    <a:pt x="931164" y="176783"/>
                  </a:moveTo>
                  <a:lnTo>
                    <a:pt x="923544" y="176783"/>
                  </a:lnTo>
                  <a:lnTo>
                    <a:pt x="923544" y="169163"/>
                  </a:lnTo>
                  <a:lnTo>
                    <a:pt x="931164" y="169163"/>
                  </a:lnTo>
                  <a:lnTo>
                    <a:pt x="932688" y="172211"/>
                  </a:lnTo>
                  <a:lnTo>
                    <a:pt x="932688" y="175259"/>
                  </a:lnTo>
                  <a:lnTo>
                    <a:pt x="931164" y="176783"/>
                  </a:lnTo>
                  <a:close/>
                </a:path>
                <a:path w="932814" h="346075">
                  <a:moveTo>
                    <a:pt x="16764" y="176783"/>
                  </a:moveTo>
                  <a:lnTo>
                    <a:pt x="9144" y="176783"/>
                  </a:lnTo>
                  <a:lnTo>
                    <a:pt x="12954" y="172973"/>
                  </a:lnTo>
                  <a:lnTo>
                    <a:pt x="16764" y="176783"/>
                  </a:lnTo>
                  <a:close/>
                </a:path>
                <a:path w="932814" h="346075">
                  <a:moveTo>
                    <a:pt x="766572" y="341376"/>
                  </a:moveTo>
                  <a:lnTo>
                    <a:pt x="765048" y="341376"/>
                  </a:lnTo>
                  <a:lnTo>
                    <a:pt x="765048" y="327659"/>
                  </a:lnTo>
                  <a:lnTo>
                    <a:pt x="919734" y="172973"/>
                  </a:lnTo>
                  <a:lnTo>
                    <a:pt x="923544" y="176783"/>
                  </a:lnTo>
                  <a:lnTo>
                    <a:pt x="931164" y="176783"/>
                  </a:lnTo>
                  <a:lnTo>
                    <a:pt x="766572" y="341376"/>
                  </a:lnTo>
                  <a:close/>
                </a:path>
                <a:path w="932814" h="346075">
                  <a:moveTo>
                    <a:pt x="178308" y="341376"/>
                  </a:moveTo>
                  <a:lnTo>
                    <a:pt x="167640" y="341376"/>
                  </a:lnTo>
                  <a:lnTo>
                    <a:pt x="176784" y="336803"/>
                  </a:lnTo>
                  <a:lnTo>
                    <a:pt x="167640" y="327660"/>
                  </a:lnTo>
                  <a:lnTo>
                    <a:pt x="167640" y="254507"/>
                  </a:lnTo>
                  <a:lnTo>
                    <a:pt x="170688" y="251459"/>
                  </a:lnTo>
                  <a:lnTo>
                    <a:pt x="762000" y="251459"/>
                  </a:lnTo>
                  <a:lnTo>
                    <a:pt x="765048" y="254507"/>
                  </a:lnTo>
                  <a:lnTo>
                    <a:pt x="765048" y="257555"/>
                  </a:lnTo>
                  <a:lnTo>
                    <a:pt x="178308" y="257555"/>
                  </a:lnTo>
                  <a:lnTo>
                    <a:pt x="173736" y="262127"/>
                  </a:lnTo>
                  <a:lnTo>
                    <a:pt x="178308" y="262127"/>
                  </a:lnTo>
                  <a:lnTo>
                    <a:pt x="178308" y="341376"/>
                  </a:lnTo>
                  <a:close/>
                </a:path>
                <a:path w="932814" h="346075">
                  <a:moveTo>
                    <a:pt x="178308" y="262127"/>
                  </a:moveTo>
                  <a:lnTo>
                    <a:pt x="173736" y="262127"/>
                  </a:lnTo>
                  <a:lnTo>
                    <a:pt x="178308" y="257555"/>
                  </a:lnTo>
                  <a:lnTo>
                    <a:pt x="178308" y="262127"/>
                  </a:lnTo>
                  <a:close/>
                </a:path>
                <a:path w="932814" h="346075">
                  <a:moveTo>
                    <a:pt x="754379" y="262127"/>
                  </a:moveTo>
                  <a:lnTo>
                    <a:pt x="178308" y="262127"/>
                  </a:lnTo>
                  <a:lnTo>
                    <a:pt x="178308" y="257555"/>
                  </a:lnTo>
                  <a:lnTo>
                    <a:pt x="754379" y="257555"/>
                  </a:lnTo>
                  <a:lnTo>
                    <a:pt x="754379" y="262127"/>
                  </a:lnTo>
                  <a:close/>
                </a:path>
                <a:path w="932814" h="346075">
                  <a:moveTo>
                    <a:pt x="762000" y="345948"/>
                  </a:moveTo>
                  <a:lnTo>
                    <a:pt x="757427" y="345948"/>
                  </a:lnTo>
                  <a:lnTo>
                    <a:pt x="754379" y="342900"/>
                  </a:lnTo>
                  <a:lnTo>
                    <a:pt x="754379" y="257555"/>
                  </a:lnTo>
                  <a:lnTo>
                    <a:pt x="758952" y="262127"/>
                  </a:lnTo>
                  <a:lnTo>
                    <a:pt x="765048" y="262127"/>
                  </a:lnTo>
                  <a:lnTo>
                    <a:pt x="765048" y="327660"/>
                  </a:lnTo>
                  <a:lnTo>
                    <a:pt x="755904" y="336803"/>
                  </a:lnTo>
                  <a:lnTo>
                    <a:pt x="765048" y="341376"/>
                  </a:lnTo>
                  <a:lnTo>
                    <a:pt x="766572" y="341376"/>
                  </a:lnTo>
                  <a:lnTo>
                    <a:pt x="762000" y="345948"/>
                  </a:lnTo>
                  <a:close/>
                </a:path>
                <a:path w="932814" h="346075">
                  <a:moveTo>
                    <a:pt x="765048" y="262127"/>
                  </a:moveTo>
                  <a:lnTo>
                    <a:pt x="758952" y="262127"/>
                  </a:lnTo>
                  <a:lnTo>
                    <a:pt x="754379" y="257555"/>
                  </a:lnTo>
                  <a:lnTo>
                    <a:pt x="765048" y="257555"/>
                  </a:lnTo>
                  <a:lnTo>
                    <a:pt x="765048" y="262127"/>
                  </a:lnTo>
                  <a:close/>
                </a:path>
                <a:path w="932814" h="346075">
                  <a:moveTo>
                    <a:pt x="765048" y="341376"/>
                  </a:moveTo>
                  <a:lnTo>
                    <a:pt x="755904" y="336803"/>
                  </a:lnTo>
                  <a:lnTo>
                    <a:pt x="765048" y="327659"/>
                  </a:lnTo>
                  <a:lnTo>
                    <a:pt x="765048" y="341376"/>
                  </a:lnTo>
                  <a:close/>
                </a:path>
                <a:path w="932814" h="346075">
                  <a:moveTo>
                    <a:pt x="167640" y="341376"/>
                  </a:moveTo>
                  <a:lnTo>
                    <a:pt x="167640" y="327660"/>
                  </a:lnTo>
                  <a:lnTo>
                    <a:pt x="176784" y="336803"/>
                  </a:lnTo>
                  <a:lnTo>
                    <a:pt x="167640" y="3413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67611" y="4891277"/>
              <a:ext cx="752855" cy="16840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35251" y="4724400"/>
              <a:ext cx="585216" cy="8381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83536" y="4552187"/>
              <a:ext cx="4027932" cy="51206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383536" y="4552187"/>
              <a:ext cx="4028440" cy="512445"/>
            </a:xfrm>
            <a:custGeom>
              <a:avLst/>
              <a:gdLst/>
              <a:ahLst/>
              <a:cxnLst/>
              <a:rect l="l" t="t" r="r" b="b"/>
              <a:pathLst>
                <a:path w="4028440" h="512445">
                  <a:moveTo>
                    <a:pt x="4024884" y="512064"/>
                  </a:moveTo>
                  <a:lnTo>
                    <a:pt x="1524" y="512064"/>
                  </a:lnTo>
                  <a:lnTo>
                    <a:pt x="0" y="509016"/>
                  </a:lnTo>
                  <a:lnTo>
                    <a:pt x="0" y="1524"/>
                  </a:lnTo>
                  <a:lnTo>
                    <a:pt x="1524" y="0"/>
                  </a:lnTo>
                  <a:lnTo>
                    <a:pt x="4024884" y="0"/>
                  </a:lnTo>
                  <a:lnTo>
                    <a:pt x="4027932" y="1524"/>
                  </a:lnTo>
                  <a:lnTo>
                    <a:pt x="4027932" y="4572"/>
                  </a:lnTo>
                  <a:lnTo>
                    <a:pt x="10668" y="4572"/>
                  </a:lnTo>
                  <a:lnTo>
                    <a:pt x="4572" y="9144"/>
                  </a:lnTo>
                  <a:lnTo>
                    <a:pt x="10668" y="9144"/>
                  </a:lnTo>
                  <a:lnTo>
                    <a:pt x="10668" y="501396"/>
                  </a:lnTo>
                  <a:lnTo>
                    <a:pt x="4572" y="501396"/>
                  </a:lnTo>
                  <a:lnTo>
                    <a:pt x="10668" y="507492"/>
                  </a:lnTo>
                  <a:lnTo>
                    <a:pt x="4027932" y="507492"/>
                  </a:lnTo>
                  <a:lnTo>
                    <a:pt x="4027932" y="509016"/>
                  </a:lnTo>
                  <a:lnTo>
                    <a:pt x="4024884" y="512064"/>
                  </a:lnTo>
                  <a:close/>
                </a:path>
                <a:path w="4028440" h="512445">
                  <a:moveTo>
                    <a:pt x="10668" y="9144"/>
                  </a:moveTo>
                  <a:lnTo>
                    <a:pt x="4572" y="9144"/>
                  </a:lnTo>
                  <a:lnTo>
                    <a:pt x="10668" y="4572"/>
                  </a:lnTo>
                  <a:lnTo>
                    <a:pt x="10668" y="9144"/>
                  </a:lnTo>
                  <a:close/>
                </a:path>
                <a:path w="4028440" h="512445">
                  <a:moveTo>
                    <a:pt x="4017264" y="9144"/>
                  </a:moveTo>
                  <a:lnTo>
                    <a:pt x="10668" y="9144"/>
                  </a:lnTo>
                  <a:lnTo>
                    <a:pt x="10668" y="4572"/>
                  </a:lnTo>
                  <a:lnTo>
                    <a:pt x="4017264" y="4572"/>
                  </a:lnTo>
                  <a:lnTo>
                    <a:pt x="4017264" y="9144"/>
                  </a:lnTo>
                  <a:close/>
                </a:path>
                <a:path w="4028440" h="512445">
                  <a:moveTo>
                    <a:pt x="4017264" y="507492"/>
                  </a:moveTo>
                  <a:lnTo>
                    <a:pt x="4017264" y="4572"/>
                  </a:lnTo>
                  <a:lnTo>
                    <a:pt x="4021836" y="9144"/>
                  </a:lnTo>
                  <a:lnTo>
                    <a:pt x="4027932" y="9144"/>
                  </a:lnTo>
                  <a:lnTo>
                    <a:pt x="4027932" y="501396"/>
                  </a:lnTo>
                  <a:lnTo>
                    <a:pt x="4021836" y="501396"/>
                  </a:lnTo>
                  <a:lnTo>
                    <a:pt x="4017264" y="507492"/>
                  </a:lnTo>
                  <a:close/>
                </a:path>
                <a:path w="4028440" h="512445">
                  <a:moveTo>
                    <a:pt x="4027932" y="9144"/>
                  </a:moveTo>
                  <a:lnTo>
                    <a:pt x="4021836" y="9144"/>
                  </a:lnTo>
                  <a:lnTo>
                    <a:pt x="4017264" y="4572"/>
                  </a:lnTo>
                  <a:lnTo>
                    <a:pt x="4027932" y="4572"/>
                  </a:lnTo>
                  <a:lnTo>
                    <a:pt x="4027932" y="9144"/>
                  </a:lnTo>
                  <a:close/>
                </a:path>
                <a:path w="4028440" h="512445">
                  <a:moveTo>
                    <a:pt x="10668" y="507492"/>
                  </a:moveTo>
                  <a:lnTo>
                    <a:pt x="4572" y="501396"/>
                  </a:lnTo>
                  <a:lnTo>
                    <a:pt x="10668" y="501396"/>
                  </a:lnTo>
                  <a:lnTo>
                    <a:pt x="10668" y="507492"/>
                  </a:lnTo>
                  <a:close/>
                </a:path>
                <a:path w="4028440" h="512445">
                  <a:moveTo>
                    <a:pt x="4017264" y="507492"/>
                  </a:moveTo>
                  <a:lnTo>
                    <a:pt x="10668" y="507492"/>
                  </a:lnTo>
                  <a:lnTo>
                    <a:pt x="10668" y="501396"/>
                  </a:lnTo>
                  <a:lnTo>
                    <a:pt x="4017264" y="501396"/>
                  </a:lnTo>
                  <a:lnTo>
                    <a:pt x="4017264" y="507492"/>
                  </a:lnTo>
                  <a:close/>
                </a:path>
                <a:path w="4028440" h="512445">
                  <a:moveTo>
                    <a:pt x="4027932" y="507492"/>
                  </a:moveTo>
                  <a:lnTo>
                    <a:pt x="4017264" y="507492"/>
                  </a:lnTo>
                  <a:lnTo>
                    <a:pt x="4021836" y="501396"/>
                  </a:lnTo>
                  <a:lnTo>
                    <a:pt x="4027932" y="501396"/>
                  </a:lnTo>
                  <a:lnTo>
                    <a:pt x="4027932" y="507492"/>
                  </a:lnTo>
                  <a:close/>
                </a:path>
              </a:pathLst>
            </a:custGeom>
            <a:solidFill>
              <a:srgbClr val="2D60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61515" y="4718303"/>
              <a:ext cx="932688" cy="34594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461515" y="4718303"/>
              <a:ext cx="932815" cy="346075"/>
            </a:xfrm>
            <a:custGeom>
              <a:avLst/>
              <a:gdLst/>
              <a:ahLst/>
              <a:cxnLst/>
              <a:rect l="l" t="t" r="r" b="b"/>
              <a:pathLst>
                <a:path w="932814" h="346075">
                  <a:moveTo>
                    <a:pt x="175260" y="345948"/>
                  </a:moveTo>
                  <a:lnTo>
                    <a:pt x="170688" y="345948"/>
                  </a:lnTo>
                  <a:lnTo>
                    <a:pt x="3048" y="176783"/>
                  </a:lnTo>
                  <a:lnTo>
                    <a:pt x="0" y="175259"/>
                  </a:lnTo>
                  <a:lnTo>
                    <a:pt x="0" y="172211"/>
                  </a:lnTo>
                  <a:lnTo>
                    <a:pt x="170688" y="0"/>
                  </a:lnTo>
                  <a:lnTo>
                    <a:pt x="173736" y="0"/>
                  </a:lnTo>
                  <a:lnTo>
                    <a:pt x="175260" y="1523"/>
                  </a:lnTo>
                  <a:lnTo>
                    <a:pt x="176784" y="1523"/>
                  </a:lnTo>
                  <a:lnTo>
                    <a:pt x="178308" y="3047"/>
                  </a:lnTo>
                  <a:lnTo>
                    <a:pt x="178308" y="6095"/>
                  </a:lnTo>
                  <a:lnTo>
                    <a:pt x="167640" y="6095"/>
                  </a:lnTo>
                  <a:lnTo>
                    <a:pt x="167640" y="18287"/>
                  </a:lnTo>
                  <a:lnTo>
                    <a:pt x="16764" y="169163"/>
                  </a:lnTo>
                  <a:lnTo>
                    <a:pt x="9144" y="169163"/>
                  </a:lnTo>
                  <a:lnTo>
                    <a:pt x="9144" y="176783"/>
                  </a:lnTo>
                  <a:lnTo>
                    <a:pt x="16764" y="176783"/>
                  </a:lnTo>
                  <a:lnTo>
                    <a:pt x="167640" y="327659"/>
                  </a:lnTo>
                  <a:lnTo>
                    <a:pt x="167640" y="341376"/>
                  </a:lnTo>
                  <a:lnTo>
                    <a:pt x="178308" y="341376"/>
                  </a:lnTo>
                  <a:lnTo>
                    <a:pt x="178308" y="342900"/>
                  </a:lnTo>
                  <a:lnTo>
                    <a:pt x="175260" y="345948"/>
                  </a:lnTo>
                  <a:close/>
                </a:path>
                <a:path w="932814" h="346075">
                  <a:moveTo>
                    <a:pt x="754379" y="89915"/>
                  </a:moveTo>
                  <a:lnTo>
                    <a:pt x="754379" y="3047"/>
                  </a:lnTo>
                  <a:lnTo>
                    <a:pt x="755904" y="1523"/>
                  </a:lnTo>
                  <a:lnTo>
                    <a:pt x="757427" y="1523"/>
                  </a:lnTo>
                  <a:lnTo>
                    <a:pt x="758952" y="0"/>
                  </a:lnTo>
                  <a:lnTo>
                    <a:pt x="762000" y="0"/>
                  </a:lnTo>
                  <a:lnTo>
                    <a:pt x="768096" y="6095"/>
                  </a:lnTo>
                  <a:lnTo>
                    <a:pt x="765048" y="6095"/>
                  </a:lnTo>
                  <a:lnTo>
                    <a:pt x="755904" y="9143"/>
                  </a:lnTo>
                  <a:lnTo>
                    <a:pt x="765048" y="18287"/>
                  </a:lnTo>
                  <a:lnTo>
                    <a:pt x="765048" y="83819"/>
                  </a:lnTo>
                  <a:lnTo>
                    <a:pt x="758952" y="83819"/>
                  </a:lnTo>
                  <a:lnTo>
                    <a:pt x="754379" y="89915"/>
                  </a:lnTo>
                  <a:close/>
                </a:path>
                <a:path w="932814" h="346075">
                  <a:moveTo>
                    <a:pt x="167640" y="18287"/>
                  </a:moveTo>
                  <a:lnTo>
                    <a:pt x="167640" y="6095"/>
                  </a:lnTo>
                  <a:lnTo>
                    <a:pt x="176784" y="9143"/>
                  </a:lnTo>
                  <a:lnTo>
                    <a:pt x="167640" y="18287"/>
                  </a:lnTo>
                  <a:close/>
                </a:path>
                <a:path w="932814" h="346075">
                  <a:moveTo>
                    <a:pt x="762000" y="94487"/>
                  </a:moveTo>
                  <a:lnTo>
                    <a:pt x="170688" y="94487"/>
                  </a:lnTo>
                  <a:lnTo>
                    <a:pt x="167640" y="92963"/>
                  </a:lnTo>
                  <a:lnTo>
                    <a:pt x="167640" y="18287"/>
                  </a:lnTo>
                  <a:lnTo>
                    <a:pt x="176784" y="9143"/>
                  </a:lnTo>
                  <a:lnTo>
                    <a:pt x="167640" y="6095"/>
                  </a:lnTo>
                  <a:lnTo>
                    <a:pt x="178308" y="6095"/>
                  </a:lnTo>
                  <a:lnTo>
                    <a:pt x="178308" y="83819"/>
                  </a:lnTo>
                  <a:lnTo>
                    <a:pt x="173736" y="83819"/>
                  </a:lnTo>
                  <a:lnTo>
                    <a:pt x="178308" y="89915"/>
                  </a:lnTo>
                  <a:lnTo>
                    <a:pt x="765048" y="89915"/>
                  </a:lnTo>
                  <a:lnTo>
                    <a:pt x="765048" y="92963"/>
                  </a:lnTo>
                  <a:lnTo>
                    <a:pt x="762000" y="94487"/>
                  </a:lnTo>
                  <a:close/>
                </a:path>
                <a:path w="932814" h="346075">
                  <a:moveTo>
                    <a:pt x="765048" y="18287"/>
                  </a:moveTo>
                  <a:lnTo>
                    <a:pt x="755904" y="9143"/>
                  </a:lnTo>
                  <a:lnTo>
                    <a:pt x="765048" y="6095"/>
                  </a:lnTo>
                  <a:lnTo>
                    <a:pt x="765048" y="18287"/>
                  </a:lnTo>
                  <a:close/>
                </a:path>
                <a:path w="932814" h="346075">
                  <a:moveTo>
                    <a:pt x="919734" y="172973"/>
                  </a:moveTo>
                  <a:lnTo>
                    <a:pt x="765048" y="18287"/>
                  </a:lnTo>
                  <a:lnTo>
                    <a:pt x="765048" y="6095"/>
                  </a:lnTo>
                  <a:lnTo>
                    <a:pt x="768096" y="6095"/>
                  </a:lnTo>
                  <a:lnTo>
                    <a:pt x="931164" y="169163"/>
                  </a:lnTo>
                  <a:lnTo>
                    <a:pt x="923544" y="169163"/>
                  </a:lnTo>
                  <a:lnTo>
                    <a:pt x="919734" y="172973"/>
                  </a:lnTo>
                  <a:close/>
                </a:path>
                <a:path w="932814" h="346075">
                  <a:moveTo>
                    <a:pt x="178308" y="89915"/>
                  </a:moveTo>
                  <a:lnTo>
                    <a:pt x="173736" y="83819"/>
                  </a:lnTo>
                  <a:lnTo>
                    <a:pt x="178308" y="83819"/>
                  </a:lnTo>
                  <a:lnTo>
                    <a:pt x="178308" y="89915"/>
                  </a:lnTo>
                  <a:close/>
                </a:path>
                <a:path w="932814" h="346075">
                  <a:moveTo>
                    <a:pt x="754379" y="89915"/>
                  </a:moveTo>
                  <a:lnTo>
                    <a:pt x="178308" y="89915"/>
                  </a:lnTo>
                  <a:lnTo>
                    <a:pt x="178308" y="83819"/>
                  </a:lnTo>
                  <a:lnTo>
                    <a:pt x="754379" y="83819"/>
                  </a:lnTo>
                  <a:lnTo>
                    <a:pt x="754379" y="89915"/>
                  </a:lnTo>
                  <a:close/>
                </a:path>
                <a:path w="932814" h="346075">
                  <a:moveTo>
                    <a:pt x="765048" y="89915"/>
                  </a:moveTo>
                  <a:lnTo>
                    <a:pt x="754379" y="89915"/>
                  </a:lnTo>
                  <a:lnTo>
                    <a:pt x="758952" y="83819"/>
                  </a:lnTo>
                  <a:lnTo>
                    <a:pt x="765048" y="83819"/>
                  </a:lnTo>
                  <a:lnTo>
                    <a:pt x="765048" y="89915"/>
                  </a:lnTo>
                  <a:close/>
                </a:path>
                <a:path w="932814" h="346075">
                  <a:moveTo>
                    <a:pt x="9144" y="176783"/>
                  </a:moveTo>
                  <a:lnTo>
                    <a:pt x="9144" y="169163"/>
                  </a:lnTo>
                  <a:lnTo>
                    <a:pt x="12954" y="172973"/>
                  </a:lnTo>
                  <a:lnTo>
                    <a:pt x="9144" y="176783"/>
                  </a:lnTo>
                  <a:close/>
                </a:path>
                <a:path w="932814" h="346075">
                  <a:moveTo>
                    <a:pt x="12954" y="172973"/>
                  </a:moveTo>
                  <a:lnTo>
                    <a:pt x="9144" y="169163"/>
                  </a:lnTo>
                  <a:lnTo>
                    <a:pt x="16764" y="169163"/>
                  </a:lnTo>
                  <a:lnTo>
                    <a:pt x="12954" y="172973"/>
                  </a:lnTo>
                  <a:close/>
                </a:path>
                <a:path w="932814" h="346075">
                  <a:moveTo>
                    <a:pt x="923544" y="176783"/>
                  </a:moveTo>
                  <a:lnTo>
                    <a:pt x="919734" y="172973"/>
                  </a:lnTo>
                  <a:lnTo>
                    <a:pt x="923544" y="169163"/>
                  </a:lnTo>
                  <a:lnTo>
                    <a:pt x="923544" y="176783"/>
                  </a:lnTo>
                  <a:close/>
                </a:path>
                <a:path w="932814" h="346075">
                  <a:moveTo>
                    <a:pt x="931164" y="176783"/>
                  </a:moveTo>
                  <a:lnTo>
                    <a:pt x="923544" y="176783"/>
                  </a:lnTo>
                  <a:lnTo>
                    <a:pt x="923544" y="169163"/>
                  </a:lnTo>
                  <a:lnTo>
                    <a:pt x="931164" y="169163"/>
                  </a:lnTo>
                  <a:lnTo>
                    <a:pt x="932688" y="172211"/>
                  </a:lnTo>
                  <a:lnTo>
                    <a:pt x="932688" y="175259"/>
                  </a:lnTo>
                  <a:lnTo>
                    <a:pt x="931164" y="176783"/>
                  </a:lnTo>
                  <a:close/>
                </a:path>
                <a:path w="932814" h="346075">
                  <a:moveTo>
                    <a:pt x="16764" y="176783"/>
                  </a:moveTo>
                  <a:lnTo>
                    <a:pt x="9144" y="176783"/>
                  </a:lnTo>
                  <a:lnTo>
                    <a:pt x="12954" y="172973"/>
                  </a:lnTo>
                  <a:lnTo>
                    <a:pt x="16764" y="176783"/>
                  </a:lnTo>
                  <a:close/>
                </a:path>
                <a:path w="932814" h="346075">
                  <a:moveTo>
                    <a:pt x="766572" y="341376"/>
                  </a:moveTo>
                  <a:lnTo>
                    <a:pt x="765048" y="341376"/>
                  </a:lnTo>
                  <a:lnTo>
                    <a:pt x="765048" y="327659"/>
                  </a:lnTo>
                  <a:lnTo>
                    <a:pt x="919734" y="172973"/>
                  </a:lnTo>
                  <a:lnTo>
                    <a:pt x="923544" y="176783"/>
                  </a:lnTo>
                  <a:lnTo>
                    <a:pt x="931164" y="176783"/>
                  </a:lnTo>
                  <a:lnTo>
                    <a:pt x="766572" y="341376"/>
                  </a:lnTo>
                  <a:close/>
                </a:path>
                <a:path w="932814" h="346075">
                  <a:moveTo>
                    <a:pt x="178308" y="341376"/>
                  </a:moveTo>
                  <a:lnTo>
                    <a:pt x="167640" y="341376"/>
                  </a:lnTo>
                  <a:lnTo>
                    <a:pt x="176784" y="336803"/>
                  </a:lnTo>
                  <a:lnTo>
                    <a:pt x="167640" y="327660"/>
                  </a:lnTo>
                  <a:lnTo>
                    <a:pt x="167640" y="254507"/>
                  </a:lnTo>
                  <a:lnTo>
                    <a:pt x="170688" y="251459"/>
                  </a:lnTo>
                  <a:lnTo>
                    <a:pt x="762000" y="251459"/>
                  </a:lnTo>
                  <a:lnTo>
                    <a:pt x="765048" y="254507"/>
                  </a:lnTo>
                  <a:lnTo>
                    <a:pt x="765048" y="257555"/>
                  </a:lnTo>
                  <a:lnTo>
                    <a:pt x="178308" y="257555"/>
                  </a:lnTo>
                  <a:lnTo>
                    <a:pt x="173736" y="262127"/>
                  </a:lnTo>
                  <a:lnTo>
                    <a:pt x="178308" y="262127"/>
                  </a:lnTo>
                  <a:lnTo>
                    <a:pt x="178308" y="341376"/>
                  </a:lnTo>
                  <a:close/>
                </a:path>
                <a:path w="932814" h="346075">
                  <a:moveTo>
                    <a:pt x="178308" y="262127"/>
                  </a:moveTo>
                  <a:lnTo>
                    <a:pt x="173736" y="262127"/>
                  </a:lnTo>
                  <a:lnTo>
                    <a:pt x="178308" y="257555"/>
                  </a:lnTo>
                  <a:lnTo>
                    <a:pt x="178308" y="262127"/>
                  </a:lnTo>
                  <a:close/>
                </a:path>
                <a:path w="932814" h="346075">
                  <a:moveTo>
                    <a:pt x="754379" y="262127"/>
                  </a:moveTo>
                  <a:lnTo>
                    <a:pt x="178308" y="262127"/>
                  </a:lnTo>
                  <a:lnTo>
                    <a:pt x="178308" y="257555"/>
                  </a:lnTo>
                  <a:lnTo>
                    <a:pt x="754379" y="257555"/>
                  </a:lnTo>
                  <a:lnTo>
                    <a:pt x="754379" y="262127"/>
                  </a:lnTo>
                  <a:close/>
                </a:path>
                <a:path w="932814" h="346075">
                  <a:moveTo>
                    <a:pt x="762000" y="345948"/>
                  </a:moveTo>
                  <a:lnTo>
                    <a:pt x="757427" y="345948"/>
                  </a:lnTo>
                  <a:lnTo>
                    <a:pt x="754379" y="342900"/>
                  </a:lnTo>
                  <a:lnTo>
                    <a:pt x="754379" y="257555"/>
                  </a:lnTo>
                  <a:lnTo>
                    <a:pt x="758952" y="262127"/>
                  </a:lnTo>
                  <a:lnTo>
                    <a:pt x="765048" y="262127"/>
                  </a:lnTo>
                  <a:lnTo>
                    <a:pt x="765048" y="327660"/>
                  </a:lnTo>
                  <a:lnTo>
                    <a:pt x="755904" y="336803"/>
                  </a:lnTo>
                  <a:lnTo>
                    <a:pt x="765048" y="341376"/>
                  </a:lnTo>
                  <a:lnTo>
                    <a:pt x="766572" y="341376"/>
                  </a:lnTo>
                  <a:lnTo>
                    <a:pt x="762000" y="345948"/>
                  </a:lnTo>
                  <a:close/>
                </a:path>
                <a:path w="932814" h="346075">
                  <a:moveTo>
                    <a:pt x="765048" y="262127"/>
                  </a:moveTo>
                  <a:lnTo>
                    <a:pt x="758952" y="262127"/>
                  </a:lnTo>
                  <a:lnTo>
                    <a:pt x="754379" y="257555"/>
                  </a:lnTo>
                  <a:lnTo>
                    <a:pt x="765048" y="257555"/>
                  </a:lnTo>
                  <a:lnTo>
                    <a:pt x="765048" y="262127"/>
                  </a:lnTo>
                  <a:close/>
                </a:path>
                <a:path w="932814" h="346075">
                  <a:moveTo>
                    <a:pt x="765048" y="341376"/>
                  </a:moveTo>
                  <a:lnTo>
                    <a:pt x="755904" y="336803"/>
                  </a:lnTo>
                  <a:lnTo>
                    <a:pt x="765048" y="327659"/>
                  </a:lnTo>
                  <a:lnTo>
                    <a:pt x="765048" y="341376"/>
                  </a:lnTo>
                  <a:close/>
                </a:path>
                <a:path w="932814" h="346075">
                  <a:moveTo>
                    <a:pt x="167640" y="341376"/>
                  </a:moveTo>
                  <a:lnTo>
                    <a:pt x="167640" y="327660"/>
                  </a:lnTo>
                  <a:lnTo>
                    <a:pt x="176784" y="336803"/>
                  </a:lnTo>
                  <a:lnTo>
                    <a:pt x="167640" y="3413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317236" y="4347972"/>
              <a:ext cx="419100" cy="20878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317236" y="2587751"/>
              <a:ext cx="105156" cy="152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631180" y="2587751"/>
              <a:ext cx="105155" cy="152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305044" y="2372868"/>
              <a:ext cx="443484" cy="219151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305044" y="2372868"/>
              <a:ext cx="443865" cy="2192020"/>
            </a:xfrm>
            <a:custGeom>
              <a:avLst/>
              <a:gdLst/>
              <a:ahLst/>
              <a:cxnLst/>
              <a:rect l="l" t="t" r="r" b="b"/>
              <a:pathLst>
                <a:path w="443864" h="2192020">
                  <a:moveTo>
                    <a:pt x="112776" y="222504"/>
                  </a:moveTo>
                  <a:lnTo>
                    <a:pt x="0" y="222504"/>
                  </a:lnTo>
                  <a:lnTo>
                    <a:pt x="222504" y="0"/>
                  </a:lnTo>
                  <a:lnTo>
                    <a:pt x="233098" y="10668"/>
                  </a:lnTo>
                  <a:lnTo>
                    <a:pt x="217931" y="10668"/>
                  </a:lnTo>
                  <a:lnTo>
                    <a:pt x="221755" y="14491"/>
                  </a:lnTo>
                  <a:lnTo>
                    <a:pt x="25841" y="211836"/>
                  </a:lnTo>
                  <a:lnTo>
                    <a:pt x="12192" y="211836"/>
                  </a:lnTo>
                  <a:lnTo>
                    <a:pt x="16764" y="220980"/>
                  </a:lnTo>
                  <a:lnTo>
                    <a:pt x="112776" y="220980"/>
                  </a:lnTo>
                  <a:lnTo>
                    <a:pt x="112776" y="222504"/>
                  </a:lnTo>
                  <a:close/>
                </a:path>
                <a:path w="443864" h="2192020">
                  <a:moveTo>
                    <a:pt x="221755" y="14491"/>
                  </a:moveTo>
                  <a:lnTo>
                    <a:pt x="217931" y="10668"/>
                  </a:lnTo>
                  <a:lnTo>
                    <a:pt x="225552" y="10668"/>
                  </a:lnTo>
                  <a:lnTo>
                    <a:pt x="221755" y="14491"/>
                  </a:lnTo>
                  <a:close/>
                </a:path>
                <a:path w="443864" h="2192020">
                  <a:moveTo>
                    <a:pt x="428244" y="220980"/>
                  </a:moveTo>
                  <a:lnTo>
                    <a:pt x="221755" y="14491"/>
                  </a:lnTo>
                  <a:lnTo>
                    <a:pt x="225552" y="10668"/>
                  </a:lnTo>
                  <a:lnTo>
                    <a:pt x="233098" y="10668"/>
                  </a:lnTo>
                  <a:lnTo>
                    <a:pt x="432889" y="211836"/>
                  </a:lnTo>
                  <a:lnTo>
                    <a:pt x="431292" y="211836"/>
                  </a:lnTo>
                  <a:lnTo>
                    <a:pt x="428244" y="220980"/>
                  </a:lnTo>
                  <a:close/>
                </a:path>
                <a:path w="443864" h="2192020">
                  <a:moveTo>
                    <a:pt x="16764" y="220980"/>
                  </a:moveTo>
                  <a:lnTo>
                    <a:pt x="12192" y="211836"/>
                  </a:lnTo>
                  <a:lnTo>
                    <a:pt x="25841" y="211836"/>
                  </a:lnTo>
                  <a:lnTo>
                    <a:pt x="16764" y="220980"/>
                  </a:lnTo>
                  <a:close/>
                </a:path>
                <a:path w="443864" h="2192020">
                  <a:moveTo>
                    <a:pt x="112776" y="220980"/>
                  </a:moveTo>
                  <a:lnTo>
                    <a:pt x="16764" y="220980"/>
                  </a:lnTo>
                  <a:lnTo>
                    <a:pt x="25841" y="211836"/>
                  </a:lnTo>
                  <a:lnTo>
                    <a:pt x="123444" y="211836"/>
                  </a:lnTo>
                  <a:lnTo>
                    <a:pt x="123444" y="216408"/>
                  </a:lnTo>
                  <a:lnTo>
                    <a:pt x="112776" y="216408"/>
                  </a:lnTo>
                  <a:lnTo>
                    <a:pt x="112776" y="220980"/>
                  </a:lnTo>
                  <a:close/>
                </a:path>
                <a:path w="443864" h="2192020">
                  <a:moveTo>
                    <a:pt x="419100" y="1979676"/>
                  </a:moveTo>
                  <a:lnTo>
                    <a:pt x="321563" y="1979676"/>
                  </a:lnTo>
                  <a:lnTo>
                    <a:pt x="321563" y="211836"/>
                  </a:lnTo>
                  <a:lnTo>
                    <a:pt x="419100" y="211836"/>
                  </a:lnTo>
                  <a:lnTo>
                    <a:pt x="423672" y="216408"/>
                  </a:lnTo>
                  <a:lnTo>
                    <a:pt x="332232" y="216408"/>
                  </a:lnTo>
                  <a:lnTo>
                    <a:pt x="326136" y="222504"/>
                  </a:lnTo>
                  <a:lnTo>
                    <a:pt x="332232" y="222504"/>
                  </a:lnTo>
                  <a:lnTo>
                    <a:pt x="332232" y="1969008"/>
                  </a:lnTo>
                  <a:lnTo>
                    <a:pt x="326136" y="1969008"/>
                  </a:lnTo>
                  <a:lnTo>
                    <a:pt x="332232" y="1975104"/>
                  </a:lnTo>
                  <a:lnTo>
                    <a:pt x="423672" y="1975104"/>
                  </a:lnTo>
                  <a:lnTo>
                    <a:pt x="419100" y="1979676"/>
                  </a:lnTo>
                  <a:close/>
                </a:path>
                <a:path w="443864" h="2192020">
                  <a:moveTo>
                    <a:pt x="441970" y="220980"/>
                  </a:moveTo>
                  <a:lnTo>
                    <a:pt x="428244" y="220980"/>
                  </a:lnTo>
                  <a:lnTo>
                    <a:pt x="431292" y="211836"/>
                  </a:lnTo>
                  <a:lnTo>
                    <a:pt x="432889" y="211836"/>
                  </a:lnTo>
                  <a:lnTo>
                    <a:pt x="441970" y="220980"/>
                  </a:lnTo>
                  <a:close/>
                </a:path>
                <a:path w="443864" h="2192020">
                  <a:moveTo>
                    <a:pt x="112776" y="1975104"/>
                  </a:moveTo>
                  <a:lnTo>
                    <a:pt x="112776" y="216408"/>
                  </a:lnTo>
                  <a:lnTo>
                    <a:pt x="117348" y="222504"/>
                  </a:lnTo>
                  <a:lnTo>
                    <a:pt x="123444" y="222504"/>
                  </a:lnTo>
                  <a:lnTo>
                    <a:pt x="123444" y="1969008"/>
                  </a:lnTo>
                  <a:lnTo>
                    <a:pt x="117348" y="1969008"/>
                  </a:lnTo>
                  <a:lnTo>
                    <a:pt x="112776" y="1975104"/>
                  </a:lnTo>
                  <a:close/>
                </a:path>
                <a:path w="443864" h="2192020">
                  <a:moveTo>
                    <a:pt x="123444" y="222504"/>
                  </a:moveTo>
                  <a:lnTo>
                    <a:pt x="117348" y="222504"/>
                  </a:lnTo>
                  <a:lnTo>
                    <a:pt x="112776" y="216408"/>
                  </a:lnTo>
                  <a:lnTo>
                    <a:pt x="123444" y="216408"/>
                  </a:lnTo>
                  <a:lnTo>
                    <a:pt x="123444" y="222504"/>
                  </a:lnTo>
                  <a:close/>
                </a:path>
                <a:path w="443864" h="2192020">
                  <a:moveTo>
                    <a:pt x="332232" y="222504"/>
                  </a:moveTo>
                  <a:lnTo>
                    <a:pt x="326136" y="222504"/>
                  </a:lnTo>
                  <a:lnTo>
                    <a:pt x="332232" y="216408"/>
                  </a:lnTo>
                  <a:lnTo>
                    <a:pt x="332232" y="222504"/>
                  </a:lnTo>
                  <a:close/>
                </a:path>
                <a:path w="443864" h="2192020">
                  <a:moveTo>
                    <a:pt x="443484" y="222504"/>
                  </a:moveTo>
                  <a:lnTo>
                    <a:pt x="332232" y="222504"/>
                  </a:lnTo>
                  <a:lnTo>
                    <a:pt x="332232" y="216408"/>
                  </a:lnTo>
                  <a:lnTo>
                    <a:pt x="423672" y="216408"/>
                  </a:lnTo>
                  <a:lnTo>
                    <a:pt x="428244" y="220980"/>
                  </a:lnTo>
                  <a:lnTo>
                    <a:pt x="441970" y="220980"/>
                  </a:lnTo>
                  <a:lnTo>
                    <a:pt x="443484" y="222504"/>
                  </a:lnTo>
                  <a:close/>
                </a:path>
                <a:path w="443864" h="2192020">
                  <a:moveTo>
                    <a:pt x="222504" y="2191512"/>
                  </a:moveTo>
                  <a:lnTo>
                    <a:pt x="0" y="1969008"/>
                  </a:lnTo>
                  <a:lnTo>
                    <a:pt x="112776" y="1969008"/>
                  </a:lnTo>
                  <a:lnTo>
                    <a:pt x="112776" y="1970532"/>
                  </a:lnTo>
                  <a:lnTo>
                    <a:pt x="16764" y="1970532"/>
                  </a:lnTo>
                  <a:lnTo>
                    <a:pt x="12192" y="1979676"/>
                  </a:lnTo>
                  <a:lnTo>
                    <a:pt x="25841" y="1979676"/>
                  </a:lnTo>
                  <a:lnTo>
                    <a:pt x="221755" y="2177020"/>
                  </a:lnTo>
                  <a:lnTo>
                    <a:pt x="217931" y="2180844"/>
                  </a:lnTo>
                  <a:lnTo>
                    <a:pt x="233098" y="2180844"/>
                  </a:lnTo>
                  <a:lnTo>
                    <a:pt x="222504" y="2191512"/>
                  </a:lnTo>
                  <a:close/>
                </a:path>
                <a:path w="443864" h="2192020">
                  <a:moveTo>
                    <a:pt x="123444" y="1975104"/>
                  </a:moveTo>
                  <a:lnTo>
                    <a:pt x="112776" y="1975104"/>
                  </a:lnTo>
                  <a:lnTo>
                    <a:pt x="117348" y="1969008"/>
                  </a:lnTo>
                  <a:lnTo>
                    <a:pt x="123444" y="1969008"/>
                  </a:lnTo>
                  <a:lnTo>
                    <a:pt x="123444" y="1975104"/>
                  </a:lnTo>
                  <a:close/>
                </a:path>
                <a:path w="443864" h="2192020">
                  <a:moveTo>
                    <a:pt x="332232" y="1975104"/>
                  </a:moveTo>
                  <a:lnTo>
                    <a:pt x="326136" y="1969008"/>
                  </a:lnTo>
                  <a:lnTo>
                    <a:pt x="332232" y="1969008"/>
                  </a:lnTo>
                  <a:lnTo>
                    <a:pt x="332232" y="1975104"/>
                  </a:lnTo>
                  <a:close/>
                </a:path>
                <a:path w="443864" h="2192020">
                  <a:moveTo>
                    <a:pt x="423672" y="1975104"/>
                  </a:moveTo>
                  <a:lnTo>
                    <a:pt x="332232" y="1975104"/>
                  </a:lnTo>
                  <a:lnTo>
                    <a:pt x="332232" y="1969008"/>
                  </a:lnTo>
                  <a:lnTo>
                    <a:pt x="443484" y="1969008"/>
                  </a:lnTo>
                  <a:lnTo>
                    <a:pt x="441970" y="1970532"/>
                  </a:lnTo>
                  <a:lnTo>
                    <a:pt x="428244" y="1970532"/>
                  </a:lnTo>
                  <a:lnTo>
                    <a:pt x="423672" y="1975104"/>
                  </a:lnTo>
                  <a:close/>
                </a:path>
                <a:path w="443864" h="2192020">
                  <a:moveTo>
                    <a:pt x="25841" y="1979676"/>
                  </a:moveTo>
                  <a:lnTo>
                    <a:pt x="12192" y="1979676"/>
                  </a:lnTo>
                  <a:lnTo>
                    <a:pt x="16764" y="1970532"/>
                  </a:lnTo>
                  <a:lnTo>
                    <a:pt x="25841" y="1979676"/>
                  </a:lnTo>
                  <a:close/>
                </a:path>
                <a:path w="443864" h="2192020">
                  <a:moveTo>
                    <a:pt x="123444" y="1979676"/>
                  </a:moveTo>
                  <a:lnTo>
                    <a:pt x="25841" y="1979676"/>
                  </a:lnTo>
                  <a:lnTo>
                    <a:pt x="16764" y="1970532"/>
                  </a:lnTo>
                  <a:lnTo>
                    <a:pt x="112776" y="1970532"/>
                  </a:lnTo>
                  <a:lnTo>
                    <a:pt x="112776" y="1975104"/>
                  </a:lnTo>
                  <a:lnTo>
                    <a:pt x="123444" y="1975104"/>
                  </a:lnTo>
                  <a:lnTo>
                    <a:pt x="123444" y="1979676"/>
                  </a:lnTo>
                  <a:close/>
                </a:path>
                <a:path w="443864" h="2192020">
                  <a:moveTo>
                    <a:pt x="233098" y="2180844"/>
                  </a:moveTo>
                  <a:lnTo>
                    <a:pt x="225552" y="2180844"/>
                  </a:lnTo>
                  <a:lnTo>
                    <a:pt x="221755" y="2177020"/>
                  </a:lnTo>
                  <a:lnTo>
                    <a:pt x="428244" y="1970532"/>
                  </a:lnTo>
                  <a:lnTo>
                    <a:pt x="431292" y="1979676"/>
                  </a:lnTo>
                  <a:lnTo>
                    <a:pt x="432889" y="1979676"/>
                  </a:lnTo>
                  <a:lnTo>
                    <a:pt x="233098" y="2180844"/>
                  </a:lnTo>
                  <a:close/>
                </a:path>
                <a:path w="443864" h="2192020">
                  <a:moveTo>
                    <a:pt x="432889" y="1979676"/>
                  </a:moveTo>
                  <a:lnTo>
                    <a:pt x="431292" y="1979676"/>
                  </a:lnTo>
                  <a:lnTo>
                    <a:pt x="428244" y="1970532"/>
                  </a:lnTo>
                  <a:lnTo>
                    <a:pt x="441970" y="1970532"/>
                  </a:lnTo>
                  <a:lnTo>
                    <a:pt x="432889" y="1979676"/>
                  </a:lnTo>
                  <a:close/>
                </a:path>
                <a:path w="443864" h="2192020">
                  <a:moveTo>
                    <a:pt x="225552" y="2180844"/>
                  </a:moveTo>
                  <a:lnTo>
                    <a:pt x="217931" y="2180844"/>
                  </a:lnTo>
                  <a:lnTo>
                    <a:pt x="221755" y="2177020"/>
                  </a:lnTo>
                  <a:lnTo>
                    <a:pt x="225552" y="21808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656832" y="2587752"/>
              <a:ext cx="105155" cy="152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867144" y="2380487"/>
              <a:ext cx="208787" cy="20878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383536" y="5640324"/>
              <a:ext cx="4864608" cy="512064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383536" y="5640324"/>
              <a:ext cx="4864735" cy="512445"/>
            </a:xfrm>
            <a:custGeom>
              <a:avLst/>
              <a:gdLst/>
              <a:ahLst/>
              <a:cxnLst/>
              <a:rect l="l" t="t" r="r" b="b"/>
              <a:pathLst>
                <a:path w="4864734" h="512445">
                  <a:moveTo>
                    <a:pt x="4863084" y="512064"/>
                  </a:moveTo>
                  <a:lnTo>
                    <a:pt x="1524" y="512064"/>
                  </a:lnTo>
                  <a:lnTo>
                    <a:pt x="0" y="509016"/>
                  </a:lnTo>
                  <a:lnTo>
                    <a:pt x="0" y="1524"/>
                  </a:lnTo>
                  <a:lnTo>
                    <a:pt x="1524" y="0"/>
                  </a:lnTo>
                  <a:lnTo>
                    <a:pt x="4863084" y="0"/>
                  </a:lnTo>
                  <a:lnTo>
                    <a:pt x="4864608" y="1524"/>
                  </a:lnTo>
                  <a:lnTo>
                    <a:pt x="4864608" y="4572"/>
                  </a:lnTo>
                  <a:lnTo>
                    <a:pt x="10668" y="4572"/>
                  </a:lnTo>
                  <a:lnTo>
                    <a:pt x="4572" y="9144"/>
                  </a:lnTo>
                  <a:lnTo>
                    <a:pt x="10668" y="9144"/>
                  </a:lnTo>
                  <a:lnTo>
                    <a:pt x="10668" y="501396"/>
                  </a:lnTo>
                  <a:lnTo>
                    <a:pt x="4572" y="501396"/>
                  </a:lnTo>
                  <a:lnTo>
                    <a:pt x="10668" y="507492"/>
                  </a:lnTo>
                  <a:lnTo>
                    <a:pt x="4864608" y="507492"/>
                  </a:lnTo>
                  <a:lnTo>
                    <a:pt x="4864608" y="509016"/>
                  </a:lnTo>
                  <a:lnTo>
                    <a:pt x="4863084" y="512064"/>
                  </a:lnTo>
                  <a:close/>
                </a:path>
                <a:path w="4864734" h="512445">
                  <a:moveTo>
                    <a:pt x="10668" y="9144"/>
                  </a:moveTo>
                  <a:lnTo>
                    <a:pt x="4572" y="9144"/>
                  </a:lnTo>
                  <a:lnTo>
                    <a:pt x="10668" y="4572"/>
                  </a:lnTo>
                  <a:lnTo>
                    <a:pt x="10668" y="9144"/>
                  </a:lnTo>
                  <a:close/>
                </a:path>
                <a:path w="4864734" h="512445">
                  <a:moveTo>
                    <a:pt x="4853940" y="9144"/>
                  </a:moveTo>
                  <a:lnTo>
                    <a:pt x="10668" y="9144"/>
                  </a:lnTo>
                  <a:lnTo>
                    <a:pt x="10668" y="4572"/>
                  </a:lnTo>
                  <a:lnTo>
                    <a:pt x="4853940" y="4572"/>
                  </a:lnTo>
                  <a:lnTo>
                    <a:pt x="4853940" y="9144"/>
                  </a:lnTo>
                  <a:close/>
                </a:path>
                <a:path w="4864734" h="512445">
                  <a:moveTo>
                    <a:pt x="4853940" y="507492"/>
                  </a:moveTo>
                  <a:lnTo>
                    <a:pt x="4853940" y="4572"/>
                  </a:lnTo>
                  <a:lnTo>
                    <a:pt x="4860036" y="9144"/>
                  </a:lnTo>
                  <a:lnTo>
                    <a:pt x="4864608" y="9144"/>
                  </a:lnTo>
                  <a:lnTo>
                    <a:pt x="4864608" y="501396"/>
                  </a:lnTo>
                  <a:lnTo>
                    <a:pt x="4860036" y="501396"/>
                  </a:lnTo>
                  <a:lnTo>
                    <a:pt x="4853940" y="507492"/>
                  </a:lnTo>
                  <a:close/>
                </a:path>
                <a:path w="4864734" h="512445">
                  <a:moveTo>
                    <a:pt x="4864608" y="9144"/>
                  </a:moveTo>
                  <a:lnTo>
                    <a:pt x="4860036" y="9144"/>
                  </a:lnTo>
                  <a:lnTo>
                    <a:pt x="4853940" y="4572"/>
                  </a:lnTo>
                  <a:lnTo>
                    <a:pt x="4864608" y="4572"/>
                  </a:lnTo>
                  <a:lnTo>
                    <a:pt x="4864608" y="9144"/>
                  </a:lnTo>
                  <a:close/>
                </a:path>
                <a:path w="4864734" h="512445">
                  <a:moveTo>
                    <a:pt x="10668" y="507492"/>
                  </a:moveTo>
                  <a:lnTo>
                    <a:pt x="4572" y="501396"/>
                  </a:lnTo>
                  <a:lnTo>
                    <a:pt x="10668" y="501396"/>
                  </a:lnTo>
                  <a:lnTo>
                    <a:pt x="10668" y="507492"/>
                  </a:lnTo>
                  <a:close/>
                </a:path>
                <a:path w="4864734" h="512445">
                  <a:moveTo>
                    <a:pt x="4853940" y="507492"/>
                  </a:moveTo>
                  <a:lnTo>
                    <a:pt x="10668" y="507492"/>
                  </a:lnTo>
                  <a:lnTo>
                    <a:pt x="10668" y="501396"/>
                  </a:lnTo>
                  <a:lnTo>
                    <a:pt x="4853940" y="501396"/>
                  </a:lnTo>
                  <a:lnTo>
                    <a:pt x="4853940" y="507492"/>
                  </a:lnTo>
                  <a:close/>
                </a:path>
                <a:path w="4864734" h="512445">
                  <a:moveTo>
                    <a:pt x="4864608" y="507492"/>
                  </a:moveTo>
                  <a:lnTo>
                    <a:pt x="4853940" y="507492"/>
                  </a:lnTo>
                  <a:lnTo>
                    <a:pt x="4860036" y="501396"/>
                  </a:lnTo>
                  <a:lnTo>
                    <a:pt x="4864608" y="501396"/>
                  </a:lnTo>
                  <a:lnTo>
                    <a:pt x="4864608" y="507492"/>
                  </a:lnTo>
                  <a:close/>
                </a:path>
              </a:pathLst>
            </a:custGeom>
            <a:solidFill>
              <a:srgbClr val="2D60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656832" y="5436107"/>
              <a:ext cx="419100" cy="20878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644639" y="2372868"/>
              <a:ext cx="443484" cy="327964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6644639" y="2372868"/>
              <a:ext cx="443865" cy="3279775"/>
            </a:xfrm>
            <a:custGeom>
              <a:avLst/>
              <a:gdLst/>
              <a:ahLst/>
              <a:cxnLst/>
              <a:rect l="l" t="t" r="r" b="b"/>
              <a:pathLst>
                <a:path w="443865" h="3279775">
                  <a:moveTo>
                    <a:pt x="111252" y="222504"/>
                  </a:moveTo>
                  <a:lnTo>
                    <a:pt x="0" y="222504"/>
                  </a:lnTo>
                  <a:lnTo>
                    <a:pt x="222504" y="0"/>
                  </a:lnTo>
                  <a:lnTo>
                    <a:pt x="233098" y="10668"/>
                  </a:lnTo>
                  <a:lnTo>
                    <a:pt x="217931" y="10668"/>
                  </a:lnTo>
                  <a:lnTo>
                    <a:pt x="221742" y="14505"/>
                  </a:lnTo>
                  <a:lnTo>
                    <a:pt x="25841" y="211836"/>
                  </a:lnTo>
                  <a:lnTo>
                    <a:pt x="12192" y="211836"/>
                  </a:lnTo>
                  <a:lnTo>
                    <a:pt x="16764" y="220980"/>
                  </a:lnTo>
                  <a:lnTo>
                    <a:pt x="111252" y="220980"/>
                  </a:lnTo>
                  <a:lnTo>
                    <a:pt x="111252" y="222504"/>
                  </a:lnTo>
                  <a:close/>
                </a:path>
                <a:path w="443865" h="3279775">
                  <a:moveTo>
                    <a:pt x="221742" y="14505"/>
                  </a:moveTo>
                  <a:lnTo>
                    <a:pt x="217931" y="10668"/>
                  </a:lnTo>
                  <a:lnTo>
                    <a:pt x="225552" y="10668"/>
                  </a:lnTo>
                  <a:lnTo>
                    <a:pt x="221742" y="14505"/>
                  </a:lnTo>
                  <a:close/>
                </a:path>
                <a:path w="443865" h="3279775">
                  <a:moveTo>
                    <a:pt x="426720" y="220980"/>
                  </a:moveTo>
                  <a:lnTo>
                    <a:pt x="221742" y="14505"/>
                  </a:lnTo>
                  <a:lnTo>
                    <a:pt x="225552" y="10668"/>
                  </a:lnTo>
                  <a:lnTo>
                    <a:pt x="233098" y="10668"/>
                  </a:lnTo>
                  <a:lnTo>
                    <a:pt x="432889" y="211836"/>
                  </a:lnTo>
                  <a:lnTo>
                    <a:pt x="431292" y="211836"/>
                  </a:lnTo>
                  <a:lnTo>
                    <a:pt x="426720" y="220980"/>
                  </a:lnTo>
                  <a:close/>
                </a:path>
                <a:path w="443865" h="3279775">
                  <a:moveTo>
                    <a:pt x="16764" y="220980"/>
                  </a:moveTo>
                  <a:lnTo>
                    <a:pt x="12192" y="211836"/>
                  </a:lnTo>
                  <a:lnTo>
                    <a:pt x="25841" y="211836"/>
                  </a:lnTo>
                  <a:lnTo>
                    <a:pt x="16764" y="220980"/>
                  </a:lnTo>
                  <a:close/>
                </a:path>
                <a:path w="443865" h="3279775">
                  <a:moveTo>
                    <a:pt x="111252" y="220980"/>
                  </a:moveTo>
                  <a:lnTo>
                    <a:pt x="16764" y="220980"/>
                  </a:lnTo>
                  <a:lnTo>
                    <a:pt x="25841" y="211836"/>
                  </a:lnTo>
                  <a:lnTo>
                    <a:pt x="121920" y="211836"/>
                  </a:lnTo>
                  <a:lnTo>
                    <a:pt x="121920" y="216408"/>
                  </a:lnTo>
                  <a:lnTo>
                    <a:pt x="111252" y="216408"/>
                  </a:lnTo>
                  <a:lnTo>
                    <a:pt x="111252" y="220980"/>
                  </a:lnTo>
                  <a:close/>
                </a:path>
                <a:path w="443865" h="3279775">
                  <a:moveTo>
                    <a:pt x="417642" y="3067812"/>
                  </a:moveTo>
                  <a:lnTo>
                    <a:pt x="321563" y="3067812"/>
                  </a:lnTo>
                  <a:lnTo>
                    <a:pt x="321563" y="211836"/>
                  </a:lnTo>
                  <a:lnTo>
                    <a:pt x="417642" y="211836"/>
                  </a:lnTo>
                  <a:lnTo>
                    <a:pt x="422181" y="216408"/>
                  </a:lnTo>
                  <a:lnTo>
                    <a:pt x="332232" y="216408"/>
                  </a:lnTo>
                  <a:lnTo>
                    <a:pt x="326136" y="222504"/>
                  </a:lnTo>
                  <a:lnTo>
                    <a:pt x="332232" y="222504"/>
                  </a:lnTo>
                  <a:lnTo>
                    <a:pt x="332232" y="3057144"/>
                  </a:lnTo>
                  <a:lnTo>
                    <a:pt x="326136" y="3057144"/>
                  </a:lnTo>
                  <a:lnTo>
                    <a:pt x="332232" y="3063240"/>
                  </a:lnTo>
                  <a:lnTo>
                    <a:pt x="422181" y="3063240"/>
                  </a:lnTo>
                  <a:lnTo>
                    <a:pt x="417642" y="3067812"/>
                  </a:lnTo>
                  <a:close/>
                </a:path>
                <a:path w="443865" h="3279775">
                  <a:moveTo>
                    <a:pt x="441970" y="220980"/>
                  </a:moveTo>
                  <a:lnTo>
                    <a:pt x="426720" y="220980"/>
                  </a:lnTo>
                  <a:lnTo>
                    <a:pt x="431292" y="211836"/>
                  </a:lnTo>
                  <a:lnTo>
                    <a:pt x="432889" y="211836"/>
                  </a:lnTo>
                  <a:lnTo>
                    <a:pt x="441970" y="220980"/>
                  </a:lnTo>
                  <a:close/>
                </a:path>
                <a:path w="443865" h="3279775">
                  <a:moveTo>
                    <a:pt x="111252" y="3063240"/>
                  </a:moveTo>
                  <a:lnTo>
                    <a:pt x="111252" y="216408"/>
                  </a:lnTo>
                  <a:lnTo>
                    <a:pt x="117348" y="222504"/>
                  </a:lnTo>
                  <a:lnTo>
                    <a:pt x="121920" y="222504"/>
                  </a:lnTo>
                  <a:lnTo>
                    <a:pt x="121920" y="3057144"/>
                  </a:lnTo>
                  <a:lnTo>
                    <a:pt x="117348" y="3057144"/>
                  </a:lnTo>
                  <a:lnTo>
                    <a:pt x="111252" y="3063240"/>
                  </a:lnTo>
                  <a:close/>
                </a:path>
                <a:path w="443865" h="3279775">
                  <a:moveTo>
                    <a:pt x="121920" y="222504"/>
                  </a:moveTo>
                  <a:lnTo>
                    <a:pt x="117348" y="222504"/>
                  </a:lnTo>
                  <a:lnTo>
                    <a:pt x="111252" y="216408"/>
                  </a:lnTo>
                  <a:lnTo>
                    <a:pt x="121920" y="216408"/>
                  </a:lnTo>
                  <a:lnTo>
                    <a:pt x="121920" y="222504"/>
                  </a:lnTo>
                  <a:close/>
                </a:path>
                <a:path w="443865" h="3279775">
                  <a:moveTo>
                    <a:pt x="332232" y="222504"/>
                  </a:moveTo>
                  <a:lnTo>
                    <a:pt x="326136" y="222504"/>
                  </a:lnTo>
                  <a:lnTo>
                    <a:pt x="332232" y="216408"/>
                  </a:lnTo>
                  <a:lnTo>
                    <a:pt x="332232" y="222504"/>
                  </a:lnTo>
                  <a:close/>
                </a:path>
                <a:path w="443865" h="3279775">
                  <a:moveTo>
                    <a:pt x="443484" y="222504"/>
                  </a:moveTo>
                  <a:lnTo>
                    <a:pt x="332232" y="222504"/>
                  </a:lnTo>
                  <a:lnTo>
                    <a:pt x="332232" y="216408"/>
                  </a:lnTo>
                  <a:lnTo>
                    <a:pt x="422181" y="216408"/>
                  </a:lnTo>
                  <a:lnTo>
                    <a:pt x="426720" y="220980"/>
                  </a:lnTo>
                  <a:lnTo>
                    <a:pt x="441970" y="220980"/>
                  </a:lnTo>
                  <a:lnTo>
                    <a:pt x="443484" y="222504"/>
                  </a:lnTo>
                  <a:close/>
                </a:path>
                <a:path w="443865" h="3279775">
                  <a:moveTo>
                    <a:pt x="222504" y="3279648"/>
                  </a:moveTo>
                  <a:lnTo>
                    <a:pt x="0" y="3057144"/>
                  </a:lnTo>
                  <a:lnTo>
                    <a:pt x="111252" y="3057144"/>
                  </a:lnTo>
                  <a:lnTo>
                    <a:pt x="111252" y="3058668"/>
                  </a:lnTo>
                  <a:lnTo>
                    <a:pt x="16764" y="3058668"/>
                  </a:lnTo>
                  <a:lnTo>
                    <a:pt x="12192" y="3067812"/>
                  </a:lnTo>
                  <a:lnTo>
                    <a:pt x="25841" y="3067812"/>
                  </a:lnTo>
                  <a:lnTo>
                    <a:pt x="221742" y="3265142"/>
                  </a:lnTo>
                  <a:lnTo>
                    <a:pt x="217931" y="3268980"/>
                  </a:lnTo>
                  <a:lnTo>
                    <a:pt x="233098" y="3268980"/>
                  </a:lnTo>
                  <a:lnTo>
                    <a:pt x="222504" y="3279648"/>
                  </a:lnTo>
                  <a:close/>
                </a:path>
                <a:path w="443865" h="3279775">
                  <a:moveTo>
                    <a:pt x="121920" y="3063240"/>
                  </a:moveTo>
                  <a:lnTo>
                    <a:pt x="111252" y="3063240"/>
                  </a:lnTo>
                  <a:lnTo>
                    <a:pt x="117348" y="3057144"/>
                  </a:lnTo>
                  <a:lnTo>
                    <a:pt x="121920" y="3057144"/>
                  </a:lnTo>
                  <a:lnTo>
                    <a:pt x="121920" y="3063240"/>
                  </a:lnTo>
                  <a:close/>
                </a:path>
                <a:path w="443865" h="3279775">
                  <a:moveTo>
                    <a:pt x="332232" y="3063240"/>
                  </a:moveTo>
                  <a:lnTo>
                    <a:pt x="326136" y="3057144"/>
                  </a:lnTo>
                  <a:lnTo>
                    <a:pt x="332232" y="3057144"/>
                  </a:lnTo>
                  <a:lnTo>
                    <a:pt x="332232" y="3063240"/>
                  </a:lnTo>
                  <a:close/>
                </a:path>
                <a:path w="443865" h="3279775">
                  <a:moveTo>
                    <a:pt x="422181" y="3063240"/>
                  </a:moveTo>
                  <a:lnTo>
                    <a:pt x="332232" y="3063240"/>
                  </a:lnTo>
                  <a:lnTo>
                    <a:pt x="332232" y="3057144"/>
                  </a:lnTo>
                  <a:lnTo>
                    <a:pt x="443484" y="3057144"/>
                  </a:lnTo>
                  <a:lnTo>
                    <a:pt x="441970" y="3058668"/>
                  </a:lnTo>
                  <a:lnTo>
                    <a:pt x="426720" y="3058668"/>
                  </a:lnTo>
                  <a:lnTo>
                    <a:pt x="422181" y="3063240"/>
                  </a:lnTo>
                  <a:close/>
                </a:path>
                <a:path w="443865" h="3279775">
                  <a:moveTo>
                    <a:pt x="25841" y="3067812"/>
                  </a:moveTo>
                  <a:lnTo>
                    <a:pt x="12192" y="3067812"/>
                  </a:lnTo>
                  <a:lnTo>
                    <a:pt x="16764" y="3058668"/>
                  </a:lnTo>
                  <a:lnTo>
                    <a:pt x="25841" y="3067812"/>
                  </a:lnTo>
                  <a:close/>
                </a:path>
                <a:path w="443865" h="3279775">
                  <a:moveTo>
                    <a:pt x="121920" y="3067812"/>
                  </a:moveTo>
                  <a:lnTo>
                    <a:pt x="25841" y="3067812"/>
                  </a:lnTo>
                  <a:lnTo>
                    <a:pt x="16764" y="3058668"/>
                  </a:lnTo>
                  <a:lnTo>
                    <a:pt x="111252" y="3058668"/>
                  </a:lnTo>
                  <a:lnTo>
                    <a:pt x="111252" y="3063240"/>
                  </a:lnTo>
                  <a:lnTo>
                    <a:pt x="121920" y="3063240"/>
                  </a:lnTo>
                  <a:lnTo>
                    <a:pt x="121920" y="3067812"/>
                  </a:lnTo>
                  <a:close/>
                </a:path>
                <a:path w="443865" h="3279775">
                  <a:moveTo>
                    <a:pt x="233098" y="3268980"/>
                  </a:moveTo>
                  <a:lnTo>
                    <a:pt x="225552" y="3268980"/>
                  </a:lnTo>
                  <a:lnTo>
                    <a:pt x="221742" y="3265142"/>
                  </a:lnTo>
                  <a:lnTo>
                    <a:pt x="426720" y="3058668"/>
                  </a:lnTo>
                  <a:lnTo>
                    <a:pt x="431292" y="3067812"/>
                  </a:lnTo>
                  <a:lnTo>
                    <a:pt x="432889" y="3067812"/>
                  </a:lnTo>
                  <a:lnTo>
                    <a:pt x="233098" y="3268980"/>
                  </a:lnTo>
                  <a:close/>
                </a:path>
                <a:path w="443865" h="3279775">
                  <a:moveTo>
                    <a:pt x="432889" y="3067812"/>
                  </a:moveTo>
                  <a:lnTo>
                    <a:pt x="431292" y="3067812"/>
                  </a:lnTo>
                  <a:lnTo>
                    <a:pt x="426720" y="3058668"/>
                  </a:lnTo>
                  <a:lnTo>
                    <a:pt x="441970" y="3058668"/>
                  </a:lnTo>
                  <a:lnTo>
                    <a:pt x="432889" y="3067812"/>
                  </a:lnTo>
                  <a:close/>
                </a:path>
                <a:path w="443865" h="3279775">
                  <a:moveTo>
                    <a:pt x="225552" y="3268980"/>
                  </a:moveTo>
                  <a:lnTo>
                    <a:pt x="217931" y="3268980"/>
                  </a:lnTo>
                  <a:lnTo>
                    <a:pt x="221742" y="3265142"/>
                  </a:lnTo>
                  <a:lnTo>
                    <a:pt x="225552" y="32689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974848" y="4347972"/>
              <a:ext cx="417575" cy="20878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4848" y="4178830"/>
              <a:ext cx="90678" cy="150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88791" y="4178830"/>
              <a:ext cx="103632" cy="1501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961132" y="3963923"/>
              <a:ext cx="445008" cy="600456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2961132" y="3963923"/>
              <a:ext cx="445134" cy="600710"/>
            </a:xfrm>
            <a:custGeom>
              <a:avLst/>
              <a:gdLst/>
              <a:ahLst/>
              <a:cxnLst/>
              <a:rect l="l" t="t" r="r" b="b"/>
              <a:pathLst>
                <a:path w="445135" h="600710">
                  <a:moveTo>
                    <a:pt x="112776" y="220980"/>
                  </a:moveTo>
                  <a:lnTo>
                    <a:pt x="0" y="220980"/>
                  </a:lnTo>
                  <a:lnTo>
                    <a:pt x="222504" y="0"/>
                  </a:lnTo>
                  <a:lnTo>
                    <a:pt x="233245" y="10668"/>
                  </a:lnTo>
                  <a:lnTo>
                    <a:pt x="217931" y="10668"/>
                  </a:lnTo>
                  <a:lnTo>
                    <a:pt x="221755" y="14464"/>
                  </a:lnTo>
                  <a:lnTo>
                    <a:pt x="25908" y="210312"/>
                  </a:lnTo>
                  <a:lnTo>
                    <a:pt x="13716" y="210312"/>
                  </a:lnTo>
                  <a:lnTo>
                    <a:pt x="16764" y="219456"/>
                  </a:lnTo>
                  <a:lnTo>
                    <a:pt x="112776" y="219456"/>
                  </a:lnTo>
                  <a:lnTo>
                    <a:pt x="112776" y="220980"/>
                  </a:lnTo>
                  <a:close/>
                </a:path>
                <a:path w="445135" h="600710">
                  <a:moveTo>
                    <a:pt x="221755" y="14464"/>
                  </a:moveTo>
                  <a:lnTo>
                    <a:pt x="217931" y="10668"/>
                  </a:lnTo>
                  <a:lnTo>
                    <a:pt x="225552" y="10668"/>
                  </a:lnTo>
                  <a:lnTo>
                    <a:pt x="221755" y="14464"/>
                  </a:lnTo>
                  <a:close/>
                </a:path>
                <a:path w="445135" h="600710">
                  <a:moveTo>
                    <a:pt x="428244" y="219456"/>
                  </a:moveTo>
                  <a:lnTo>
                    <a:pt x="221755" y="14464"/>
                  </a:lnTo>
                  <a:lnTo>
                    <a:pt x="225552" y="10668"/>
                  </a:lnTo>
                  <a:lnTo>
                    <a:pt x="233245" y="10668"/>
                  </a:lnTo>
                  <a:lnTo>
                    <a:pt x="434266" y="210312"/>
                  </a:lnTo>
                  <a:lnTo>
                    <a:pt x="431292" y="210312"/>
                  </a:lnTo>
                  <a:lnTo>
                    <a:pt x="428244" y="219456"/>
                  </a:lnTo>
                  <a:close/>
                </a:path>
                <a:path w="445135" h="600710">
                  <a:moveTo>
                    <a:pt x="16764" y="219456"/>
                  </a:moveTo>
                  <a:lnTo>
                    <a:pt x="13716" y="210312"/>
                  </a:lnTo>
                  <a:lnTo>
                    <a:pt x="25908" y="210312"/>
                  </a:lnTo>
                  <a:lnTo>
                    <a:pt x="16764" y="219456"/>
                  </a:lnTo>
                  <a:close/>
                </a:path>
                <a:path w="445135" h="600710">
                  <a:moveTo>
                    <a:pt x="112776" y="219456"/>
                  </a:moveTo>
                  <a:lnTo>
                    <a:pt x="16764" y="219456"/>
                  </a:lnTo>
                  <a:lnTo>
                    <a:pt x="25908" y="210312"/>
                  </a:lnTo>
                  <a:lnTo>
                    <a:pt x="123444" y="210312"/>
                  </a:lnTo>
                  <a:lnTo>
                    <a:pt x="123444" y="216408"/>
                  </a:lnTo>
                  <a:lnTo>
                    <a:pt x="112776" y="216408"/>
                  </a:lnTo>
                  <a:lnTo>
                    <a:pt x="112776" y="219456"/>
                  </a:lnTo>
                  <a:close/>
                </a:path>
                <a:path w="445135" h="600710">
                  <a:moveTo>
                    <a:pt x="419099" y="388620"/>
                  </a:moveTo>
                  <a:lnTo>
                    <a:pt x="321563" y="388620"/>
                  </a:lnTo>
                  <a:lnTo>
                    <a:pt x="321563" y="210312"/>
                  </a:lnTo>
                  <a:lnTo>
                    <a:pt x="419033" y="210312"/>
                  </a:lnTo>
                  <a:lnTo>
                    <a:pt x="425173" y="216408"/>
                  </a:lnTo>
                  <a:lnTo>
                    <a:pt x="332232" y="216408"/>
                  </a:lnTo>
                  <a:lnTo>
                    <a:pt x="327660" y="220980"/>
                  </a:lnTo>
                  <a:lnTo>
                    <a:pt x="332232" y="220980"/>
                  </a:lnTo>
                  <a:lnTo>
                    <a:pt x="332232" y="377952"/>
                  </a:lnTo>
                  <a:lnTo>
                    <a:pt x="327660" y="377952"/>
                  </a:lnTo>
                  <a:lnTo>
                    <a:pt x="332232" y="384048"/>
                  </a:lnTo>
                  <a:lnTo>
                    <a:pt x="423671" y="384048"/>
                  </a:lnTo>
                  <a:lnTo>
                    <a:pt x="419099" y="388620"/>
                  </a:lnTo>
                  <a:close/>
                </a:path>
                <a:path w="445135" h="600710">
                  <a:moveTo>
                    <a:pt x="443473" y="219456"/>
                  </a:moveTo>
                  <a:lnTo>
                    <a:pt x="428244" y="219456"/>
                  </a:lnTo>
                  <a:lnTo>
                    <a:pt x="431292" y="210312"/>
                  </a:lnTo>
                  <a:lnTo>
                    <a:pt x="434266" y="210312"/>
                  </a:lnTo>
                  <a:lnTo>
                    <a:pt x="443473" y="219456"/>
                  </a:lnTo>
                  <a:close/>
                </a:path>
                <a:path w="445135" h="600710">
                  <a:moveTo>
                    <a:pt x="112776" y="384048"/>
                  </a:moveTo>
                  <a:lnTo>
                    <a:pt x="112776" y="216408"/>
                  </a:lnTo>
                  <a:lnTo>
                    <a:pt x="117348" y="220980"/>
                  </a:lnTo>
                  <a:lnTo>
                    <a:pt x="123444" y="220980"/>
                  </a:lnTo>
                  <a:lnTo>
                    <a:pt x="123444" y="377952"/>
                  </a:lnTo>
                  <a:lnTo>
                    <a:pt x="117348" y="377952"/>
                  </a:lnTo>
                  <a:lnTo>
                    <a:pt x="112776" y="384048"/>
                  </a:lnTo>
                  <a:close/>
                </a:path>
                <a:path w="445135" h="600710">
                  <a:moveTo>
                    <a:pt x="123444" y="220980"/>
                  </a:moveTo>
                  <a:lnTo>
                    <a:pt x="117348" y="220980"/>
                  </a:lnTo>
                  <a:lnTo>
                    <a:pt x="112776" y="216408"/>
                  </a:lnTo>
                  <a:lnTo>
                    <a:pt x="123444" y="216408"/>
                  </a:lnTo>
                  <a:lnTo>
                    <a:pt x="123444" y="220980"/>
                  </a:lnTo>
                  <a:close/>
                </a:path>
                <a:path w="445135" h="600710">
                  <a:moveTo>
                    <a:pt x="332232" y="220980"/>
                  </a:moveTo>
                  <a:lnTo>
                    <a:pt x="327660" y="220980"/>
                  </a:lnTo>
                  <a:lnTo>
                    <a:pt x="332232" y="216408"/>
                  </a:lnTo>
                  <a:lnTo>
                    <a:pt x="332232" y="220980"/>
                  </a:lnTo>
                  <a:close/>
                </a:path>
                <a:path w="445135" h="600710">
                  <a:moveTo>
                    <a:pt x="445008" y="220980"/>
                  </a:moveTo>
                  <a:lnTo>
                    <a:pt x="332232" y="220980"/>
                  </a:lnTo>
                  <a:lnTo>
                    <a:pt x="332232" y="216408"/>
                  </a:lnTo>
                  <a:lnTo>
                    <a:pt x="425173" y="216408"/>
                  </a:lnTo>
                  <a:lnTo>
                    <a:pt x="428244" y="219456"/>
                  </a:lnTo>
                  <a:lnTo>
                    <a:pt x="443473" y="219456"/>
                  </a:lnTo>
                  <a:lnTo>
                    <a:pt x="445008" y="220980"/>
                  </a:lnTo>
                  <a:close/>
                </a:path>
                <a:path w="445135" h="600710">
                  <a:moveTo>
                    <a:pt x="222504" y="600456"/>
                  </a:moveTo>
                  <a:lnTo>
                    <a:pt x="0" y="377952"/>
                  </a:lnTo>
                  <a:lnTo>
                    <a:pt x="112776" y="377952"/>
                  </a:lnTo>
                  <a:lnTo>
                    <a:pt x="112776" y="379476"/>
                  </a:lnTo>
                  <a:lnTo>
                    <a:pt x="16764" y="379476"/>
                  </a:lnTo>
                  <a:lnTo>
                    <a:pt x="13716" y="388620"/>
                  </a:lnTo>
                  <a:lnTo>
                    <a:pt x="25841" y="388620"/>
                  </a:lnTo>
                  <a:lnTo>
                    <a:pt x="221755" y="585964"/>
                  </a:lnTo>
                  <a:lnTo>
                    <a:pt x="217931" y="589788"/>
                  </a:lnTo>
                  <a:lnTo>
                    <a:pt x="233172" y="589788"/>
                  </a:lnTo>
                  <a:lnTo>
                    <a:pt x="222504" y="600456"/>
                  </a:lnTo>
                  <a:close/>
                </a:path>
                <a:path w="445135" h="600710">
                  <a:moveTo>
                    <a:pt x="123444" y="384048"/>
                  </a:moveTo>
                  <a:lnTo>
                    <a:pt x="112776" y="384048"/>
                  </a:lnTo>
                  <a:lnTo>
                    <a:pt x="117348" y="377952"/>
                  </a:lnTo>
                  <a:lnTo>
                    <a:pt x="123444" y="377952"/>
                  </a:lnTo>
                  <a:lnTo>
                    <a:pt x="123444" y="384048"/>
                  </a:lnTo>
                  <a:close/>
                </a:path>
                <a:path w="445135" h="600710">
                  <a:moveTo>
                    <a:pt x="332232" y="384048"/>
                  </a:moveTo>
                  <a:lnTo>
                    <a:pt x="327660" y="377952"/>
                  </a:lnTo>
                  <a:lnTo>
                    <a:pt x="332232" y="377952"/>
                  </a:lnTo>
                  <a:lnTo>
                    <a:pt x="332232" y="384048"/>
                  </a:lnTo>
                  <a:close/>
                </a:path>
                <a:path w="445135" h="600710">
                  <a:moveTo>
                    <a:pt x="423671" y="384048"/>
                  </a:moveTo>
                  <a:lnTo>
                    <a:pt x="332232" y="384048"/>
                  </a:lnTo>
                  <a:lnTo>
                    <a:pt x="332232" y="377952"/>
                  </a:lnTo>
                  <a:lnTo>
                    <a:pt x="445008" y="377952"/>
                  </a:lnTo>
                  <a:lnTo>
                    <a:pt x="443484" y="379476"/>
                  </a:lnTo>
                  <a:lnTo>
                    <a:pt x="428244" y="379476"/>
                  </a:lnTo>
                  <a:lnTo>
                    <a:pt x="423671" y="384048"/>
                  </a:lnTo>
                  <a:close/>
                </a:path>
                <a:path w="445135" h="600710">
                  <a:moveTo>
                    <a:pt x="25841" y="388620"/>
                  </a:moveTo>
                  <a:lnTo>
                    <a:pt x="13716" y="388620"/>
                  </a:lnTo>
                  <a:lnTo>
                    <a:pt x="16764" y="379476"/>
                  </a:lnTo>
                  <a:lnTo>
                    <a:pt x="25841" y="388620"/>
                  </a:lnTo>
                  <a:close/>
                </a:path>
                <a:path w="445135" h="600710">
                  <a:moveTo>
                    <a:pt x="123444" y="388620"/>
                  </a:moveTo>
                  <a:lnTo>
                    <a:pt x="25841" y="388620"/>
                  </a:lnTo>
                  <a:lnTo>
                    <a:pt x="16764" y="379476"/>
                  </a:lnTo>
                  <a:lnTo>
                    <a:pt x="112776" y="379476"/>
                  </a:lnTo>
                  <a:lnTo>
                    <a:pt x="112776" y="384048"/>
                  </a:lnTo>
                  <a:lnTo>
                    <a:pt x="123444" y="384048"/>
                  </a:lnTo>
                  <a:lnTo>
                    <a:pt x="123444" y="388620"/>
                  </a:lnTo>
                  <a:close/>
                </a:path>
                <a:path w="445135" h="600710">
                  <a:moveTo>
                    <a:pt x="233172" y="589788"/>
                  </a:moveTo>
                  <a:lnTo>
                    <a:pt x="225552" y="589788"/>
                  </a:lnTo>
                  <a:lnTo>
                    <a:pt x="221755" y="585964"/>
                  </a:lnTo>
                  <a:lnTo>
                    <a:pt x="428244" y="379476"/>
                  </a:lnTo>
                  <a:lnTo>
                    <a:pt x="431292" y="388620"/>
                  </a:lnTo>
                  <a:lnTo>
                    <a:pt x="434340" y="388620"/>
                  </a:lnTo>
                  <a:lnTo>
                    <a:pt x="233172" y="589788"/>
                  </a:lnTo>
                  <a:close/>
                </a:path>
                <a:path w="445135" h="600710">
                  <a:moveTo>
                    <a:pt x="434340" y="388620"/>
                  </a:moveTo>
                  <a:lnTo>
                    <a:pt x="431292" y="388620"/>
                  </a:lnTo>
                  <a:lnTo>
                    <a:pt x="428244" y="379476"/>
                  </a:lnTo>
                  <a:lnTo>
                    <a:pt x="443484" y="379476"/>
                  </a:lnTo>
                  <a:lnTo>
                    <a:pt x="434340" y="388620"/>
                  </a:lnTo>
                  <a:close/>
                </a:path>
                <a:path w="445135" h="600710">
                  <a:moveTo>
                    <a:pt x="225552" y="589788"/>
                  </a:moveTo>
                  <a:lnTo>
                    <a:pt x="217931" y="589788"/>
                  </a:lnTo>
                  <a:lnTo>
                    <a:pt x="221755" y="585964"/>
                  </a:lnTo>
                  <a:lnTo>
                    <a:pt x="225552" y="5897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974848" y="5436107"/>
              <a:ext cx="417575" cy="20878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974848" y="5266966"/>
              <a:ext cx="90678" cy="150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88791" y="5266966"/>
              <a:ext cx="103632" cy="150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961132" y="5052059"/>
              <a:ext cx="445008" cy="600456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2961132" y="5052059"/>
              <a:ext cx="445134" cy="600710"/>
            </a:xfrm>
            <a:custGeom>
              <a:avLst/>
              <a:gdLst/>
              <a:ahLst/>
              <a:cxnLst/>
              <a:rect l="l" t="t" r="r" b="b"/>
              <a:pathLst>
                <a:path w="445135" h="600710">
                  <a:moveTo>
                    <a:pt x="112776" y="220980"/>
                  </a:moveTo>
                  <a:lnTo>
                    <a:pt x="0" y="220980"/>
                  </a:lnTo>
                  <a:lnTo>
                    <a:pt x="222504" y="0"/>
                  </a:lnTo>
                  <a:lnTo>
                    <a:pt x="233245" y="10668"/>
                  </a:lnTo>
                  <a:lnTo>
                    <a:pt x="217931" y="10668"/>
                  </a:lnTo>
                  <a:lnTo>
                    <a:pt x="221755" y="14464"/>
                  </a:lnTo>
                  <a:lnTo>
                    <a:pt x="25908" y="210312"/>
                  </a:lnTo>
                  <a:lnTo>
                    <a:pt x="13716" y="210312"/>
                  </a:lnTo>
                  <a:lnTo>
                    <a:pt x="16764" y="219456"/>
                  </a:lnTo>
                  <a:lnTo>
                    <a:pt x="112776" y="219456"/>
                  </a:lnTo>
                  <a:lnTo>
                    <a:pt x="112776" y="220980"/>
                  </a:lnTo>
                  <a:close/>
                </a:path>
                <a:path w="445135" h="600710">
                  <a:moveTo>
                    <a:pt x="221755" y="14464"/>
                  </a:moveTo>
                  <a:lnTo>
                    <a:pt x="217931" y="10668"/>
                  </a:lnTo>
                  <a:lnTo>
                    <a:pt x="225552" y="10668"/>
                  </a:lnTo>
                  <a:lnTo>
                    <a:pt x="221755" y="14464"/>
                  </a:lnTo>
                  <a:close/>
                </a:path>
                <a:path w="445135" h="600710">
                  <a:moveTo>
                    <a:pt x="428244" y="219456"/>
                  </a:moveTo>
                  <a:lnTo>
                    <a:pt x="221755" y="14464"/>
                  </a:lnTo>
                  <a:lnTo>
                    <a:pt x="225552" y="10668"/>
                  </a:lnTo>
                  <a:lnTo>
                    <a:pt x="233245" y="10668"/>
                  </a:lnTo>
                  <a:lnTo>
                    <a:pt x="434266" y="210312"/>
                  </a:lnTo>
                  <a:lnTo>
                    <a:pt x="431292" y="210312"/>
                  </a:lnTo>
                  <a:lnTo>
                    <a:pt x="428244" y="219456"/>
                  </a:lnTo>
                  <a:close/>
                </a:path>
                <a:path w="445135" h="600710">
                  <a:moveTo>
                    <a:pt x="16764" y="219456"/>
                  </a:moveTo>
                  <a:lnTo>
                    <a:pt x="13716" y="210312"/>
                  </a:lnTo>
                  <a:lnTo>
                    <a:pt x="25908" y="210312"/>
                  </a:lnTo>
                  <a:lnTo>
                    <a:pt x="16764" y="219456"/>
                  </a:lnTo>
                  <a:close/>
                </a:path>
                <a:path w="445135" h="600710">
                  <a:moveTo>
                    <a:pt x="112776" y="219456"/>
                  </a:moveTo>
                  <a:lnTo>
                    <a:pt x="16764" y="219456"/>
                  </a:lnTo>
                  <a:lnTo>
                    <a:pt x="25908" y="210312"/>
                  </a:lnTo>
                  <a:lnTo>
                    <a:pt x="123444" y="210312"/>
                  </a:lnTo>
                  <a:lnTo>
                    <a:pt x="123444" y="216408"/>
                  </a:lnTo>
                  <a:lnTo>
                    <a:pt x="112776" y="216408"/>
                  </a:lnTo>
                  <a:lnTo>
                    <a:pt x="112776" y="219456"/>
                  </a:lnTo>
                  <a:close/>
                </a:path>
                <a:path w="445135" h="600710">
                  <a:moveTo>
                    <a:pt x="419099" y="388620"/>
                  </a:moveTo>
                  <a:lnTo>
                    <a:pt x="321563" y="388620"/>
                  </a:lnTo>
                  <a:lnTo>
                    <a:pt x="321563" y="210312"/>
                  </a:lnTo>
                  <a:lnTo>
                    <a:pt x="419033" y="210312"/>
                  </a:lnTo>
                  <a:lnTo>
                    <a:pt x="425173" y="216408"/>
                  </a:lnTo>
                  <a:lnTo>
                    <a:pt x="332232" y="216408"/>
                  </a:lnTo>
                  <a:lnTo>
                    <a:pt x="327660" y="220980"/>
                  </a:lnTo>
                  <a:lnTo>
                    <a:pt x="332232" y="220980"/>
                  </a:lnTo>
                  <a:lnTo>
                    <a:pt x="332232" y="377952"/>
                  </a:lnTo>
                  <a:lnTo>
                    <a:pt x="327660" y="377952"/>
                  </a:lnTo>
                  <a:lnTo>
                    <a:pt x="332232" y="384048"/>
                  </a:lnTo>
                  <a:lnTo>
                    <a:pt x="423671" y="384048"/>
                  </a:lnTo>
                  <a:lnTo>
                    <a:pt x="419099" y="388620"/>
                  </a:lnTo>
                  <a:close/>
                </a:path>
                <a:path w="445135" h="600710">
                  <a:moveTo>
                    <a:pt x="443473" y="219456"/>
                  </a:moveTo>
                  <a:lnTo>
                    <a:pt x="428244" y="219456"/>
                  </a:lnTo>
                  <a:lnTo>
                    <a:pt x="431292" y="210312"/>
                  </a:lnTo>
                  <a:lnTo>
                    <a:pt x="434266" y="210312"/>
                  </a:lnTo>
                  <a:lnTo>
                    <a:pt x="443473" y="219456"/>
                  </a:lnTo>
                  <a:close/>
                </a:path>
                <a:path w="445135" h="600710">
                  <a:moveTo>
                    <a:pt x="112776" y="384048"/>
                  </a:moveTo>
                  <a:lnTo>
                    <a:pt x="112776" y="216408"/>
                  </a:lnTo>
                  <a:lnTo>
                    <a:pt x="117348" y="220980"/>
                  </a:lnTo>
                  <a:lnTo>
                    <a:pt x="123444" y="220980"/>
                  </a:lnTo>
                  <a:lnTo>
                    <a:pt x="123444" y="377952"/>
                  </a:lnTo>
                  <a:lnTo>
                    <a:pt x="117348" y="377952"/>
                  </a:lnTo>
                  <a:lnTo>
                    <a:pt x="112776" y="384048"/>
                  </a:lnTo>
                  <a:close/>
                </a:path>
                <a:path w="445135" h="600710">
                  <a:moveTo>
                    <a:pt x="123444" y="220980"/>
                  </a:moveTo>
                  <a:lnTo>
                    <a:pt x="117348" y="220980"/>
                  </a:lnTo>
                  <a:lnTo>
                    <a:pt x="112776" y="216408"/>
                  </a:lnTo>
                  <a:lnTo>
                    <a:pt x="123444" y="216408"/>
                  </a:lnTo>
                  <a:lnTo>
                    <a:pt x="123444" y="220980"/>
                  </a:lnTo>
                  <a:close/>
                </a:path>
                <a:path w="445135" h="600710">
                  <a:moveTo>
                    <a:pt x="332232" y="220980"/>
                  </a:moveTo>
                  <a:lnTo>
                    <a:pt x="327660" y="220980"/>
                  </a:lnTo>
                  <a:lnTo>
                    <a:pt x="332232" y="216408"/>
                  </a:lnTo>
                  <a:lnTo>
                    <a:pt x="332232" y="220980"/>
                  </a:lnTo>
                  <a:close/>
                </a:path>
                <a:path w="445135" h="600710">
                  <a:moveTo>
                    <a:pt x="445008" y="220980"/>
                  </a:moveTo>
                  <a:lnTo>
                    <a:pt x="332232" y="220980"/>
                  </a:lnTo>
                  <a:lnTo>
                    <a:pt x="332232" y="216408"/>
                  </a:lnTo>
                  <a:lnTo>
                    <a:pt x="425173" y="216408"/>
                  </a:lnTo>
                  <a:lnTo>
                    <a:pt x="428244" y="219456"/>
                  </a:lnTo>
                  <a:lnTo>
                    <a:pt x="443473" y="219456"/>
                  </a:lnTo>
                  <a:lnTo>
                    <a:pt x="445008" y="220980"/>
                  </a:lnTo>
                  <a:close/>
                </a:path>
                <a:path w="445135" h="600710">
                  <a:moveTo>
                    <a:pt x="222504" y="600456"/>
                  </a:moveTo>
                  <a:lnTo>
                    <a:pt x="0" y="377952"/>
                  </a:lnTo>
                  <a:lnTo>
                    <a:pt x="112776" y="377952"/>
                  </a:lnTo>
                  <a:lnTo>
                    <a:pt x="112776" y="379476"/>
                  </a:lnTo>
                  <a:lnTo>
                    <a:pt x="16764" y="379476"/>
                  </a:lnTo>
                  <a:lnTo>
                    <a:pt x="13716" y="388620"/>
                  </a:lnTo>
                  <a:lnTo>
                    <a:pt x="25841" y="388620"/>
                  </a:lnTo>
                  <a:lnTo>
                    <a:pt x="221755" y="585964"/>
                  </a:lnTo>
                  <a:lnTo>
                    <a:pt x="217931" y="589788"/>
                  </a:lnTo>
                  <a:lnTo>
                    <a:pt x="233172" y="589788"/>
                  </a:lnTo>
                  <a:lnTo>
                    <a:pt x="222504" y="600456"/>
                  </a:lnTo>
                  <a:close/>
                </a:path>
                <a:path w="445135" h="600710">
                  <a:moveTo>
                    <a:pt x="123444" y="384048"/>
                  </a:moveTo>
                  <a:lnTo>
                    <a:pt x="112776" y="384048"/>
                  </a:lnTo>
                  <a:lnTo>
                    <a:pt x="117348" y="377952"/>
                  </a:lnTo>
                  <a:lnTo>
                    <a:pt x="123444" y="377952"/>
                  </a:lnTo>
                  <a:lnTo>
                    <a:pt x="123444" y="384048"/>
                  </a:lnTo>
                  <a:close/>
                </a:path>
                <a:path w="445135" h="600710">
                  <a:moveTo>
                    <a:pt x="332232" y="384048"/>
                  </a:moveTo>
                  <a:lnTo>
                    <a:pt x="327660" y="377952"/>
                  </a:lnTo>
                  <a:lnTo>
                    <a:pt x="332232" y="377952"/>
                  </a:lnTo>
                  <a:lnTo>
                    <a:pt x="332232" y="384048"/>
                  </a:lnTo>
                  <a:close/>
                </a:path>
                <a:path w="445135" h="600710">
                  <a:moveTo>
                    <a:pt x="423671" y="384048"/>
                  </a:moveTo>
                  <a:lnTo>
                    <a:pt x="332232" y="384048"/>
                  </a:lnTo>
                  <a:lnTo>
                    <a:pt x="332232" y="377952"/>
                  </a:lnTo>
                  <a:lnTo>
                    <a:pt x="445008" y="377952"/>
                  </a:lnTo>
                  <a:lnTo>
                    <a:pt x="443484" y="379476"/>
                  </a:lnTo>
                  <a:lnTo>
                    <a:pt x="428244" y="379476"/>
                  </a:lnTo>
                  <a:lnTo>
                    <a:pt x="423671" y="384048"/>
                  </a:lnTo>
                  <a:close/>
                </a:path>
                <a:path w="445135" h="600710">
                  <a:moveTo>
                    <a:pt x="25841" y="388620"/>
                  </a:moveTo>
                  <a:lnTo>
                    <a:pt x="13716" y="388620"/>
                  </a:lnTo>
                  <a:lnTo>
                    <a:pt x="16764" y="379476"/>
                  </a:lnTo>
                  <a:lnTo>
                    <a:pt x="25841" y="388620"/>
                  </a:lnTo>
                  <a:close/>
                </a:path>
                <a:path w="445135" h="600710">
                  <a:moveTo>
                    <a:pt x="123444" y="388620"/>
                  </a:moveTo>
                  <a:lnTo>
                    <a:pt x="25841" y="388620"/>
                  </a:lnTo>
                  <a:lnTo>
                    <a:pt x="16764" y="379476"/>
                  </a:lnTo>
                  <a:lnTo>
                    <a:pt x="112776" y="379476"/>
                  </a:lnTo>
                  <a:lnTo>
                    <a:pt x="112776" y="384048"/>
                  </a:lnTo>
                  <a:lnTo>
                    <a:pt x="123444" y="384048"/>
                  </a:lnTo>
                  <a:lnTo>
                    <a:pt x="123444" y="388620"/>
                  </a:lnTo>
                  <a:close/>
                </a:path>
                <a:path w="445135" h="600710">
                  <a:moveTo>
                    <a:pt x="233172" y="589788"/>
                  </a:moveTo>
                  <a:lnTo>
                    <a:pt x="225552" y="589788"/>
                  </a:lnTo>
                  <a:lnTo>
                    <a:pt x="221755" y="585964"/>
                  </a:lnTo>
                  <a:lnTo>
                    <a:pt x="428244" y="379476"/>
                  </a:lnTo>
                  <a:lnTo>
                    <a:pt x="431292" y="388620"/>
                  </a:lnTo>
                  <a:lnTo>
                    <a:pt x="434340" y="388620"/>
                  </a:lnTo>
                  <a:lnTo>
                    <a:pt x="233172" y="589788"/>
                  </a:lnTo>
                  <a:close/>
                </a:path>
                <a:path w="445135" h="600710">
                  <a:moveTo>
                    <a:pt x="434340" y="388620"/>
                  </a:moveTo>
                  <a:lnTo>
                    <a:pt x="431292" y="388620"/>
                  </a:lnTo>
                  <a:lnTo>
                    <a:pt x="428244" y="379476"/>
                  </a:lnTo>
                  <a:lnTo>
                    <a:pt x="443484" y="379476"/>
                  </a:lnTo>
                  <a:lnTo>
                    <a:pt x="434340" y="388620"/>
                  </a:lnTo>
                  <a:close/>
                </a:path>
                <a:path w="445135" h="600710">
                  <a:moveTo>
                    <a:pt x="225552" y="589788"/>
                  </a:moveTo>
                  <a:lnTo>
                    <a:pt x="217931" y="589788"/>
                  </a:lnTo>
                  <a:lnTo>
                    <a:pt x="221755" y="585964"/>
                  </a:lnTo>
                  <a:lnTo>
                    <a:pt x="225552" y="5897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317236" y="5436107"/>
              <a:ext cx="419100" cy="20878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317236" y="5266944"/>
              <a:ext cx="105156" cy="1523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631180" y="5266965"/>
              <a:ext cx="105155" cy="1501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305044" y="5052059"/>
              <a:ext cx="443484" cy="600456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305044" y="5052059"/>
              <a:ext cx="443865" cy="600710"/>
            </a:xfrm>
            <a:custGeom>
              <a:avLst/>
              <a:gdLst/>
              <a:ahLst/>
              <a:cxnLst/>
              <a:rect l="l" t="t" r="r" b="b"/>
              <a:pathLst>
                <a:path w="443864" h="600710">
                  <a:moveTo>
                    <a:pt x="112776" y="220980"/>
                  </a:moveTo>
                  <a:lnTo>
                    <a:pt x="0" y="220980"/>
                  </a:lnTo>
                  <a:lnTo>
                    <a:pt x="222504" y="0"/>
                  </a:lnTo>
                  <a:lnTo>
                    <a:pt x="233172" y="10668"/>
                  </a:lnTo>
                  <a:lnTo>
                    <a:pt x="217931" y="10668"/>
                  </a:lnTo>
                  <a:lnTo>
                    <a:pt x="221755" y="14464"/>
                  </a:lnTo>
                  <a:lnTo>
                    <a:pt x="25908" y="210312"/>
                  </a:lnTo>
                  <a:lnTo>
                    <a:pt x="12192" y="210312"/>
                  </a:lnTo>
                  <a:lnTo>
                    <a:pt x="16764" y="219456"/>
                  </a:lnTo>
                  <a:lnTo>
                    <a:pt x="112776" y="219456"/>
                  </a:lnTo>
                  <a:lnTo>
                    <a:pt x="112776" y="220980"/>
                  </a:lnTo>
                  <a:close/>
                </a:path>
                <a:path w="443864" h="600710">
                  <a:moveTo>
                    <a:pt x="221755" y="14464"/>
                  </a:moveTo>
                  <a:lnTo>
                    <a:pt x="217931" y="10668"/>
                  </a:lnTo>
                  <a:lnTo>
                    <a:pt x="225552" y="10668"/>
                  </a:lnTo>
                  <a:lnTo>
                    <a:pt x="221755" y="14464"/>
                  </a:lnTo>
                  <a:close/>
                </a:path>
                <a:path w="443864" h="600710">
                  <a:moveTo>
                    <a:pt x="428244" y="219456"/>
                  </a:moveTo>
                  <a:lnTo>
                    <a:pt x="221755" y="14464"/>
                  </a:lnTo>
                  <a:lnTo>
                    <a:pt x="225552" y="10668"/>
                  </a:lnTo>
                  <a:lnTo>
                    <a:pt x="233172" y="10668"/>
                  </a:lnTo>
                  <a:lnTo>
                    <a:pt x="432816" y="210312"/>
                  </a:lnTo>
                  <a:lnTo>
                    <a:pt x="431292" y="210312"/>
                  </a:lnTo>
                  <a:lnTo>
                    <a:pt x="428244" y="219456"/>
                  </a:lnTo>
                  <a:close/>
                </a:path>
                <a:path w="443864" h="600710">
                  <a:moveTo>
                    <a:pt x="16764" y="219456"/>
                  </a:moveTo>
                  <a:lnTo>
                    <a:pt x="12192" y="210312"/>
                  </a:lnTo>
                  <a:lnTo>
                    <a:pt x="25908" y="210312"/>
                  </a:lnTo>
                  <a:lnTo>
                    <a:pt x="16764" y="219456"/>
                  </a:lnTo>
                  <a:close/>
                </a:path>
                <a:path w="443864" h="600710">
                  <a:moveTo>
                    <a:pt x="112776" y="219456"/>
                  </a:moveTo>
                  <a:lnTo>
                    <a:pt x="16764" y="219456"/>
                  </a:lnTo>
                  <a:lnTo>
                    <a:pt x="25908" y="210312"/>
                  </a:lnTo>
                  <a:lnTo>
                    <a:pt x="123444" y="210312"/>
                  </a:lnTo>
                  <a:lnTo>
                    <a:pt x="123444" y="216408"/>
                  </a:lnTo>
                  <a:lnTo>
                    <a:pt x="112776" y="216408"/>
                  </a:lnTo>
                  <a:lnTo>
                    <a:pt x="112776" y="219456"/>
                  </a:lnTo>
                  <a:close/>
                </a:path>
                <a:path w="443864" h="600710">
                  <a:moveTo>
                    <a:pt x="419099" y="388620"/>
                  </a:moveTo>
                  <a:lnTo>
                    <a:pt x="321563" y="388620"/>
                  </a:lnTo>
                  <a:lnTo>
                    <a:pt x="321563" y="210312"/>
                  </a:lnTo>
                  <a:lnTo>
                    <a:pt x="419033" y="210312"/>
                  </a:lnTo>
                  <a:lnTo>
                    <a:pt x="425173" y="216408"/>
                  </a:lnTo>
                  <a:lnTo>
                    <a:pt x="332232" y="216408"/>
                  </a:lnTo>
                  <a:lnTo>
                    <a:pt x="326136" y="220980"/>
                  </a:lnTo>
                  <a:lnTo>
                    <a:pt x="332232" y="220980"/>
                  </a:lnTo>
                  <a:lnTo>
                    <a:pt x="332232" y="377952"/>
                  </a:lnTo>
                  <a:lnTo>
                    <a:pt x="326136" y="377952"/>
                  </a:lnTo>
                  <a:lnTo>
                    <a:pt x="332232" y="384048"/>
                  </a:lnTo>
                  <a:lnTo>
                    <a:pt x="423671" y="384048"/>
                  </a:lnTo>
                  <a:lnTo>
                    <a:pt x="419099" y="388620"/>
                  </a:lnTo>
                  <a:close/>
                </a:path>
                <a:path w="443864" h="600710">
                  <a:moveTo>
                    <a:pt x="441960" y="219456"/>
                  </a:moveTo>
                  <a:lnTo>
                    <a:pt x="428244" y="219456"/>
                  </a:lnTo>
                  <a:lnTo>
                    <a:pt x="431292" y="210312"/>
                  </a:lnTo>
                  <a:lnTo>
                    <a:pt x="432816" y="210312"/>
                  </a:lnTo>
                  <a:lnTo>
                    <a:pt x="441960" y="219456"/>
                  </a:lnTo>
                  <a:close/>
                </a:path>
                <a:path w="443864" h="600710">
                  <a:moveTo>
                    <a:pt x="112776" y="384048"/>
                  </a:moveTo>
                  <a:lnTo>
                    <a:pt x="112776" y="216408"/>
                  </a:lnTo>
                  <a:lnTo>
                    <a:pt x="117348" y="220980"/>
                  </a:lnTo>
                  <a:lnTo>
                    <a:pt x="123444" y="220980"/>
                  </a:lnTo>
                  <a:lnTo>
                    <a:pt x="123444" y="377952"/>
                  </a:lnTo>
                  <a:lnTo>
                    <a:pt x="117348" y="377952"/>
                  </a:lnTo>
                  <a:lnTo>
                    <a:pt x="112776" y="384048"/>
                  </a:lnTo>
                  <a:close/>
                </a:path>
                <a:path w="443864" h="600710">
                  <a:moveTo>
                    <a:pt x="123444" y="220980"/>
                  </a:moveTo>
                  <a:lnTo>
                    <a:pt x="117348" y="220980"/>
                  </a:lnTo>
                  <a:lnTo>
                    <a:pt x="112776" y="216408"/>
                  </a:lnTo>
                  <a:lnTo>
                    <a:pt x="123444" y="216408"/>
                  </a:lnTo>
                  <a:lnTo>
                    <a:pt x="123444" y="220980"/>
                  </a:lnTo>
                  <a:close/>
                </a:path>
                <a:path w="443864" h="600710">
                  <a:moveTo>
                    <a:pt x="332232" y="220980"/>
                  </a:moveTo>
                  <a:lnTo>
                    <a:pt x="326136" y="220980"/>
                  </a:lnTo>
                  <a:lnTo>
                    <a:pt x="332232" y="216408"/>
                  </a:lnTo>
                  <a:lnTo>
                    <a:pt x="332232" y="220980"/>
                  </a:lnTo>
                  <a:close/>
                </a:path>
                <a:path w="443864" h="600710">
                  <a:moveTo>
                    <a:pt x="443484" y="220980"/>
                  </a:moveTo>
                  <a:lnTo>
                    <a:pt x="332232" y="220980"/>
                  </a:lnTo>
                  <a:lnTo>
                    <a:pt x="332232" y="216408"/>
                  </a:lnTo>
                  <a:lnTo>
                    <a:pt x="425173" y="216408"/>
                  </a:lnTo>
                  <a:lnTo>
                    <a:pt x="428244" y="219456"/>
                  </a:lnTo>
                  <a:lnTo>
                    <a:pt x="441960" y="219456"/>
                  </a:lnTo>
                  <a:lnTo>
                    <a:pt x="443484" y="220980"/>
                  </a:lnTo>
                  <a:close/>
                </a:path>
                <a:path w="443864" h="600710">
                  <a:moveTo>
                    <a:pt x="222504" y="600456"/>
                  </a:moveTo>
                  <a:lnTo>
                    <a:pt x="0" y="377952"/>
                  </a:lnTo>
                  <a:lnTo>
                    <a:pt x="112776" y="377952"/>
                  </a:lnTo>
                  <a:lnTo>
                    <a:pt x="112776" y="379476"/>
                  </a:lnTo>
                  <a:lnTo>
                    <a:pt x="16764" y="379476"/>
                  </a:lnTo>
                  <a:lnTo>
                    <a:pt x="12192" y="388620"/>
                  </a:lnTo>
                  <a:lnTo>
                    <a:pt x="25841" y="388620"/>
                  </a:lnTo>
                  <a:lnTo>
                    <a:pt x="221755" y="585964"/>
                  </a:lnTo>
                  <a:lnTo>
                    <a:pt x="217931" y="589788"/>
                  </a:lnTo>
                  <a:lnTo>
                    <a:pt x="233098" y="589788"/>
                  </a:lnTo>
                  <a:lnTo>
                    <a:pt x="222504" y="600456"/>
                  </a:lnTo>
                  <a:close/>
                </a:path>
                <a:path w="443864" h="600710">
                  <a:moveTo>
                    <a:pt x="123444" y="384048"/>
                  </a:moveTo>
                  <a:lnTo>
                    <a:pt x="112776" y="384048"/>
                  </a:lnTo>
                  <a:lnTo>
                    <a:pt x="117348" y="377952"/>
                  </a:lnTo>
                  <a:lnTo>
                    <a:pt x="123444" y="377952"/>
                  </a:lnTo>
                  <a:lnTo>
                    <a:pt x="123444" y="384048"/>
                  </a:lnTo>
                  <a:close/>
                </a:path>
                <a:path w="443864" h="600710">
                  <a:moveTo>
                    <a:pt x="332232" y="384048"/>
                  </a:moveTo>
                  <a:lnTo>
                    <a:pt x="326136" y="377952"/>
                  </a:lnTo>
                  <a:lnTo>
                    <a:pt x="332232" y="377952"/>
                  </a:lnTo>
                  <a:lnTo>
                    <a:pt x="332232" y="384048"/>
                  </a:lnTo>
                  <a:close/>
                </a:path>
                <a:path w="443864" h="600710">
                  <a:moveTo>
                    <a:pt x="423671" y="384048"/>
                  </a:moveTo>
                  <a:lnTo>
                    <a:pt x="332232" y="384048"/>
                  </a:lnTo>
                  <a:lnTo>
                    <a:pt x="332232" y="377952"/>
                  </a:lnTo>
                  <a:lnTo>
                    <a:pt x="443484" y="377952"/>
                  </a:lnTo>
                  <a:lnTo>
                    <a:pt x="441970" y="379476"/>
                  </a:lnTo>
                  <a:lnTo>
                    <a:pt x="428244" y="379476"/>
                  </a:lnTo>
                  <a:lnTo>
                    <a:pt x="423671" y="384048"/>
                  </a:lnTo>
                  <a:close/>
                </a:path>
                <a:path w="443864" h="600710">
                  <a:moveTo>
                    <a:pt x="25841" y="388620"/>
                  </a:moveTo>
                  <a:lnTo>
                    <a:pt x="12192" y="388620"/>
                  </a:lnTo>
                  <a:lnTo>
                    <a:pt x="16764" y="379476"/>
                  </a:lnTo>
                  <a:lnTo>
                    <a:pt x="25841" y="388620"/>
                  </a:lnTo>
                  <a:close/>
                </a:path>
                <a:path w="443864" h="600710">
                  <a:moveTo>
                    <a:pt x="123444" y="388620"/>
                  </a:moveTo>
                  <a:lnTo>
                    <a:pt x="25841" y="388620"/>
                  </a:lnTo>
                  <a:lnTo>
                    <a:pt x="16764" y="379476"/>
                  </a:lnTo>
                  <a:lnTo>
                    <a:pt x="112776" y="379476"/>
                  </a:lnTo>
                  <a:lnTo>
                    <a:pt x="112776" y="384048"/>
                  </a:lnTo>
                  <a:lnTo>
                    <a:pt x="123444" y="384048"/>
                  </a:lnTo>
                  <a:lnTo>
                    <a:pt x="123444" y="388620"/>
                  </a:lnTo>
                  <a:close/>
                </a:path>
                <a:path w="443864" h="600710">
                  <a:moveTo>
                    <a:pt x="233098" y="589788"/>
                  </a:moveTo>
                  <a:lnTo>
                    <a:pt x="225552" y="589788"/>
                  </a:lnTo>
                  <a:lnTo>
                    <a:pt x="221755" y="585964"/>
                  </a:lnTo>
                  <a:lnTo>
                    <a:pt x="428244" y="379476"/>
                  </a:lnTo>
                  <a:lnTo>
                    <a:pt x="431292" y="388620"/>
                  </a:lnTo>
                  <a:lnTo>
                    <a:pt x="432889" y="388620"/>
                  </a:lnTo>
                  <a:lnTo>
                    <a:pt x="233098" y="589788"/>
                  </a:lnTo>
                  <a:close/>
                </a:path>
                <a:path w="443864" h="600710">
                  <a:moveTo>
                    <a:pt x="432889" y="388620"/>
                  </a:moveTo>
                  <a:lnTo>
                    <a:pt x="431292" y="388620"/>
                  </a:lnTo>
                  <a:lnTo>
                    <a:pt x="428244" y="379476"/>
                  </a:lnTo>
                  <a:lnTo>
                    <a:pt x="441970" y="379476"/>
                  </a:lnTo>
                  <a:lnTo>
                    <a:pt x="432889" y="388620"/>
                  </a:lnTo>
                  <a:close/>
                </a:path>
                <a:path w="443864" h="600710">
                  <a:moveTo>
                    <a:pt x="225552" y="589788"/>
                  </a:moveTo>
                  <a:lnTo>
                    <a:pt x="217931" y="589788"/>
                  </a:lnTo>
                  <a:lnTo>
                    <a:pt x="221755" y="585964"/>
                  </a:lnTo>
                  <a:lnTo>
                    <a:pt x="225552" y="5897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2383536" y="6294120"/>
            <a:ext cx="4864735" cy="1030605"/>
            <a:chOff x="2383536" y="6294120"/>
            <a:chExt cx="4864735" cy="1030605"/>
          </a:xfrm>
        </p:grpSpPr>
        <p:pic>
          <p:nvPicPr>
            <p:cNvPr id="57" name="object 5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383536" y="6812279"/>
              <a:ext cx="4864608" cy="512064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2383536" y="6812279"/>
              <a:ext cx="4864735" cy="512445"/>
            </a:xfrm>
            <a:custGeom>
              <a:avLst/>
              <a:gdLst/>
              <a:ahLst/>
              <a:cxnLst/>
              <a:rect l="l" t="t" r="r" b="b"/>
              <a:pathLst>
                <a:path w="4864734" h="512445">
                  <a:moveTo>
                    <a:pt x="4863084" y="512064"/>
                  </a:moveTo>
                  <a:lnTo>
                    <a:pt x="1524" y="512064"/>
                  </a:lnTo>
                  <a:lnTo>
                    <a:pt x="0" y="509016"/>
                  </a:lnTo>
                  <a:lnTo>
                    <a:pt x="0" y="1524"/>
                  </a:lnTo>
                  <a:lnTo>
                    <a:pt x="1524" y="0"/>
                  </a:lnTo>
                  <a:lnTo>
                    <a:pt x="4863084" y="0"/>
                  </a:lnTo>
                  <a:lnTo>
                    <a:pt x="4864608" y="1524"/>
                  </a:lnTo>
                  <a:lnTo>
                    <a:pt x="4864608" y="4572"/>
                  </a:lnTo>
                  <a:lnTo>
                    <a:pt x="10668" y="4572"/>
                  </a:lnTo>
                  <a:lnTo>
                    <a:pt x="4572" y="9144"/>
                  </a:lnTo>
                  <a:lnTo>
                    <a:pt x="10668" y="9144"/>
                  </a:lnTo>
                  <a:lnTo>
                    <a:pt x="10668" y="501396"/>
                  </a:lnTo>
                  <a:lnTo>
                    <a:pt x="4572" y="501396"/>
                  </a:lnTo>
                  <a:lnTo>
                    <a:pt x="10668" y="505968"/>
                  </a:lnTo>
                  <a:lnTo>
                    <a:pt x="4864608" y="505968"/>
                  </a:lnTo>
                  <a:lnTo>
                    <a:pt x="4864608" y="509016"/>
                  </a:lnTo>
                  <a:lnTo>
                    <a:pt x="4863084" y="512064"/>
                  </a:lnTo>
                  <a:close/>
                </a:path>
                <a:path w="4864734" h="512445">
                  <a:moveTo>
                    <a:pt x="10668" y="9144"/>
                  </a:moveTo>
                  <a:lnTo>
                    <a:pt x="4572" y="9144"/>
                  </a:lnTo>
                  <a:lnTo>
                    <a:pt x="10668" y="4572"/>
                  </a:lnTo>
                  <a:lnTo>
                    <a:pt x="10668" y="9144"/>
                  </a:lnTo>
                  <a:close/>
                </a:path>
                <a:path w="4864734" h="512445">
                  <a:moveTo>
                    <a:pt x="4853940" y="9144"/>
                  </a:moveTo>
                  <a:lnTo>
                    <a:pt x="10668" y="9144"/>
                  </a:lnTo>
                  <a:lnTo>
                    <a:pt x="10668" y="4572"/>
                  </a:lnTo>
                  <a:lnTo>
                    <a:pt x="4853940" y="4572"/>
                  </a:lnTo>
                  <a:lnTo>
                    <a:pt x="4853940" y="9144"/>
                  </a:lnTo>
                  <a:close/>
                </a:path>
                <a:path w="4864734" h="512445">
                  <a:moveTo>
                    <a:pt x="4853940" y="505968"/>
                  </a:moveTo>
                  <a:lnTo>
                    <a:pt x="4853940" y="4572"/>
                  </a:lnTo>
                  <a:lnTo>
                    <a:pt x="4860036" y="9144"/>
                  </a:lnTo>
                  <a:lnTo>
                    <a:pt x="4864608" y="9144"/>
                  </a:lnTo>
                  <a:lnTo>
                    <a:pt x="4864608" y="501396"/>
                  </a:lnTo>
                  <a:lnTo>
                    <a:pt x="4860036" y="501396"/>
                  </a:lnTo>
                  <a:lnTo>
                    <a:pt x="4853940" y="505968"/>
                  </a:lnTo>
                  <a:close/>
                </a:path>
                <a:path w="4864734" h="512445">
                  <a:moveTo>
                    <a:pt x="4864608" y="9144"/>
                  </a:moveTo>
                  <a:lnTo>
                    <a:pt x="4860036" y="9144"/>
                  </a:lnTo>
                  <a:lnTo>
                    <a:pt x="4853940" y="4572"/>
                  </a:lnTo>
                  <a:lnTo>
                    <a:pt x="4864608" y="4572"/>
                  </a:lnTo>
                  <a:lnTo>
                    <a:pt x="4864608" y="9144"/>
                  </a:lnTo>
                  <a:close/>
                </a:path>
                <a:path w="4864734" h="512445">
                  <a:moveTo>
                    <a:pt x="10668" y="505968"/>
                  </a:moveTo>
                  <a:lnTo>
                    <a:pt x="4572" y="501396"/>
                  </a:lnTo>
                  <a:lnTo>
                    <a:pt x="10668" y="501396"/>
                  </a:lnTo>
                  <a:lnTo>
                    <a:pt x="10668" y="505968"/>
                  </a:lnTo>
                  <a:close/>
                </a:path>
                <a:path w="4864734" h="512445">
                  <a:moveTo>
                    <a:pt x="4853940" y="505968"/>
                  </a:moveTo>
                  <a:lnTo>
                    <a:pt x="10668" y="505968"/>
                  </a:lnTo>
                  <a:lnTo>
                    <a:pt x="10668" y="501396"/>
                  </a:lnTo>
                  <a:lnTo>
                    <a:pt x="4853940" y="501396"/>
                  </a:lnTo>
                  <a:lnTo>
                    <a:pt x="4853940" y="505968"/>
                  </a:lnTo>
                  <a:close/>
                </a:path>
                <a:path w="4864734" h="512445">
                  <a:moveTo>
                    <a:pt x="4864608" y="505968"/>
                  </a:moveTo>
                  <a:lnTo>
                    <a:pt x="4853940" y="505968"/>
                  </a:lnTo>
                  <a:lnTo>
                    <a:pt x="4860036" y="501396"/>
                  </a:lnTo>
                  <a:lnTo>
                    <a:pt x="4864608" y="501396"/>
                  </a:lnTo>
                  <a:lnTo>
                    <a:pt x="4864608" y="505968"/>
                  </a:lnTo>
                  <a:close/>
                </a:path>
              </a:pathLst>
            </a:custGeom>
            <a:solidFill>
              <a:srgbClr val="2D60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174479" y="6294132"/>
              <a:ext cx="3213100" cy="492759"/>
            </a:xfrm>
            <a:custGeom>
              <a:avLst/>
              <a:gdLst/>
              <a:ahLst/>
              <a:cxnLst/>
              <a:rect l="l" t="t" r="r" b="b"/>
              <a:pathLst>
                <a:path w="3213100" h="492759">
                  <a:moveTo>
                    <a:pt x="611136" y="131064"/>
                  </a:moveTo>
                  <a:lnTo>
                    <a:pt x="579120" y="100584"/>
                  </a:lnTo>
                  <a:lnTo>
                    <a:pt x="544068" y="74676"/>
                  </a:lnTo>
                  <a:lnTo>
                    <a:pt x="489216" y="42672"/>
                  </a:lnTo>
                  <a:lnTo>
                    <a:pt x="469392" y="35052"/>
                  </a:lnTo>
                  <a:lnTo>
                    <a:pt x="449592" y="25908"/>
                  </a:lnTo>
                  <a:lnTo>
                    <a:pt x="409968" y="13716"/>
                  </a:lnTo>
                  <a:lnTo>
                    <a:pt x="390144" y="9144"/>
                  </a:lnTo>
                  <a:lnTo>
                    <a:pt x="368820" y="6096"/>
                  </a:lnTo>
                  <a:lnTo>
                    <a:pt x="348996" y="3048"/>
                  </a:lnTo>
                  <a:lnTo>
                    <a:pt x="307848" y="0"/>
                  </a:lnTo>
                  <a:lnTo>
                    <a:pt x="286512" y="1524"/>
                  </a:lnTo>
                  <a:lnTo>
                    <a:pt x="266700" y="1524"/>
                  </a:lnTo>
                  <a:lnTo>
                    <a:pt x="225552" y="7620"/>
                  </a:lnTo>
                  <a:lnTo>
                    <a:pt x="184416" y="16764"/>
                  </a:lnTo>
                  <a:lnTo>
                    <a:pt x="124968" y="38100"/>
                  </a:lnTo>
                  <a:lnTo>
                    <a:pt x="68580" y="68580"/>
                  </a:lnTo>
                  <a:lnTo>
                    <a:pt x="16764" y="108204"/>
                  </a:lnTo>
                  <a:lnTo>
                    <a:pt x="0" y="123444"/>
                  </a:lnTo>
                  <a:lnTo>
                    <a:pt x="19812" y="143256"/>
                  </a:lnTo>
                  <a:lnTo>
                    <a:pt x="35052" y="129540"/>
                  </a:lnTo>
                  <a:lnTo>
                    <a:pt x="51816" y="115824"/>
                  </a:lnTo>
                  <a:lnTo>
                    <a:pt x="67056" y="103632"/>
                  </a:lnTo>
                  <a:lnTo>
                    <a:pt x="83820" y="91440"/>
                  </a:lnTo>
                  <a:lnTo>
                    <a:pt x="102108" y="82296"/>
                  </a:lnTo>
                  <a:lnTo>
                    <a:pt x="118872" y="71628"/>
                  </a:lnTo>
                  <a:lnTo>
                    <a:pt x="173736" y="48768"/>
                  </a:lnTo>
                  <a:lnTo>
                    <a:pt x="192024" y="44196"/>
                  </a:lnTo>
                  <a:lnTo>
                    <a:pt x="211836" y="38100"/>
                  </a:lnTo>
                  <a:lnTo>
                    <a:pt x="230124" y="35052"/>
                  </a:lnTo>
                  <a:lnTo>
                    <a:pt x="249936" y="32004"/>
                  </a:lnTo>
                  <a:lnTo>
                    <a:pt x="288036" y="28956"/>
                  </a:lnTo>
                  <a:lnTo>
                    <a:pt x="327672" y="28956"/>
                  </a:lnTo>
                  <a:lnTo>
                    <a:pt x="345948" y="30480"/>
                  </a:lnTo>
                  <a:lnTo>
                    <a:pt x="385572" y="36576"/>
                  </a:lnTo>
                  <a:lnTo>
                    <a:pt x="403872" y="41148"/>
                  </a:lnTo>
                  <a:lnTo>
                    <a:pt x="422148" y="47244"/>
                  </a:lnTo>
                  <a:lnTo>
                    <a:pt x="441972" y="53340"/>
                  </a:lnTo>
                  <a:lnTo>
                    <a:pt x="477024" y="68580"/>
                  </a:lnTo>
                  <a:lnTo>
                    <a:pt x="512064" y="86868"/>
                  </a:lnTo>
                  <a:lnTo>
                    <a:pt x="528828" y="99060"/>
                  </a:lnTo>
                  <a:lnTo>
                    <a:pt x="545592" y="109728"/>
                  </a:lnTo>
                  <a:lnTo>
                    <a:pt x="562368" y="123444"/>
                  </a:lnTo>
                  <a:lnTo>
                    <a:pt x="592848" y="150876"/>
                  </a:lnTo>
                  <a:lnTo>
                    <a:pt x="611136" y="131064"/>
                  </a:lnTo>
                  <a:close/>
                </a:path>
                <a:path w="3213100" h="492759">
                  <a:moveTo>
                    <a:pt x="617232" y="472440"/>
                  </a:moveTo>
                  <a:lnTo>
                    <a:pt x="568464" y="428244"/>
                  </a:lnTo>
                  <a:lnTo>
                    <a:pt x="531888" y="403860"/>
                  </a:lnTo>
                  <a:lnTo>
                    <a:pt x="495312" y="384048"/>
                  </a:lnTo>
                  <a:lnTo>
                    <a:pt x="455688" y="367284"/>
                  </a:lnTo>
                  <a:lnTo>
                    <a:pt x="416064" y="355092"/>
                  </a:lnTo>
                  <a:lnTo>
                    <a:pt x="374916" y="345948"/>
                  </a:lnTo>
                  <a:lnTo>
                    <a:pt x="355104" y="344424"/>
                  </a:lnTo>
                  <a:lnTo>
                    <a:pt x="333768" y="341376"/>
                  </a:lnTo>
                  <a:lnTo>
                    <a:pt x="292620" y="341376"/>
                  </a:lnTo>
                  <a:lnTo>
                    <a:pt x="251472" y="344424"/>
                  </a:lnTo>
                  <a:lnTo>
                    <a:pt x="210324" y="352044"/>
                  </a:lnTo>
                  <a:lnTo>
                    <a:pt x="150888" y="370332"/>
                  </a:lnTo>
                  <a:lnTo>
                    <a:pt x="111264" y="388620"/>
                  </a:lnTo>
                  <a:lnTo>
                    <a:pt x="56400" y="422148"/>
                  </a:lnTo>
                  <a:lnTo>
                    <a:pt x="22872" y="449580"/>
                  </a:lnTo>
                  <a:lnTo>
                    <a:pt x="6108" y="463296"/>
                  </a:lnTo>
                  <a:lnTo>
                    <a:pt x="25920" y="484632"/>
                  </a:lnTo>
                  <a:lnTo>
                    <a:pt x="41160" y="469392"/>
                  </a:lnTo>
                  <a:lnTo>
                    <a:pt x="56400" y="455676"/>
                  </a:lnTo>
                  <a:lnTo>
                    <a:pt x="106692" y="422148"/>
                  </a:lnTo>
                  <a:lnTo>
                    <a:pt x="143268" y="403860"/>
                  </a:lnTo>
                  <a:lnTo>
                    <a:pt x="198132" y="384048"/>
                  </a:lnTo>
                  <a:lnTo>
                    <a:pt x="217944" y="379476"/>
                  </a:lnTo>
                  <a:lnTo>
                    <a:pt x="236232" y="374904"/>
                  </a:lnTo>
                  <a:lnTo>
                    <a:pt x="256044" y="371856"/>
                  </a:lnTo>
                  <a:lnTo>
                    <a:pt x="294144" y="368808"/>
                  </a:lnTo>
                  <a:lnTo>
                    <a:pt x="313956" y="368808"/>
                  </a:lnTo>
                  <a:lnTo>
                    <a:pt x="352056" y="371856"/>
                  </a:lnTo>
                  <a:lnTo>
                    <a:pt x="391680" y="377952"/>
                  </a:lnTo>
                  <a:lnTo>
                    <a:pt x="446544" y="393192"/>
                  </a:lnTo>
                  <a:lnTo>
                    <a:pt x="483120" y="408432"/>
                  </a:lnTo>
                  <a:lnTo>
                    <a:pt x="534936" y="438912"/>
                  </a:lnTo>
                  <a:lnTo>
                    <a:pt x="568464" y="463296"/>
                  </a:lnTo>
                  <a:lnTo>
                    <a:pt x="597420" y="492252"/>
                  </a:lnTo>
                  <a:lnTo>
                    <a:pt x="617232" y="472440"/>
                  </a:lnTo>
                  <a:close/>
                </a:path>
                <a:path w="3213100" h="492759">
                  <a:moveTo>
                    <a:pt x="617232" y="304800"/>
                  </a:moveTo>
                  <a:lnTo>
                    <a:pt x="585228" y="274320"/>
                  </a:lnTo>
                  <a:lnTo>
                    <a:pt x="531888" y="236220"/>
                  </a:lnTo>
                  <a:lnTo>
                    <a:pt x="495312" y="216408"/>
                  </a:lnTo>
                  <a:lnTo>
                    <a:pt x="455688" y="199644"/>
                  </a:lnTo>
                  <a:lnTo>
                    <a:pt x="416064" y="187452"/>
                  </a:lnTo>
                  <a:lnTo>
                    <a:pt x="374916" y="179832"/>
                  </a:lnTo>
                  <a:lnTo>
                    <a:pt x="355104" y="176784"/>
                  </a:lnTo>
                  <a:lnTo>
                    <a:pt x="313956" y="173736"/>
                  </a:lnTo>
                  <a:lnTo>
                    <a:pt x="292620" y="173736"/>
                  </a:lnTo>
                  <a:lnTo>
                    <a:pt x="271284" y="175260"/>
                  </a:lnTo>
                  <a:lnTo>
                    <a:pt x="251472" y="178308"/>
                  </a:lnTo>
                  <a:lnTo>
                    <a:pt x="230136" y="181356"/>
                  </a:lnTo>
                  <a:lnTo>
                    <a:pt x="170700" y="196596"/>
                  </a:lnTo>
                  <a:lnTo>
                    <a:pt x="131076" y="211836"/>
                  </a:lnTo>
                  <a:lnTo>
                    <a:pt x="74688" y="242316"/>
                  </a:lnTo>
                  <a:lnTo>
                    <a:pt x="6108" y="295656"/>
                  </a:lnTo>
                  <a:lnTo>
                    <a:pt x="25920" y="316992"/>
                  </a:lnTo>
                  <a:lnTo>
                    <a:pt x="41160" y="301752"/>
                  </a:lnTo>
                  <a:lnTo>
                    <a:pt x="56400" y="289560"/>
                  </a:lnTo>
                  <a:lnTo>
                    <a:pt x="89928" y="265176"/>
                  </a:lnTo>
                  <a:lnTo>
                    <a:pt x="143268" y="236220"/>
                  </a:lnTo>
                  <a:lnTo>
                    <a:pt x="198132" y="216408"/>
                  </a:lnTo>
                  <a:lnTo>
                    <a:pt x="236232" y="208788"/>
                  </a:lnTo>
                  <a:lnTo>
                    <a:pt x="256044" y="205740"/>
                  </a:lnTo>
                  <a:lnTo>
                    <a:pt x="274332" y="202692"/>
                  </a:lnTo>
                  <a:lnTo>
                    <a:pt x="294144" y="202692"/>
                  </a:lnTo>
                  <a:lnTo>
                    <a:pt x="313956" y="201168"/>
                  </a:lnTo>
                  <a:lnTo>
                    <a:pt x="352056" y="204216"/>
                  </a:lnTo>
                  <a:lnTo>
                    <a:pt x="391680" y="210312"/>
                  </a:lnTo>
                  <a:lnTo>
                    <a:pt x="428256" y="219456"/>
                  </a:lnTo>
                  <a:lnTo>
                    <a:pt x="446544" y="227076"/>
                  </a:lnTo>
                  <a:lnTo>
                    <a:pt x="464832" y="233172"/>
                  </a:lnTo>
                  <a:lnTo>
                    <a:pt x="501408" y="251460"/>
                  </a:lnTo>
                  <a:lnTo>
                    <a:pt x="534936" y="271272"/>
                  </a:lnTo>
                  <a:lnTo>
                    <a:pt x="568464" y="295656"/>
                  </a:lnTo>
                  <a:lnTo>
                    <a:pt x="597420" y="324612"/>
                  </a:lnTo>
                  <a:lnTo>
                    <a:pt x="617232" y="304800"/>
                  </a:lnTo>
                  <a:close/>
                </a:path>
                <a:path w="3213100" h="492759">
                  <a:moveTo>
                    <a:pt x="3206508" y="131064"/>
                  </a:moveTo>
                  <a:lnTo>
                    <a:pt x="3174504" y="100584"/>
                  </a:lnTo>
                  <a:lnTo>
                    <a:pt x="3139452" y="74676"/>
                  </a:lnTo>
                  <a:lnTo>
                    <a:pt x="3084588" y="42672"/>
                  </a:lnTo>
                  <a:lnTo>
                    <a:pt x="3064776" y="35052"/>
                  </a:lnTo>
                  <a:lnTo>
                    <a:pt x="3044964" y="25908"/>
                  </a:lnTo>
                  <a:lnTo>
                    <a:pt x="3005340" y="13716"/>
                  </a:lnTo>
                  <a:lnTo>
                    <a:pt x="2985528" y="9144"/>
                  </a:lnTo>
                  <a:lnTo>
                    <a:pt x="2964192" y="6096"/>
                  </a:lnTo>
                  <a:lnTo>
                    <a:pt x="2944380" y="3048"/>
                  </a:lnTo>
                  <a:lnTo>
                    <a:pt x="2901708" y="0"/>
                  </a:lnTo>
                  <a:lnTo>
                    <a:pt x="2881896" y="1524"/>
                  </a:lnTo>
                  <a:lnTo>
                    <a:pt x="2860560" y="1524"/>
                  </a:lnTo>
                  <a:lnTo>
                    <a:pt x="2840748" y="4572"/>
                  </a:lnTo>
                  <a:lnTo>
                    <a:pt x="2819412" y="7620"/>
                  </a:lnTo>
                  <a:lnTo>
                    <a:pt x="2799600" y="12192"/>
                  </a:lnTo>
                  <a:lnTo>
                    <a:pt x="2758452" y="22860"/>
                  </a:lnTo>
                  <a:lnTo>
                    <a:pt x="2720352" y="38100"/>
                  </a:lnTo>
                  <a:lnTo>
                    <a:pt x="2663964" y="68580"/>
                  </a:lnTo>
                  <a:lnTo>
                    <a:pt x="2627388" y="94488"/>
                  </a:lnTo>
                  <a:lnTo>
                    <a:pt x="2595384" y="123444"/>
                  </a:lnTo>
                  <a:lnTo>
                    <a:pt x="2613672" y="143256"/>
                  </a:lnTo>
                  <a:lnTo>
                    <a:pt x="2630436" y="129540"/>
                  </a:lnTo>
                  <a:lnTo>
                    <a:pt x="2645676" y="115824"/>
                  </a:lnTo>
                  <a:lnTo>
                    <a:pt x="2679204" y="91440"/>
                  </a:lnTo>
                  <a:lnTo>
                    <a:pt x="2695968" y="82296"/>
                  </a:lnTo>
                  <a:lnTo>
                    <a:pt x="2714256" y="71628"/>
                  </a:lnTo>
                  <a:lnTo>
                    <a:pt x="2731020" y="64008"/>
                  </a:lnTo>
                  <a:lnTo>
                    <a:pt x="2749308" y="56388"/>
                  </a:lnTo>
                  <a:lnTo>
                    <a:pt x="2769120" y="48768"/>
                  </a:lnTo>
                  <a:lnTo>
                    <a:pt x="2787408" y="44196"/>
                  </a:lnTo>
                  <a:lnTo>
                    <a:pt x="2805696" y="38100"/>
                  </a:lnTo>
                  <a:lnTo>
                    <a:pt x="2825508" y="35052"/>
                  </a:lnTo>
                  <a:lnTo>
                    <a:pt x="2843796" y="32004"/>
                  </a:lnTo>
                  <a:lnTo>
                    <a:pt x="2883420" y="28956"/>
                  </a:lnTo>
                  <a:lnTo>
                    <a:pt x="2921520" y="28956"/>
                  </a:lnTo>
                  <a:lnTo>
                    <a:pt x="2941332" y="30480"/>
                  </a:lnTo>
                  <a:lnTo>
                    <a:pt x="2979432" y="36576"/>
                  </a:lnTo>
                  <a:lnTo>
                    <a:pt x="3035820" y="53340"/>
                  </a:lnTo>
                  <a:lnTo>
                    <a:pt x="3072396" y="68580"/>
                  </a:lnTo>
                  <a:lnTo>
                    <a:pt x="3107448" y="86868"/>
                  </a:lnTo>
                  <a:lnTo>
                    <a:pt x="3124212" y="99060"/>
                  </a:lnTo>
                  <a:lnTo>
                    <a:pt x="3140976" y="109728"/>
                  </a:lnTo>
                  <a:lnTo>
                    <a:pt x="3186696" y="150876"/>
                  </a:lnTo>
                  <a:lnTo>
                    <a:pt x="3206508" y="131064"/>
                  </a:lnTo>
                  <a:close/>
                </a:path>
                <a:path w="3213100" h="492759">
                  <a:moveTo>
                    <a:pt x="3212604" y="472440"/>
                  </a:moveTo>
                  <a:lnTo>
                    <a:pt x="3180600" y="441960"/>
                  </a:lnTo>
                  <a:lnTo>
                    <a:pt x="3145548" y="416052"/>
                  </a:lnTo>
                  <a:lnTo>
                    <a:pt x="3108972" y="393192"/>
                  </a:lnTo>
                  <a:lnTo>
                    <a:pt x="3089160" y="384048"/>
                  </a:lnTo>
                  <a:lnTo>
                    <a:pt x="3070872" y="374904"/>
                  </a:lnTo>
                  <a:lnTo>
                    <a:pt x="3051060" y="367284"/>
                  </a:lnTo>
                  <a:lnTo>
                    <a:pt x="3011436" y="355092"/>
                  </a:lnTo>
                  <a:lnTo>
                    <a:pt x="2990100" y="350520"/>
                  </a:lnTo>
                  <a:lnTo>
                    <a:pt x="2970288" y="345948"/>
                  </a:lnTo>
                  <a:lnTo>
                    <a:pt x="2948952" y="344424"/>
                  </a:lnTo>
                  <a:lnTo>
                    <a:pt x="2929140" y="341376"/>
                  </a:lnTo>
                  <a:lnTo>
                    <a:pt x="2887992" y="341376"/>
                  </a:lnTo>
                  <a:lnTo>
                    <a:pt x="2845320" y="344424"/>
                  </a:lnTo>
                  <a:lnTo>
                    <a:pt x="2805696" y="352044"/>
                  </a:lnTo>
                  <a:lnTo>
                    <a:pt x="2744736" y="370332"/>
                  </a:lnTo>
                  <a:lnTo>
                    <a:pt x="2688348" y="397764"/>
                  </a:lnTo>
                  <a:lnTo>
                    <a:pt x="2633484" y="434340"/>
                  </a:lnTo>
                  <a:lnTo>
                    <a:pt x="2601480" y="463296"/>
                  </a:lnTo>
                  <a:lnTo>
                    <a:pt x="2619768" y="484632"/>
                  </a:lnTo>
                  <a:lnTo>
                    <a:pt x="2651772" y="455676"/>
                  </a:lnTo>
                  <a:lnTo>
                    <a:pt x="2668536" y="443484"/>
                  </a:lnTo>
                  <a:lnTo>
                    <a:pt x="2702064" y="422148"/>
                  </a:lnTo>
                  <a:lnTo>
                    <a:pt x="2720352" y="413004"/>
                  </a:lnTo>
                  <a:lnTo>
                    <a:pt x="2737116" y="403860"/>
                  </a:lnTo>
                  <a:lnTo>
                    <a:pt x="2773692" y="390144"/>
                  </a:lnTo>
                  <a:lnTo>
                    <a:pt x="2811792" y="379476"/>
                  </a:lnTo>
                  <a:lnTo>
                    <a:pt x="2849892" y="371856"/>
                  </a:lnTo>
                  <a:lnTo>
                    <a:pt x="2889516" y="368808"/>
                  </a:lnTo>
                  <a:lnTo>
                    <a:pt x="2907804" y="368808"/>
                  </a:lnTo>
                  <a:lnTo>
                    <a:pt x="2947428" y="371856"/>
                  </a:lnTo>
                  <a:lnTo>
                    <a:pt x="2985528" y="377952"/>
                  </a:lnTo>
                  <a:lnTo>
                    <a:pt x="3023628" y="387096"/>
                  </a:lnTo>
                  <a:lnTo>
                    <a:pt x="3078492" y="408432"/>
                  </a:lnTo>
                  <a:lnTo>
                    <a:pt x="3113544" y="428244"/>
                  </a:lnTo>
                  <a:lnTo>
                    <a:pt x="3147072" y="451104"/>
                  </a:lnTo>
                  <a:lnTo>
                    <a:pt x="3177552" y="477012"/>
                  </a:lnTo>
                  <a:lnTo>
                    <a:pt x="3192792" y="492252"/>
                  </a:lnTo>
                  <a:lnTo>
                    <a:pt x="3212604" y="472440"/>
                  </a:lnTo>
                  <a:close/>
                </a:path>
                <a:path w="3213100" h="492759">
                  <a:moveTo>
                    <a:pt x="3212604" y="304800"/>
                  </a:moveTo>
                  <a:lnTo>
                    <a:pt x="3195840" y="289560"/>
                  </a:lnTo>
                  <a:lnTo>
                    <a:pt x="3180600" y="274320"/>
                  </a:lnTo>
                  <a:lnTo>
                    <a:pt x="3162312" y="260604"/>
                  </a:lnTo>
                  <a:lnTo>
                    <a:pt x="3145548" y="248412"/>
                  </a:lnTo>
                  <a:lnTo>
                    <a:pt x="3127260" y="236220"/>
                  </a:lnTo>
                  <a:lnTo>
                    <a:pt x="3108972" y="225552"/>
                  </a:lnTo>
                  <a:lnTo>
                    <a:pt x="3089160" y="216408"/>
                  </a:lnTo>
                  <a:lnTo>
                    <a:pt x="3070872" y="207264"/>
                  </a:lnTo>
                  <a:lnTo>
                    <a:pt x="3011436" y="187452"/>
                  </a:lnTo>
                  <a:lnTo>
                    <a:pt x="2970288" y="179832"/>
                  </a:lnTo>
                  <a:lnTo>
                    <a:pt x="2907804" y="173736"/>
                  </a:lnTo>
                  <a:lnTo>
                    <a:pt x="2887992" y="173736"/>
                  </a:lnTo>
                  <a:lnTo>
                    <a:pt x="2845320" y="178308"/>
                  </a:lnTo>
                  <a:lnTo>
                    <a:pt x="2805696" y="184404"/>
                  </a:lnTo>
                  <a:lnTo>
                    <a:pt x="2764548" y="196596"/>
                  </a:lnTo>
                  <a:lnTo>
                    <a:pt x="2724924" y="211836"/>
                  </a:lnTo>
                  <a:lnTo>
                    <a:pt x="2670060" y="242316"/>
                  </a:lnTo>
                  <a:lnTo>
                    <a:pt x="2633484" y="268224"/>
                  </a:lnTo>
                  <a:lnTo>
                    <a:pt x="2601480" y="295656"/>
                  </a:lnTo>
                  <a:lnTo>
                    <a:pt x="2619768" y="316992"/>
                  </a:lnTo>
                  <a:lnTo>
                    <a:pt x="2636532" y="301752"/>
                  </a:lnTo>
                  <a:lnTo>
                    <a:pt x="2651772" y="289560"/>
                  </a:lnTo>
                  <a:lnTo>
                    <a:pt x="2685300" y="265176"/>
                  </a:lnTo>
                  <a:lnTo>
                    <a:pt x="2702064" y="254508"/>
                  </a:lnTo>
                  <a:lnTo>
                    <a:pt x="2720352" y="245364"/>
                  </a:lnTo>
                  <a:lnTo>
                    <a:pt x="2737116" y="236220"/>
                  </a:lnTo>
                  <a:lnTo>
                    <a:pt x="2773692" y="222504"/>
                  </a:lnTo>
                  <a:lnTo>
                    <a:pt x="2811792" y="211836"/>
                  </a:lnTo>
                  <a:lnTo>
                    <a:pt x="2831604" y="208788"/>
                  </a:lnTo>
                  <a:lnTo>
                    <a:pt x="2849892" y="205740"/>
                  </a:lnTo>
                  <a:lnTo>
                    <a:pt x="2869704" y="202692"/>
                  </a:lnTo>
                  <a:lnTo>
                    <a:pt x="2889516" y="202692"/>
                  </a:lnTo>
                  <a:lnTo>
                    <a:pt x="2907804" y="201168"/>
                  </a:lnTo>
                  <a:lnTo>
                    <a:pt x="2947428" y="204216"/>
                  </a:lnTo>
                  <a:lnTo>
                    <a:pt x="2985528" y="210312"/>
                  </a:lnTo>
                  <a:lnTo>
                    <a:pt x="3023628" y="219456"/>
                  </a:lnTo>
                  <a:lnTo>
                    <a:pt x="3041916" y="227076"/>
                  </a:lnTo>
                  <a:lnTo>
                    <a:pt x="3060204" y="233172"/>
                  </a:lnTo>
                  <a:lnTo>
                    <a:pt x="3078492" y="242316"/>
                  </a:lnTo>
                  <a:lnTo>
                    <a:pt x="3095256" y="251460"/>
                  </a:lnTo>
                  <a:lnTo>
                    <a:pt x="3113544" y="260604"/>
                  </a:lnTo>
                  <a:lnTo>
                    <a:pt x="3147072" y="283464"/>
                  </a:lnTo>
                  <a:lnTo>
                    <a:pt x="3177552" y="309372"/>
                  </a:lnTo>
                  <a:lnTo>
                    <a:pt x="3192792" y="324612"/>
                  </a:lnTo>
                  <a:lnTo>
                    <a:pt x="3212604" y="304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554015" y="2315927"/>
            <a:ext cx="69850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20" dirty="0">
                <a:latin typeface="Times New Roman"/>
                <a:cs typeface="Times New Roman"/>
              </a:rPr>
              <a:t>D</a:t>
            </a:r>
            <a:r>
              <a:rPr sz="2650" spc="10" dirty="0">
                <a:latin typeface="Times New Roman"/>
                <a:cs typeface="Times New Roman"/>
              </a:rPr>
              <a:t>N</a:t>
            </a:r>
            <a:r>
              <a:rPr sz="2650" spc="-10" dirty="0">
                <a:latin typeface="Times New Roman"/>
                <a:cs typeface="Times New Roman"/>
              </a:rPr>
              <a:t>S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858465" y="1634823"/>
            <a:ext cx="3911600" cy="1198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4365" marR="5080" indent="-622300">
              <a:lnSpc>
                <a:spcPct val="145300"/>
              </a:lnSpc>
              <a:spcBef>
                <a:spcPts val="100"/>
              </a:spcBef>
            </a:pPr>
            <a:r>
              <a:rPr sz="2650" spc="-5" dirty="0">
                <a:latin typeface="Times New Roman"/>
                <a:cs typeface="Times New Roman"/>
              </a:rPr>
              <a:t>external</a:t>
            </a:r>
            <a:r>
              <a:rPr sz="2650" spc="-55" dirty="0">
                <a:latin typeface="Times New Roman"/>
                <a:cs typeface="Times New Roman"/>
              </a:rPr>
              <a:t> </a:t>
            </a:r>
            <a:r>
              <a:rPr sz="2650" spc="-10" dirty="0">
                <a:latin typeface="Times New Roman"/>
                <a:cs typeface="Times New Roman"/>
              </a:rPr>
              <a:t>software</a:t>
            </a:r>
            <a:r>
              <a:rPr sz="2650" spc="-20" dirty="0">
                <a:latin typeface="Times New Roman"/>
                <a:cs typeface="Times New Roman"/>
              </a:rPr>
              <a:t> </a:t>
            </a:r>
            <a:r>
              <a:rPr sz="2650" spc="-10" dirty="0">
                <a:latin typeface="Times New Roman"/>
                <a:cs typeface="Times New Roman"/>
              </a:rPr>
              <a:t>application </a:t>
            </a:r>
            <a:r>
              <a:rPr sz="2650" spc="-645" dirty="0">
                <a:latin typeface="Times New Roman"/>
                <a:cs typeface="Times New Roman"/>
              </a:rPr>
              <a:t> </a:t>
            </a:r>
            <a:r>
              <a:rPr sz="2650" spc="-10" dirty="0">
                <a:latin typeface="Times New Roman"/>
                <a:cs typeface="Times New Roman"/>
              </a:rPr>
              <a:t>PML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523185" y="2991072"/>
            <a:ext cx="3190240" cy="20193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50800" marR="873125" indent="-38735">
              <a:lnSpc>
                <a:spcPts val="3170"/>
              </a:lnSpc>
              <a:spcBef>
                <a:spcPts val="204"/>
              </a:spcBef>
            </a:pPr>
            <a:r>
              <a:rPr sz="2650" spc="-15" dirty="0">
                <a:latin typeface="Times New Roman"/>
                <a:cs typeface="Times New Roman"/>
              </a:rPr>
              <a:t>EPC</a:t>
            </a:r>
            <a:r>
              <a:rPr sz="2650" spc="-65" dirty="0">
                <a:latin typeface="Times New Roman"/>
                <a:cs typeface="Times New Roman"/>
              </a:rPr>
              <a:t> </a:t>
            </a:r>
            <a:r>
              <a:rPr sz="2650" spc="-10" dirty="0">
                <a:latin typeface="Times New Roman"/>
                <a:cs typeface="Times New Roman"/>
              </a:rPr>
              <a:t>Information </a:t>
            </a:r>
            <a:r>
              <a:rPr sz="2650" spc="-645" dirty="0">
                <a:latin typeface="Times New Roman"/>
                <a:cs typeface="Times New Roman"/>
              </a:rPr>
              <a:t> </a:t>
            </a:r>
            <a:r>
              <a:rPr sz="2650" spc="-10" dirty="0">
                <a:latin typeface="Times New Roman"/>
                <a:cs typeface="Times New Roman"/>
              </a:rPr>
              <a:t>Service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spc="-10" dirty="0">
                <a:latin typeface="Times New Roman"/>
                <a:cs typeface="Times New Roman"/>
              </a:rPr>
              <a:t>(EPCIS)</a:t>
            </a:r>
            <a:endParaRPr sz="2650">
              <a:latin typeface="Times New Roman"/>
              <a:cs typeface="Times New Roman"/>
            </a:endParaRPr>
          </a:p>
          <a:p>
            <a:pPr marL="969644">
              <a:lnSpc>
                <a:spcPct val="100000"/>
              </a:lnSpc>
              <a:spcBef>
                <a:spcPts val="1450"/>
              </a:spcBef>
            </a:pPr>
            <a:r>
              <a:rPr sz="2650" spc="-10" dirty="0">
                <a:latin typeface="Times New Roman"/>
                <a:cs typeface="Times New Roman"/>
              </a:rPr>
              <a:t>PML</a:t>
            </a:r>
            <a:endParaRPr sz="2650">
              <a:latin typeface="Times New Roman"/>
              <a:cs typeface="Times New Roman"/>
            </a:endParaRPr>
          </a:p>
          <a:p>
            <a:pPr marL="551180" algn="ctr">
              <a:lnSpc>
                <a:spcPct val="100000"/>
              </a:lnSpc>
              <a:spcBef>
                <a:spcPts val="1440"/>
              </a:spcBef>
            </a:pPr>
            <a:r>
              <a:rPr sz="2650" spc="-5" dirty="0">
                <a:latin typeface="Times New Roman"/>
                <a:cs typeface="Times New Roman"/>
              </a:rPr>
              <a:t>Savant</a:t>
            </a:r>
            <a:r>
              <a:rPr sz="2650" spc="-85" dirty="0">
                <a:latin typeface="Times New Roman"/>
                <a:cs typeface="Times New Roman"/>
              </a:rPr>
              <a:t> </a:t>
            </a:r>
            <a:r>
              <a:rPr sz="2650" spc="-10" dirty="0">
                <a:latin typeface="Times New Roman"/>
                <a:cs typeface="Times New Roman"/>
              </a:rPr>
              <a:t>Middleware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740436" y="3242532"/>
            <a:ext cx="71691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30" dirty="0">
                <a:latin typeface="Times New Roman"/>
                <a:cs typeface="Times New Roman"/>
              </a:rPr>
              <a:t>P</a:t>
            </a:r>
            <a:r>
              <a:rPr sz="2650" spc="15" dirty="0">
                <a:latin typeface="Times New Roman"/>
                <a:cs typeface="Times New Roman"/>
              </a:rPr>
              <a:t>M</a:t>
            </a:r>
            <a:r>
              <a:rPr sz="2650" spc="-10" dirty="0">
                <a:latin typeface="Times New Roman"/>
                <a:cs typeface="Times New Roman"/>
              </a:rPr>
              <a:t>L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585506" y="5648505"/>
            <a:ext cx="6246495" cy="16205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R="3781425" algn="ctr">
              <a:lnSpc>
                <a:spcPct val="100000"/>
              </a:lnSpc>
              <a:spcBef>
                <a:spcPts val="260"/>
              </a:spcBef>
            </a:pPr>
            <a:r>
              <a:rPr sz="2650" spc="-5" dirty="0">
                <a:latin typeface="Times New Roman"/>
                <a:cs typeface="Times New Roman"/>
              </a:rPr>
              <a:t>reader</a:t>
            </a:r>
            <a:r>
              <a:rPr sz="2650" spc="-7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device</a:t>
            </a:r>
            <a:endParaRPr sz="2650">
              <a:latin typeface="Times New Roman"/>
              <a:cs typeface="Times New Roman"/>
            </a:endParaRPr>
          </a:p>
          <a:p>
            <a:pPr marL="3608704" marR="5080" indent="126364">
              <a:lnSpc>
                <a:spcPts val="2630"/>
              </a:lnSpc>
              <a:spcBef>
                <a:spcPts val="235"/>
              </a:spcBef>
            </a:pPr>
            <a:r>
              <a:rPr sz="2200" spc="-5" dirty="0">
                <a:latin typeface="Times New Roman"/>
                <a:cs typeface="Times New Roman"/>
              </a:rPr>
              <a:t>RFID protocols </a:t>
            </a:r>
            <a:r>
              <a:rPr sz="2200" spc="-10" dirty="0">
                <a:latin typeface="Times New Roman"/>
                <a:cs typeface="Times New Roman"/>
              </a:rPr>
              <a:t>UHF </a:t>
            </a:r>
            <a:r>
              <a:rPr sz="2200" spc="-5" dirty="0">
                <a:latin typeface="Times New Roman"/>
                <a:cs typeface="Times New Roman"/>
              </a:rPr>
              <a:t> Class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0/1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&amp;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HF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Class </a:t>
            </a:r>
            <a:r>
              <a:rPr sz="2200" spc="-5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  <a:p>
            <a:pPr marR="3781425" algn="ctr">
              <a:lnSpc>
                <a:spcPct val="100000"/>
              </a:lnSpc>
              <a:spcBef>
                <a:spcPts val="540"/>
              </a:spcBef>
            </a:pPr>
            <a:r>
              <a:rPr sz="2650" spc="-15" dirty="0">
                <a:latin typeface="Times New Roman"/>
                <a:cs typeface="Times New Roman"/>
              </a:rPr>
              <a:t>RFID </a:t>
            </a:r>
            <a:r>
              <a:rPr sz="2650" spc="-10" dirty="0">
                <a:latin typeface="Times New Roman"/>
                <a:cs typeface="Times New Roman"/>
              </a:rPr>
              <a:t>transponder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386342" y="4894575"/>
            <a:ext cx="2484120" cy="69405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indent="357505">
              <a:lnSpc>
                <a:spcPts val="2630"/>
              </a:lnSpc>
              <a:spcBef>
                <a:spcPts val="190"/>
              </a:spcBef>
            </a:pPr>
            <a:r>
              <a:rPr sz="2200" spc="-5" dirty="0">
                <a:latin typeface="Times New Roman"/>
                <a:cs typeface="Times New Roman"/>
              </a:rPr>
              <a:t>reader interface </a:t>
            </a:r>
            <a:r>
              <a:rPr sz="2200" dirty="0">
                <a:latin typeface="Times New Roman"/>
                <a:cs typeface="Times New Roman"/>
              </a:rPr>
              <a:t> protocol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&amp;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PML</a:t>
            </a:r>
            <a:r>
              <a:rPr sz="2200" spc="-11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Core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6" name="Footer Placeholder 65">
            <a:extLst>
              <a:ext uri="{FF2B5EF4-FFF2-40B4-BE49-F238E27FC236}">
                <a16:creationId xmlns:a16="http://schemas.microsoft.com/office/drawing/2014/main" id="{9499CEAB-376E-CA09-21AE-F16C3A76A8B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US" spc="1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423" y="7360401"/>
            <a:ext cx="1452880" cy="1758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 MT"/>
                <a:cs typeface="Arial MT"/>
              </a:rPr>
              <a:t>Peter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A.</a:t>
            </a:r>
            <a:r>
              <a:rPr sz="950" spc="-2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Steenkiste,</a:t>
            </a:r>
            <a:r>
              <a:rPr sz="950" spc="-1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CMU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0233" y="7200408"/>
            <a:ext cx="30607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20" dirty="0">
                <a:latin typeface="Arial"/>
                <a:cs typeface="Arial"/>
              </a:rPr>
              <a:t>2</a:t>
            </a:r>
            <a:r>
              <a:rPr sz="1950" b="1" spc="15" dirty="0">
                <a:latin typeface="Arial"/>
                <a:cs typeface="Arial"/>
              </a:rPr>
              <a:t>0</a:t>
            </a:r>
            <a:endParaRPr sz="19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2045207"/>
            <a:ext cx="1417320" cy="142036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853882" y="2338846"/>
            <a:ext cx="501078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i="1" spc="-5" dirty="0">
                <a:latin typeface="Times New Roman"/>
                <a:cs typeface="Times New Roman"/>
              </a:rPr>
              <a:t>Gen</a:t>
            </a:r>
            <a:r>
              <a:rPr sz="2650" b="1" i="1" spc="-30" dirty="0">
                <a:latin typeface="Times New Roman"/>
                <a:cs typeface="Times New Roman"/>
              </a:rPr>
              <a:t> </a:t>
            </a:r>
            <a:r>
              <a:rPr sz="2650" b="1" i="1" spc="-5" dirty="0">
                <a:latin typeface="Times New Roman"/>
                <a:cs typeface="Times New Roman"/>
              </a:rPr>
              <a:t>2</a:t>
            </a:r>
            <a:r>
              <a:rPr sz="2650" b="1" i="1" spc="-10" dirty="0">
                <a:latin typeface="Times New Roman"/>
                <a:cs typeface="Times New Roman"/>
              </a:rPr>
              <a:t> </a:t>
            </a:r>
            <a:r>
              <a:rPr sz="2650" b="1" i="1" spc="-5" dirty="0">
                <a:latin typeface="Times New Roman"/>
                <a:cs typeface="Times New Roman"/>
              </a:rPr>
              <a:t>tags</a:t>
            </a:r>
            <a:r>
              <a:rPr sz="2650" b="1" i="1" spc="-35" dirty="0">
                <a:latin typeface="Times New Roman"/>
                <a:cs typeface="Times New Roman"/>
              </a:rPr>
              <a:t> </a:t>
            </a:r>
            <a:r>
              <a:rPr sz="2650" b="1" i="1" spc="-10" dirty="0">
                <a:latin typeface="Times New Roman"/>
                <a:cs typeface="Times New Roman"/>
              </a:rPr>
              <a:t>have</a:t>
            </a:r>
            <a:r>
              <a:rPr sz="2650" b="1" i="1" spc="-20" dirty="0">
                <a:latin typeface="Times New Roman"/>
                <a:cs typeface="Times New Roman"/>
              </a:rPr>
              <a:t> </a:t>
            </a:r>
            <a:r>
              <a:rPr sz="2650" b="1" i="1" spc="-5" dirty="0">
                <a:latin typeface="Times New Roman"/>
                <a:cs typeface="Times New Roman"/>
              </a:rPr>
              <a:t>four</a:t>
            </a:r>
            <a:r>
              <a:rPr sz="2650" b="1" i="1" spc="-15" dirty="0">
                <a:latin typeface="Times New Roman"/>
                <a:cs typeface="Times New Roman"/>
              </a:rPr>
              <a:t> </a:t>
            </a:r>
            <a:r>
              <a:rPr sz="2650" b="1" i="1" spc="-10" dirty="0">
                <a:latin typeface="Times New Roman"/>
                <a:cs typeface="Times New Roman"/>
              </a:rPr>
              <a:t>memory</a:t>
            </a:r>
            <a:r>
              <a:rPr sz="2650" b="1" i="1" spc="-45" dirty="0">
                <a:latin typeface="Times New Roman"/>
                <a:cs typeface="Times New Roman"/>
              </a:rPr>
              <a:t> </a:t>
            </a:r>
            <a:r>
              <a:rPr sz="2650" b="1" i="1" spc="-5" dirty="0">
                <a:latin typeface="Times New Roman"/>
                <a:cs typeface="Times New Roman"/>
              </a:rPr>
              <a:t>banks</a:t>
            </a:r>
            <a:endParaRPr sz="265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45236" y="3646932"/>
            <a:ext cx="2284730" cy="1949450"/>
            <a:chOff x="745236" y="3646932"/>
            <a:chExt cx="2284730" cy="1949450"/>
          </a:xfrm>
        </p:grpSpPr>
        <p:sp>
          <p:nvSpPr>
            <p:cNvPr id="7" name="object 7"/>
            <p:cNvSpPr/>
            <p:nvPr/>
          </p:nvSpPr>
          <p:spPr>
            <a:xfrm>
              <a:off x="755904" y="3657599"/>
              <a:ext cx="2263140" cy="405765"/>
            </a:xfrm>
            <a:custGeom>
              <a:avLst/>
              <a:gdLst/>
              <a:ahLst/>
              <a:cxnLst/>
              <a:rect l="l" t="t" r="r" b="b"/>
              <a:pathLst>
                <a:path w="2263140" h="405764">
                  <a:moveTo>
                    <a:pt x="2263139" y="405383"/>
                  </a:moveTo>
                  <a:lnTo>
                    <a:pt x="0" y="405383"/>
                  </a:lnTo>
                  <a:lnTo>
                    <a:pt x="0" y="0"/>
                  </a:lnTo>
                  <a:lnTo>
                    <a:pt x="2263139" y="0"/>
                  </a:lnTo>
                  <a:lnTo>
                    <a:pt x="2263139" y="405383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5236" y="3646932"/>
              <a:ext cx="2284730" cy="425450"/>
            </a:xfrm>
            <a:custGeom>
              <a:avLst/>
              <a:gdLst/>
              <a:ahLst/>
              <a:cxnLst/>
              <a:rect l="l" t="t" r="r" b="b"/>
              <a:pathLst>
                <a:path w="2284730" h="425450">
                  <a:moveTo>
                    <a:pt x="2284476" y="425196"/>
                  </a:moveTo>
                  <a:lnTo>
                    <a:pt x="0" y="425196"/>
                  </a:lnTo>
                  <a:lnTo>
                    <a:pt x="0" y="0"/>
                  </a:lnTo>
                  <a:lnTo>
                    <a:pt x="2284476" y="0"/>
                  </a:lnTo>
                  <a:lnTo>
                    <a:pt x="2284476" y="10668"/>
                  </a:lnTo>
                  <a:lnTo>
                    <a:pt x="21336" y="10668"/>
                  </a:lnTo>
                  <a:lnTo>
                    <a:pt x="10668" y="19812"/>
                  </a:lnTo>
                  <a:lnTo>
                    <a:pt x="21336" y="19812"/>
                  </a:lnTo>
                  <a:lnTo>
                    <a:pt x="21336" y="405384"/>
                  </a:lnTo>
                  <a:lnTo>
                    <a:pt x="10668" y="405384"/>
                  </a:lnTo>
                  <a:lnTo>
                    <a:pt x="21336" y="416052"/>
                  </a:lnTo>
                  <a:lnTo>
                    <a:pt x="2284476" y="416052"/>
                  </a:lnTo>
                  <a:lnTo>
                    <a:pt x="2284476" y="425196"/>
                  </a:lnTo>
                  <a:close/>
                </a:path>
                <a:path w="2284730" h="425450">
                  <a:moveTo>
                    <a:pt x="21336" y="19812"/>
                  </a:moveTo>
                  <a:lnTo>
                    <a:pt x="10668" y="19812"/>
                  </a:lnTo>
                  <a:lnTo>
                    <a:pt x="21336" y="10668"/>
                  </a:lnTo>
                  <a:lnTo>
                    <a:pt x="21336" y="19812"/>
                  </a:lnTo>
                  <a:close/>
                </a:path>
                <a:path w="2284730" h="425450">
                  <a:moveTo>
                    <a:pt x="2263140" y="19812"/>
                  </a:moveTo>
                  <a:lnTo>
                    <a:pt x="21336" y="19812"/>
                  </a:lnTo>
                  <a:lnTo>
                    <a:pt x="21336" y="10668"/>
                  </a:lnTo>
                  <a:lnTo>
                    <a:pt x="2263140" y="10668"/>
                  </a:lnTo>
                  <a:lnTo>
                    <a:pt x="2263140" y="19812"/>
                  </a:lnTo>
                  <a:close/>
                </a:path>
                <a:path w="2284730" h="425450">
                  <a:moveTo>
                    <a:pt x="2263140" y="416052"/>
                  </a:moveTo>
                  <a:lnTo>
                    <a:pt x="2263140" y="10668"/>
                  </a:lnTo>
                  <a:lnTo>
                    <a:pt x="2273808" y="19812"/>
                  </a:lnTo>
                  <a:lnTo>
                    <a:pt x="2284476" y="19812"/>
                  </a:lnTo>
                  <a:lnTo>
                    <a:pt x="2284476" y="405384"/>
                  </a:lnTo>
                  <a:lnTo>
                    <a:pt x="2273808" y="405384"/>
                  </a:lnTo>
                  <a:lnTo>
                    <a:pt x="2263140" y="416052"/>
                  </a:lnTo>
                  <a:close/>
                </a:path>
                <a:path w="2284730" h="425450">
                  <a:moveTo>
                    <a:pt x="2284476" y="19812"/>
                  </a:moveTo>
                  <a:lnTo>
                    <a:pt x="2273808" y="19812"/>
                  </a:lnTo>
                  <a:lnTo>
                    <a:pt x="2263140" y="10668"/>
                  </a:lnTo>
                  <a:lnTo>
                    <a:pt x="2284476" y="10668"/>
                  </a:lnTo>
                  <a:lnTo>
                    <a:pt x="2284476" y="19812"/>
                  </a:lnTo>
                  <a:close/>
                </a:path>
                <a:path w="2284730" h="425450">
                  <a:moveTo>
                    <a:pt x="21336" y="416052"/>
                  </a:moveTo>
                  <a:lnTo>
                    <a:pt x="10668" y="405384"/>
                  </a:lnTo>
                  <a:lnTo>
                    <a:pt x="21336" y="405384"/>
                  </a:lnTo>
                  <a:lnTo>
                    <a:pt x="21336" y="416052"/>
                  </a:lnTo>
                  <a:close/>
                </a:path>
                <a:path w="2284730" h="425450">
                  <a:moveTo>
                    <a:pt x="2263140" y="416052"/>
                  </a:moveTo>
                  <a:lnTo>
                    <a:pt x="21336" y="416052"/>
                  </a:lnTo>
                  <a:lnTo>
                    <a:pt x="21336" y="405384"/>
                  </a:lnTo>
                  <a:lnTo>
                    <a:pt x="2263140" y="405384"/>
                  </a:lnTo>
                  <a:lnTo>
                    <a:pt x="2263140" y="416052"/>
                  </a:lnTo>
                  <a:close/>
                </a:path>
                <a:path w="2284730" h="425450">
                  <a:moveTo>
                    <a:pt x="2284476" y="416052"/>
                  </a:moveTo>
                  <a:lnTo>
                    <a:pt x="2263140" y="416052"/>
                  </a:lnTo>
                  <a:lnTo>
                    <a:pt x="2273808" y="405384"/>
                  </a:lnTo>
                  <a:lnTo>
                    <a:pt x="2284476" y="405384"/>
                  </a:lnTo>
                  <a:lnTo>
                    <a:pt x="2284476" y="416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5904" y="4076700"/>
              <a:ext cx="2263140" cy="1508760"/>
            </a:xfrm>
            <a:custGeom>
              <a:avLst/>
              <a:gdLst/>
              <a:ahLst/>
              <a:cxnLst/>
              <a:rect l="l" t="t" r="r" b="b"/>
              <a:pathLst>
                <a:path w="2263140" h="1508760">
                  <a:moveTo>
                    <a:pt x="2263139" y="1508760"/>
                  </a:moveTo>
                  <a:lnTo>
                    <a:pt x="0" y="1508760"/>
                  </a:lnTo>
                  <a:lnTo>
                    <a:pt x="0" y="0"/>
                  </a:lnTo>
                  <a:lnTo>
                    <a:pt x="2263139" y="0"/>
                  </a:lnTo>
                  <a:lnTo>
                    <a:pt x="2263139" y="150876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5236" y="4066032"/>
              <a:ext cx="2284730" cy="1530350"/>
            </a:xfrm>
            <a:custGeom>
              <a:avLst/>
              <a:gdLst/>
              <a:ahLst/>
              <a:cxnLst/>
              <a:rect l="l" t="t" r="r" b="b"/>
              <a:pathLst>
                <a:path w="2284730" h="1530350">
                  <a:moveTo>
                    <a:pt x="2284476" y="1530096"/>
                  </a:moveTo>
                  <a:lnTo>
                    <a:pt x="0" y="1530096"/>
                  </a:lnTo>
                  <a:lnTo>
                    <a:pt x="0" y="0"/>
                  </a:lnTo>
                  <a:lnTo>
                    <a:pt x="2284476" y="0"/>
                  </a:lnTo>
                  <a:lnTo>
                    <a:pt x="2284476" y="10668"/>
                  </a:lnTo>
                  <a:lnTo>
                    <a:pt x="21336" y="10668"/>
                  </a:lnTo>
                  <a:lnTo>
                    <a:pt x="10668" y="21336"/>
                  </a:lnTo>
                  <a:lnTo>
                    <a:pt x="21336" y="21336"/>
                  </a:lnTo>
                  <a:lnTo>
                    <a:pt x="21336" y="1508759"/>
                  </a:lnTo>
                  <a:lnTo>
                    <a:pt x="10668" y="1508759"/>
                  </a:lnTo>
                  <a:lnTo>
                    <a:pt x="21336" y="1519428"/>
                  </a:lnTo>
                  <a:lnTo>
                    <a:pt x="2284476" y="1519428"/>
                  </a:lnTo>
                  <a:lnTo>
                    <a:pt x="2284476" y="1530096"/>
                  </a:lnTo>
                  <a:close/>
                </a:path>
                <a:path w="2284730" h="1530350">
                  <a:moveTo>
                    <a:pt x="21336" y="21336"/>
                  </a:moveTo>
                  <a:lnTo>
                    <a:pt x="10668" y="21336"/>
                  </a:lnTo>
                  <a:lnTo>
                    <a:pt x="21336" y="10668"/>
                  </a:lnTo>
                  <a:lnTo>
                    <a:pt x="21336" y="21336"/>
                  </a:lnTo>
                  <a:close/>
                </a:path>
                <a:path w="2284730" h="1530350">
                  <a:moveTo>
                    <a:pt x="2263140" y="21336"/>
                  </a:moveTo>
                  <a:lnTo>
                    <a:pt x="21336" y="21336"/>
                  </a:lnTo>
                  <a:lnTo>
                    <a:pt x="21336" y="10668"/>
                  </a:lnTo>
                  <a:lnTo>
                    <a:pt x="2263140" y="10668"/>
                  </a:lnTo>
                  <a:lnTo>
                    <a:pt x="2263140" y="21336"/>
                  </a:lnTo>
                  <a:close/>
                </a:path>
                <a:path w="2284730" h="1530350">
                  <a:moveTo>
                    <a:pt x="2263140" y="1519428"/>
                  </a:moveTo>
                  <a:lnTo>
                    <a:pt x="2263140" y="10668"/>
                  </a:lnTo>
                  <a:lnTo>
                    <a:pt x="2273808" y="21336"/>
                  </a:lnTo>
                  <a:lnTo>
                    <a:pt x="2284476" y="21336"/>
                  </a:lnTo>
                  <a:lnTo>
                    <a:pt x="2284476" y="1508759"/>
                  </a:lnTo>
                  <a:lnTo>
                    <a:pt x="2273808" y="1508759"/>
                  </a:lnTo>
                  <a:lnTo>
                    <a:pt x="2263140" y="1519428"/>
                  </a:lnTo>
                  <a:close/>
                </a:path>
                <a:path w="2284730" h="1530350">
                  <a:moveTo>
                    <a:pt x="2284476" y="21336"/>
                  </a:moveTo>
                  <a:lnTo>
                    <a:pt x="2273808" y="21336"/>
                  </a:lnTo>
                  <a:lnTo>
                    <a:pt x="2263140" y="10668"/>
                  </a:lnTo>
                  <a:lnTo>
                    <a:pt x="2284476" y="10668"/>
                  </a:lnTo>
                  <a:lnTo>
                    <a:pt x="2284476" y="21336"/>
                  </a:lnTo>
                  <a:close/>
                </a:path>
                <a:path w="2284730" h="1530350">
                  <a:moveTo>
                    <a:pt x="21336" y="1519428"/>
                  </a:moveTo>
                  <a:lnTo>
                    <a:pt x="10668" y="1508759"/>
                  </a:lnTo>
                  <a:lnTo>
                    <a:pt x="21336" y="1508759"/>
                  </a:lnTo>
                  <a:lnTo>
                    <a:pt x="21336" y="1519428"/>
                  </a:lnTo>
                  <a:close/>
                </a:path>
                <a:path w="2284730" h="1530350">
                  <a:moveTo>
                    <a:pt x="2263140" y="1519428"/>
                  </a:moveTo>
                  <a:lnTo>
                    <a:pt x="21336" y="1519428"/>
                  </a:lnTo>
                  <a:lnTo>
                    <a:pt x="21336" y="1508759"/>
                  </a:lnTo>
                  <a:lnTo>
                    <a:pt x="2263140" y="1508759"/>
                  </a:lnTo>
                  <a:lnTo>
                    <a:pt x="2263140" y="1519428"/>
                  </a:lnTo>
                  <a:close/>
                </a:path>
                <a:path w="2284730" h="1530350">
                  <a:moveTo>
                    <a:pt x="2284476" y="1519428"/>
                  </a:moveTo>
                  <a:lnTo>
                    <a:pt x="2263140" y="1519428"/>
                  </a:lnTo>
                  <a:lnTo>
                    <a:pt x="2273808" y="1508759"/>
                  </a:lnTo>
                  <a:lnTo>
                    <a:pt x="2284476" y="1508759"/>
                  </a:lnTo>
                  <a:lnTo>
                    <a:pt x="2284476" y="15194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14151" y="3684529"/>
            <a:ext cx="1341755" cy="6489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30"/>
              </a:spcBef>
            </a:pPr>
            <a:r>
              <a:rPr sz="1950" b="1" spc="15" dirty="0">
                <a:latin typeface="Times New Roman"/>
                <a:cs typeface="Times New Roman"/>
              </a:rPr>
              <a:t>Bank</a:t>
            </a:r>
            <a:r>
              <a:rPr sz="1950" b="1" spc="-60" dirty="0">
                <a:latin typeface="Times New Roman"/>
                <a:cs typeface="Times New Roman"/>
              </a:rPr>
              <a:t> </a:t>
            </a:r>
            <a:r>
              <a:rPr sz="1950" b="1" spc="15" dirty="0"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75"/>
              </a:spcBef>
            </a:pPr>
            <a:r>
              <a:rPr sz="1300" b="1" spc="5" dirty="0">
                <a:latin typeface="Times New Roman"/>
                <a:cs typeface="Times New Roman"/>
              </a:rPr>
              <a:t>Reserved</a:t>
            </a:r>
            <a:r>
              <a:rPr sz="1300" b="1" spc="-40" dirty="0">
                <a:latin typeface="Times New Roman"/>
                <a:cs typeface="Times New Roman"/>
              </a:rPr>
              <a:t> </a:t>
            </a:r>
            <a:r>
              <a:rPr sz="1300" b="1" spc="5" dirty="0">
                <a:latin typeface="Times New Roman"/>
                <a:cs typeface="Times New Roman"/>
              </a:rPr>
              <a:t>Memory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28344" y="4305300"/>
            <a:ext cx="1316990" cy="9525"/>
          </a:xfrm>
          <a:custGeom>
            <a:avLst/>
            <a:gdLst/>
            <a:ahLst/>
            <a:cxnLst/>
            <a:rect l="l" t="t" r="r" b="b"/>
            <a:pathLst>
              <a:path w="1316989" h="9525">
                <a:moveTo>
                  <a:pt x="1316736" y="9144"/>
                </a:moveTo>
                <a:lnTo>
                  <a:pt x="0" y="9144"/>
                </a:lnTo>
                <a:lnTo>
                  <a:pt x="0" y="0"/>
                </a:lnTo>
                <a:lnTo>
                  <a:pt x="1316736" y="0"/>
                </a:lnTo>
                <a:lnTo>
                  <a:pt x="1316736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42281" y="4307931"/>
            <a:ext cx="1745614" cy="5073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71755" indent="-59690">
              <a:lnSpc>
                <a:spcPct val="100000"/>
              </a:lnSpc>
              <a:spcBef>
                <a:spcPts val="430"/>
              </a:spcBef>
              <a:buSzPct val="92307"/>
              <a:buFont typeface="Times New Roman"/>
              <a:buChar char="•"/>
              <a:tabLst>
                <a:tab pos="72390" algn="l"/>
              </a:tabLst>
            </a:pPr>
            <a:r>
              <a:rPr sz="1300" b="1" spc="5" dirty="0">
                <a:latin typeface="Times New Roman"/>
                <a:cs typeface="Times New Roman"/>
              </a:rPr>
              <a:t>32-bit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spc="5" dirty="0">
                <a:latin typeface="Times New Roman"/>
                <a:cs typeface="Times New Roman"/>
              </a:rPr>
              <a:t>Kill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spc="10" dirty="0">
                <a:latin typeface="Times New Roman"/>
                <a:cs typeface="Times New Roman"/>
              </a:rPr>
              <a:t>Password</a:t>
            </a:r>
            <a:endParaRPr sz="1300">
              <a:latin typeface="Times New Roman"/>
              <a:cs typeface="Times New Roman"/>
            </a:endParaRPr>
          </a:p>
          <a:p>
            <a:pPr marL="71755" indent="-59690">
              <a:lnSpc>
                <a:spcPct val="100000"/>
              </a:lnSpc>
              <a:spcBef>
                <a:spcPts val="335"/>
              </a:spcBef>
              <a:buSzPct val="92307"/>
              <a:buFont typeface="Times New Roman"/>
              <a:buChar char="•"/>
              <a:tabLst>
                <a:tab pos="72390" algn="l"/>
              </a:tabLst>
            </a:pPr>
            <a:r>
              <a:rPr sz="1300" b="1" spc="10" dirty="0">
                <a:latin typeface="Times New Roman"/>
                <a:cs typeface="Times New Roman"/>
              </a:rPr>
              <a:t>32-</a:t>
            </a:r>
            <a:r>
              <a:rPr sz="1300" b="1" dirty="0">
                <a:latin typeface="Times New Roman"/>
                <a:cs typeface="Times New Roman"/>
              </a:rPr>
              <a:t>b</a:t>
            </a:r>
            <a:r>
              <a:rPr sz="1300" b="1" spc="5" dirty="0">
                <a:latin typeface="Times New Roman"/>
                <a:cs typeface="Times New Roman"/>
              </a:rPr>
              <a:t>it</a:t>
            </a:r>
            <a:r>
              <a:rPr sz="1300" b="1" spc="-80" dirty="0">
                <a:latin typeface="Times New Roman"/>
                <a:cs typeface="Times New Roman"/>
              </a:rPr>
              <a:t> </a:t>
            </a:r>
            <a:r>
              <a:rPr sz="1300" b="1" spc="5" dirty="0">
                <a:latin typeface="Times New Roman"/>
                <a:cs typeface="Times New Roman"/>
              </a:rPr>
              <a:t>A</a:t>
            </a:r>
            <a:r>
              <a:rPr sz="1300" b="1" spc="-5" dirty="0">
                <a:latin typeface="Times New Roman"/>
                <a:cs typeface="Times New Roman"/>
              </a:rPr>
              <a:t>c</a:t>
            </a:r>
            <a:r>
              <a:rPr sz="1300" b="1" spc="10" dirty="0">
                <a:latin typeface="Times New Roman"/>
                <a:cs typeface="Times New Roman"/>
              </a:rPr>
              <a:t>ce</a:t>
            </a:r>
            <a:r>
              <a:rPr sz="1300" b="1" spc="5" dirty="0">
                <a:latin typeface="Times New Roman"/>
                <a:cs typeface="Times New Roman"/>
              </a:rPr>
              <a:t>ss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spc="5" dirty="0">
                <a:latin typeface="Times New Roman"/>
                <a:cs typeface="Times New Roman"/>
              </a:rPr>
              <a:t>Pass</a:t>
            </a:r>
            <a:r>
              <a:rPr sz="1300" b="1" spc="30" dirty="0">
                <a:latin typeface="Times New Roman"/>
                <a:cs typeface="Times New Roman"/>
              </a:rPr>
              <a:t>w</a:t>
            </a:r>
            <a:r>
              <a:rPr sz="1300" b="1" spc="10" dirty="0">
                <a:latin typeface="Times New Roman"/>
                <a:cs typeface="Times New Roman"/>
              </a:rPr>
              <a:t>ord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89049" y="5312167"/>
            <a:ext cx="59118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i="1" spc="10" dirty="0">
                <a:latin typeface="Times New Roman"/>
                <a:cs typeface="Times New Roman"/>
              </a:rPr>
              <a:t>(64</a:t>
            </a:r>
            <a:r>
              <a:rPr sz="1300" b="1" i="1" spc="-10" dirty="0">
                <a:latin typeface="Times New Roman"/>
                <a:cs typeface="Times New Roman"/>
              </a:rPr>
              <a:t> </a:t>
            </a:r>
            <a:r>
              <a:rPr sz="1300" b="1" i="1" spc="5" dirty="0">
                <a:latin typeface="Times New Roman"/>
                <a:cs typeface="Times New Roman"/>
              </a:rPr>
              <a:t>bi</a:t>
            </a:r>
            <a:r>
              <a:rPr sz="1300" b="1" i="1" spc="20" dirty="0">
                <a:latin typeface="Times New Roman"/>
                <a:cs typeface="Times New Roman"/>
              </a:rPr>
              <a:t>t</a:t>
            </a:r>
            <a:r>
              <a:rPr sz="1300" b="1" i="1" spc="5" dirty="0">
                <a:latin typeface="Times New Roman"/>
                <a:cs typeface="Times New Roman"/>
              </a:rPr>
              <a:t>s)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008375" y="3646932"/>
            <a:ext cx="2032000" cy="1949450"/>
            <a:chOff x="3008375" y="3646932"/>
            <a:chExt cx="2032000" cy="1949450"/>
          </a:xfrm>
        </p:grpSpPr>
        <p:sp>
          <p:nvSpPr>
            <p:cNvPr id="16" name="object 16"/>
            <p:cNvSpPr/>
            <p:nvPr/>
          </p:nvSpPr>
          <p:spPr>
            <a:xfrm>
              <a:off x="3019043" y="3657599"/>
              <a:ext cx="2010410" cy="405765"/>
            </a:xfrm>
            <a:custGeom>
              <a:avLst/>
              <a:gdLst/>
              <a:ahLst/>
              <a:cxnLst/>
              <a:rect l="l" t="t" r="r" b="b"/>
              <a:pathLst>
                <a:path w="2010410" h="405764">
                  <a:moveTo>
                    <a:pt x="2010156" y="405383"/>
                  </a:moveTo>
                  <a:lnTo>
                    <a:pt x="0" y="405383"/>
                  </a:lnTo>
                  <a:lnTo>
                    <a:pt x="0" y="0"/>
                  </a:lnTo>
                  <a:lnTo>
                    <a:pt x="2010156" y="0"/>
                  </a:lnTo>
                  <a:lnTo>
                    <a:pt x="2010156" y="405383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08375" y="3646932"/>
              <a:ext cx="2032000" cy="425450"/>
            </a:xfrm>
            <a:custGeom>
              <a:avLst/>
              <a:gdLst/>
              <a:ahLst/>
              <a:cxnLst/>
              <a:rect l="l" t="t" r="r" b="b"/>
              <a:pathLst>
                <a:path w="2032000" h="425450">
                  <a:moveTo>
                    <a:pt x="2031492" y="425196"/>
                  </a:moveTo>
                  <a:lnTo>
                    <a:pt x="0" y="425196"/>
                  </a:lnTo>
                  <a:lnTo>
                    <a:pt x="0" y="0"/>
                  </a:lnTo>
                  <a:lnTo>
                    <a:pt x="2031492" y="0"/>
                  </a:lnTo>
                  <a:lnTo>
                    <a:pt x="2031492" y="10668"/>
                  </a:lnTo>
                  <a:lnTo>
                    <a:pt x="21336" y="10668"/>
                  </a:lnTo>
                  <a:lnTo>
                    <a:pt x="10668" y="19812"/>
                  </a:lnTo>
                  <a:lnTo>
                    <a:pt x="21336" y="19812"/>
                  </a:lnTo>
                  <a:lnTo>
                    <a:pt x="21336" y="405384"/>
                  </a:lnTo>
                  <a:lnTo>
                    <a:pt x="10668" y="405384"/>
                  </a:lnTo>
                  <a:lnTo>
                    <a:pt x="21336" y="416052"/>
                  </a:lnTo>
                  <a:lnTo>
                    <a:pt x="2031492" y="416052"/>
                  </a:lnTo>
                  <a:lnTo>
                    <a:pt x="2031492" y="425196"/>
                  </a:lnTo>
                  <a:close/>
                </a:path>
                <a:path w="2032000" h="425450">
                  <a:moveTo>
                    <a:pt x="21336" y="19812"/>
                  </a:moveTo>
                  <a:lnTo>
                    <a:pt x="10668" y="19812"/>
                  </a:lnTo>
                  <a:lnTo>
                    <a:pt x="21336" y="10668"/>
                  </a:lnTo>
                  <a:lnTo>
                    <a:pt x="21336" y="19812"/>
                  </a:lnTo>
                  <a:close/>
                </a:path>
                <a:path w="2032000" h="425450">
                  <a:moveTo>
                    <a:pt x="2011680" y="19812"/>
                  </a:moveTo>
                  <a:lnTo>
                    <a:pt x="21336" y="19812"/>
                  </a:lnTo>
                  <a:lnTo>
                    <a:pt x="21336" y="10668"/>
                  </a:lnTo>
                  <a:lnTo>
                    <a:pt x="2011680" y="10668"/>
                  </a:lnTo>
                  <a:lnTo>
                    <a:pt x="2011680" y="19812"/>
                  </a:lnTo>
                  <a:close/>
                </a:path>
                <a:path w="2032000" h="425450">
                  <a:moveTo>
                    <a:pt x="2011680" y="416052"/>
                  </a:moveTo>
                  <a:lnTo>
                    <a:pt x="2011680" y="10668"/>
                  </a:lnTo>
                  <a:lnTo>
                    <a:pt x="2020824" y="19812"/>
                  </a:lnTo>
                  <a:lnTo>
                    <a:pt x="2031492" y="19812"/>
                  </a:lnTo>
                  <a:lnTo>
                    <a:pt x="2031492" y="405384"/>
                  </a:lnTo>
                  <a:lnTo>
                    <a:pt x="2020824" y="405384"/>
                  </a:lnTo>
                  <a:lnTo>
                    <a:pt x="2011680" y="416052"/>
                  </a:lnTo>
                  <a:close/>
                </a:path>
                <a:path w="2032000" h="425450">
                  <a:moveTo>
                    <a:pt x="2031492" y="19812"/>
                  </a:moveTo>
                  <a:lnTo>
                    <a:pt x="2020824" y="19812"/>
                  </a:lnTo>
                  <a:lnTo>
                    <a:pt x="2011680" y="10668"/>
                  </a:lnTo>
                  <a:lnTo>
                    <a:pt x="2031492" y="10668"/>
                  </a:lnTo>
                  <a:lnTo>
                    <a:pt x="2031492" y="19812"/>
                  </a:lnTo>
                  <a:close/>
                </a:path>
                <a:path w="2032000" h="425450">
                  <a:moveTo>
                    <a:pt x="21336" y="416052"/>
                  </a:moveTo>
                  <a:lnTo>
                    <a:pt x="10668" y="405384"/>
                  </a:lnTo>
                  <a:lnTo>
                    <a:pt x="21336" y="405384"/>
                  </a:lnTo>
                  <a:lnTo>
                    <a:pt x="21336" y="416052"/>
                  </a:lnTo>
                  <a:close/>
                </a:path>
                <a:path w="2032000" h="425450">
                  <a:moveTo>
                    <a:pt x="2011680" y="416052"/>
                  </a:moveTo>
                  <a:lnTo>
                    <a:pt x="21336" y="416052"/>
                  </a:lnTo>
                  <a:lnTo>
                    <a:pt x="21336" y="405384"/>
                  </a:lnTo>
                  <a:lnTo>
                    <a:pt x="2011680" y="405384"/>
                  </a:lnTo>
                  <a:lnTo>
                    <a:pt x="2011680" y="416052"/>
                  </a:lnTo>
                  <a:close/>
                </a:path>
                <a:path w="2032000" h="425450">
                  <a:moveTo>
                    <a:pt x="2031492" y="416052"/>
                  </a:moveTo>
                  <a:lnTo>
                    <a:pt x="2011680" y="416052"/>
                  </a:lnTo>
                  <a:lnTo>
                    <a:pt x="2020824" y="405384"/>
                  </a:lnTo>
                  <a:lnTo>
                    <a:pt x="2031492" y="405384"/>
                  </a:lnTo>
                  <a:lnTo>
                    <a:pt x="2031492" y="416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19043" y="4076700"/>
              <a:ext cx="2010410" cy="1508760"/>
            </a:xfrm>
            <a:custGeom>
              <a:avLst/>
              <a:gdLst/>
              <a:ahLst/>
              <a:cxnLst/>
              <a:rect l="l" t="t" r="r" b="b"/>
              <a:pathLst>
                <a:path w="2010410" h="1508760">
                  <a:moveTo>
                    <a:pt x="2010156" y="1508760"/>
                  </a:moveTo>
                  <a:lnTo>
                    <a:pt x="0" y="1508760"/>
                  </a:lnTo>
                  <a:lnTo>
                    <a:pt x="0" y="0"/>
                  </a:lnTo>
                  <a:lnTo>
                    <a:pt x="2010156" y="0"/>
                  </a:lnTo>
                  <a:lnTo>
                    <a:pt x="2010156" y="150876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08375" y="4066032"/>
              <a:ext cx="2032000" cy="1530350"/>
            </a:xfrm>
            <a:custGeom>
              <a:avLst/>
              <a:gdLst/>
              <a:ahLst/>
              <a:cxnLst/>
              <a:rect l="l" t="t" r="r" b="b"/>
              <a:pathLst>
                <a:path w="2032000" h="1530350">
                  <a:moveTo>
                    <a:pt x="2031492" y="1530096"/>
                  </a:moveTo>
                  <a:lnTo>
                    <a:pt x="0" y="1530096"/>
                  </a:lnTo>
                  <a:lnTo>
                    <a:pt x="0" y="0"/>
                  </a:lnTo>
                  <a:lnTo>
                    <a:pt x="2031492" y="0"/>
                  </a:lnTo>
                  <a:lnTo>
                    <a:pt x="2031492" y="10668"/>
                  </a:lnTo>
                  <a:lnTo>
                    <a:pt x="21336" y="10668"/>
                  </a:lnTo>
                  <a:lnTo>
                    <a:pt x="10668" y="21336"/>
                  </a:lnTo>
                  <a:lnTo>
                    <a:pt x="21336" y="21336"/>
                  </a:lnTo>
                  <a:lnTo>
                    <a:pt x="21336" y="1508759"/>
                  </a:lnTo>
                  <a:lnTo>
                    <a:pt x="10668" y="1508759"/>
                  </a:lnTo>
                  <a:lnTo>
                    <a:pt x="21336" y="1519428"/>
                  </a:lnTo>
                  <a:lnTo>
                    <a:pt x="2031492" y="1519428"/>
                  </a:lnTo>
                  <a:lnTo>
                    <a:pt x="2031492" y="1530096"/>
                  </a:lnTo>
                  <a:close/>
                </a:path>
                <a:path w="2032000" h="1530350">
                  <a:moveTo>
                    <a:pt x="21336" y="21336"/>
                  </a:moveTo>
                  <a:lnTo>
                    <a:pt x="10668" y="21336"/>
                  </a:lnTo>
                  <a:lnTo>
                    <a:pt x="21336" y="10668"/>
                  </a:lnTo>
                  <a:lnTo>
                    <a:pt x="21336" y="21336"/>
                  </a:lnTo>
                  <a:close/>
                </a:path>
                <a:path w="2032000" h="1530350">
                  <a:moveTo>
                    <a:pt x="2011680" y="21336"/>
                  </a:moveTo>
                  <a:lnTo>
                    <a:pt x="21336" y="21336"/>
                  </a:lnTo>
                  <a:lnTo>
                    <a:pt x="21336" y="10668"/>
                  </a:lnTo>
                  <a:lnTo>
                    <a:pt x="2011680" y="10668"/>
                  </a:lnTo>
                  <a:lnTo>
                    <a:pt x="2011680" y="21336"/>
                  </a:lnTo>
                  <a:close/>
                </a:path>
                <a:path w="2032000" h="1530350">
                  <a:moveTo>
                    <a:pt x="2011680" y="1519428"/>
                  </a:moveTo>
                  <a:lnTo>
                    <a:pt x="2011680" y="10668"/>
                  </a:lnTo>
                  <a:lnTo>
                    <a:pt x="2020824" y="21336"/>
                  </a:lnTo>
                  <a:lnTo>
                    <a:pt x="2031492" y="21336"/>
                  </a:lnTo>
                  <a:lnTo>
                    <a:pt x="2031492" y="1508759"/>
                  </a:lnTo>
                  <a:lnTo>
                    <a:pt x="2020824" y="1508759"/>
                  </a:lnTo>
                  <a:lnTo>
                    <a:pt x="2011680" y="1519428"/>
                  </a:lnTo>
                  <a:close/>
                </a:path>
                <a:path w="2032000" h="1530350">
                  <a:moveTo>
                    <a:pt x="2031492" y="21336"/>
                  </a:moveTo>
                  <a:lnTo>
                    <a:pt x="2020824" y="21336"/>
                  </a:lnTo>
                  <a:lnTo>
                    <a:pt x="2011680" y="10668"/>
                  </a:lnTo>
                  <a:lnTo>
                    <a:pt x="2031492" y="10668"/>
                  </a:lnTo>
                  <a:lnTo>
                    <a:pt x="2031492" y="21336"/>
                  </a:lnTo>
                  <a:close/>
                </a:path>
                <a:path w="2032000" h="1530350">
                  <a:moveTo>
                    <a:pt x="21336" y="1519428"/>
                  </a:moveTo>
                  <a:lnTo>
                    <a:pt x="10668" y="1508759"/>
                  </a:lnTo>
                  <a:lnTo>
                    <a:pt x="21336" y="1508759"/>
                  </a:lnTo>
                  <a:lnTo>
                    <a:pt x="21336" y="1519428"/>
                  </a:lnTo>
                  <a:close/>
                </a:path>
                <a:path w="2032000" h="1530350">
                  <a:moveTo>
                    <a:pt x="2011680" y="1519428"/>
                  </a:moveTo>
                  <a:lnTo>
                    <a:pt x="21336" y="1519428"/>
                  </a:lnTo>
                  <a:lnTo>
                    <a:pt x="21336" y="1508759"/>
                  </a:lnTo>
                  <a:lnTo>
                    <a:pt x="2011680" y="1508759"/>
                  </a:lnTo>
                  <a:lnTo>
                    <a:pt x="2011680" y="1519428"/>
                  </a:lnTo>
                  <a:close/>
                </a:path>
                <a:path w="2032000" h="1530350">
                  <a:moveTo>
                    <a:pt x="2031492" y="1519428"/>
                  </a:moveTo>
                  <a:lnTo>
                    <a:pt x="2011680" y="1519428"/>
                  </a:lnTo>
                  <a:lnTo>
                    <a:pt x="2020824" y="1508759"/>
                  </a:lnTo>
                  <a:lnTo>
                    <a:pt x="2031492" y="1508759"/>
                  </a:lnTo>
                  <a:lnTo>
                    <a:pt x="2031492" y="15194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515356" y="3684529"/>
            <a:ext cx="1014730" cy="6489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950" b="1" spc="15" dirty="0">
                <a:latin typeface="Times New Roman"/>
                <a:cs typeface="Times New Roman"/>
              </a:rPr>
              <a:t>Bank</a:t>
            </a:r>
            <a:r>
              <a:rPr sz="1950" b="1" spc="-60" dirty="0">
                <a:latin typeface="Times New Roman"/>
                <a:cs typeface="Times New Roman"/>
              </a:rPr>
              <a:t> </a:t>
            </a:r>
            <a:r>
              <a:rPr sz="1950" b="1" spc="15" dirty="0"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75"/>
              </a:spcBef>
            </a:pPr>
            <a:r>
              <a:rPr sz="1300" b="1" spc="5" dirty="0">
                <a:latin typeface="Times New Roman"/>
                <a:cs typeface="Times New Roman"/>
              </a:rPr>
              <a:t>EPC</a:t>
            </a:r>
            <a:r>
              <a:rPr sz="1300" b="1" spc="-35" dirty="0">
                <a:latin typeface="Times New Roman"/>
                <a:cs typeface="Times New Roman"/>
              </a:rPr>
              <a:t> </a:t>
            </a:r>
            <a:r>
              <a:rPr sz="1300" b="1" spc="5" dirty="0">
                <a:latin typeface="Times New Roman"/>
                <a:cs typeface="Times New Roman"/>
              </a:rPr>
              <a:t>Memory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29584" y="4305300"/>
            <a:ext cx="990600" cy="9525"/>
          </a:xfrm>
          <a:custGeom>
            <a:avLst/>
            <a:gdLst/>
            <a:ahLst/>
            <a:cxnLst/>
            <a:rect l="l" t="t" r="r" b="b"/>
            <a:pathLst>
              <a:path w="990600" h="9525">
                <a:moveTo>
                  <a:pt x="990600" y="9144"/>
                </a:moveTo>
                <a:lnTo>
                  <a:pt x="0" y="9144"/>
                </a:lnTo>
                <a:lnTo>
                  <a:pt x="0" y="0"/>
                </a:lnTo>
                <a:lnTo>
                  <a:pt x="990600" y="0"/>
                </a:lnTo>
                <a:lnTo>
                  <a:pt x="99060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105424" y="4307931"/>
            <a:ext cx="1747520" cy="74930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71755" indent="-59690">
              <a:lnSpc>
                <a:spcPct val="100000"/>
              </a:lnSpc>
              <a:spcBef>
                <a:spcPts val="430"/>
              </a:spcBef>
              <a:buSzPct val="92307"/>
              <a:buFont typeface="Times New Roman"/>
              <a:buChar char="•"/>
              <a:tabLst>
                <a:tab pos="72390" algn="l"/>
              </a:tabLst>
            </a:pPr>
            <a:r>
              <a:rPr sz="1300" b="1" spc="5" dirty="0">
                <a:latin typeface="Times New Roman"/>
                <a:cs typeface="Times New Roman"/>
              </a:rPr>
              <a:t>16-bit</a:t>
            </a:r>
            <a:r>
              <a:rPr sz="1300" b="1" spc="-35" dirty="0">
                <a:latin typeface="Times New Roman"/>
                <a:cs typeface="Times New Roman"/>
              </a:rPr>
              <a:t> </a:t>
            </a:r>
            <a:r>
              <a:rPr sz="1300" b="1" spc="5" dirty="0">
                <a:latin typeface="Times New Roman"/>
                <a:cs typeface="Times New Roman"/>
              </a:rPr>
              <a:t>CRC</a:t>
            </a:r>
            <a:endParaRPr sz="1300">
              <a:latin typeface="Times New Roman"/>
              <a:cs typeface="Times New Roman"/>
            </a:endParaRPr>
          </a:p>
          <a:p>
            <a:pPr marL="71755" indent="-59690">
              <a:lnSpc>
                <a:spcPct val="100000"/>
              </a:lnSpc>
              <a:spcBef>
                <a:spcPts val="335"/>
              </a:spcBef>
              <a:buSzPct val="92307"/>
              <a:buFont typeface="Times New Roman"/>
              <a:buChar char="•"/>
              <a:tabLst>
                <a:tab pos="72390" algn="l"/>
              </a:tabLst>
            </a:pPr>
            <a:r>
              <a:rPr sz="1300" b="1" spc="5" dirty="0">
                <a:latin typeface="Times New Roman"/>
                <a:cs typeface="Times New Roman"/>
              </a:rPr>
              <a:t>16-bit</a:t>
            </a:r>
            <a:r>
              <a:rPr sz="1300" b="1" spc="-2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Protocol </a:t>
            </a:r>
            <a:r>
              <a:rPr sz="1300" b="1" spc="5" dirty="0">
                <a:latin typeface="Times New Roman"/>
                <a:cs typeface="Times New Roman"/>
              </a:rPr>
              <a:t>Control</a:t>
            </a:r>
            <a:endParaRPr sz="1300">
              <a:latin typeface="Times New Roman"/>
              <a:cs typeface="Times New Roman"/>
            </a:endParaRPr>
          </a:p>
          <a:p>
            <a:pPr marL="71755" indent="-59690">
              <a:lnSpc>
                <a:spcPct val="100000"/>
              </a:lnSpc>
              <a:spcBef>
                <a:spcPts val="350"/>
              </a:spcBef>
              <a:buSzPct val="92307"/>
              <a:buFont typeface="Times New Roman"/>
              <a:buChar char="•"/>
              <a:tabLst>
                <a:tab pos="72390" algn="l"/>
              </a:tabLst>
            </a:pPr>
            <a:r>
              <a:rPr sz="1300" b="1" spc="5" dirty="0">
                <a:latin typeface="Times New Roman"/>
                <a:cs typeface="Times New Roman"/>
              </a:rPr>
              <a:t>96-bit</a:t>
            </a:r>
            <a:r>
              <a:rPr sz="1300" b="1" spc="-35" dirty="0">
                <a:latin typeface="Times New Roman"/>
                <a:cs typeface="Times New Roman"/>
              </a:rPr>
              <a:t> </a:t>
            </a:r>
            <a:r>
              <a:rPr sz="1300" b="1" spc="5" dirty="0">
                <a:latin typeface="Times New Roman"/>
                <a:cs typeface="Times New Roman"/>
              </a:rPr>
              <a:t>EPC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86025" y="5312167"/>
            <a:ext cx="67500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i="1" spc="10" dirty="0">
                <a:latin typeface="Times New Roman"/>
                <a:cs typeface="Times New Roman"/>
              </a:rPr>
              <a:t>(128</a:t>
            </a:r>
            <a:r>
              <a:rPr sz="1300" b="1" i="1" spc="-10" dirty="0">
                <a:latin typeface="Times New Roman"/>
                <a:cs typeface="Times New Roman"/>
              </a:rPr>
              <a:t> </a:t>
            </a:r>
            <a:r>
              <a:rPr sz="1300" b="1" i="1" spc="5" dirty="0">
                <a:latin typeface="Times New Roman"/>
                <a:cs typeface="Times New Roman"/>
              </a:rPr>
              <a:t>bi</a:t>
            </a:r>
            <a:r>
              <a:rPr sz="1300" b="1" i="1" spc="20" dirty="0">
                <a:latin typeface="Times New Roman"/>
                <a:cs typeface="Times New Roman"/>
              </a:rPr>
              <a:t>t</a:t>
            </a:r>
            <a:r>
              <a:rPr sz="1300" b="1" i="1" spc="5" dirty="0">
                <a:latin typeface="Times New Roman"/>
                <a:cs typeface="Times New Roman"/>
              </a:rPr>
              <a:t>s)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020055" y="3646932"/>
            <a:ext cx="2534920" cy="1949450"/>
            <a:chOff x="5020055" y="3646932"/>
            <a:chExt cx="2534920" cy="1949450"/>
          </a:xfrm>
        </p:grpSpPr>
        <p:sp>
          <p:nvSpPr>
            <p:cNvPr id="25" name="object 25"/>
            <p:cNvSpPr/>
            <p:nvPr/>
          </p:nvSpPr>
          <p:spPr>
            <a:xfrm>
              <a:off x="5029199" y="3657599"/>
              <a:ext cx="2514600" cy="405765"/>
            </a:xfrm>
            <a:custGeom>
              <a:avLst/>
              <a:gdLst/>
              <a:ahLst/>
              <a:cxnLst/>
              <a:rect l="l" t="t" r="r" b="b"/>
              <a:pathLst>
                <a:path w="2514600" h="405764">
                  <a:moveTo>
                    <a:pt x="2514600" y="405383"/>
                  </a:moveTo>
                  <a:lnTo>
                    <a:pt x="0" y="405383"/>
                  </a:lnTo>
                  <a:lnTo>
                    <a:pt x="0" y="0"/>
                  </a:lnTo>
                  <a:lnTo>
                    <a:pt x="2514600" y="0"/>
                  </a:lnTo>
                  <a:lnTo>
                    <a:pt x="2514600" y="40538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20055" y="3646932"/>
              <a:ext cx="2534920" cy="425450"/>
            </a:xfrm>
            <a:custGeom>
              <a:avLst/>
              <a:gdLst/>
              <a:ahLst/>
              <a:cxnLst/>
              <a:rect l="l" t="t" r="r" b="b"/>
              <a:pathLst>
                <a:path w="2534920" h="425450">
                  <a:moveTo>
                    <a:pt x="2534411" y="425196"/>
                  </a:moveTo>
                  <a:lnTo>
                    <a:pt x="0" y="425196"/>
                  </a:lnTo>
                  <a:lnTo>
                    <a:pt x="0" y="0"/>
                  </a:lnTo>
                  <a:lnTo>
                    <a:pt x="2534411" y="0"/>
                  </a:lnTo>
                  <a:lnTo>
                    <a:pt x="2534411" y="10668"/>
                  </a:lnTo>
                  <a:lnTo>
                    <a:pt x="19812" y="10668"/>
                  </a:lnTo>
                  <a:lnTo>
                    <a:pt x="9144" y="19812"/>
                  </a:lnTo>
                  <a:lnTo>
                    <a:pt x="19812" y="19812"/>
                  </a:lnTo>
                  <a:lnTo>
                    <a:pt x="19812" y="405384"/>
                  </a:lnTo>
                  <a:lnTo>
                    <a:pt x="9144" y="405384"/>
                  </a:lnTo>
                  <a:lnTo>
                    <a:pt x="19812" y="416052"/>
                  </a:lnTo>
                  <a:lnTo>
                    <a:pt x="2534411" y="416052"/>
                  </a:lnTo>
                  <a:lnTo>
                    <a:pt x="2534411" y="425196"/>
                  </a:lnTo>
                  <a:close/>
                </a:path>
                <a:path w="2534920" h="425450">
                  <a:moveTo>
                    <a:pt x="19812" y="19812"/>
                  </a:moveTo>
                  <a:lnTo>
                    <a:pt x="9144" y="19812"/>
                  </a:lnTo>
                  <a:lnTo>
                    <a:pt x="19812" y="10668"/>
                  </a:lnTo>
                  <a:lnTo>
                    <a:pt x="19812" y="19812"/>
                  </a:lnTo>
                  <a:close/>
                </a:path>
                <a:path w="2534920" h="425450">
                  <a:moveTo>
                    <a:pt x="2513076" y="19812"/>
                  </a:moveTo>
                  <a:lnTo>
                    <a:pt x="19812" y="19812"/>
                  </a:lnTo>
                  <a:lnTo>
                    <a:pt x="19812" y="10668"/>
                  </a:lnTo>
                  <a:lnTo>
                    <a:pt x="2513076" y="10668"/>
                  </a:lnTo>
                  <a:lnTo>
                    <a:pt x="2513076" y="19812"/>
                  </a:lnTo>
                  <a:close/>
                </a:path>
                <a:path w="2534920" h="425450">
                  <a:moveTo>
                    <a:pt x="2513076" y="416052"/>
                  </a:moveTo>
                  <a:lnTo>
                    <a:pt x="2513076" y="10668"/>
                  </a:lnTo>
                  <a:lnTo>
                    <a:pt x="2523743" y="19812"/>
                  </a:lnTo>
                  <a:lnTo>
                    <a:pt x="2534411" y="19812"/>
                  </a:lnTo>
                  <a:lnTo>
                    <a:pt x="2534411" y="405384"/>
                  </a:lnTo>
                  <a:lnTo>
                    <a:pt x="2523743" y="405384"/>
                  </a:lnTo>
                  <a:lnTo>
                    <a:pt x="2513076" y="416052"/>
                  </a:lnTo>
                  <a:close/>
                </a:path>
                <a:path w="2534920" h="425450">
                  <a:moveTo>
                    <a:pt x="2534411" y="19812"/>
                  </a:moveTo>
                  <a:lnTo>
                    <a:pt x="2523743" y="19812"/>
                  </a:lnTo>
                  <a:lnTo>
                    <a:pt x="2513076" y="10668"/>
                  </a:lnTo>
                  <a:lnTo>
                    <a:pt x="2534411" y="10668"/>
                  </a:lnTo>
                  <a:lnTo>
                    <a:pt x="2534411" y="19812"/>
                  </a:lnTo>
                  <a:close/>
                </a:path>
                <a:path w="2534920" h="425450">
                  <a:moveTo>
                    <a:pt x="19812" y="416052"/>
                  </a:moveTo>
                  <a:lnTo>
                    <a:pt x="9144" y="405384"/>
                  </a:lnTo>
                  <a:lnTo>
                    <a:pt x="19812" y="405384"/>
                  </a:lnTo>
                  <a:lnTo>
                    <a:pt x="19812" y="416052"/>
                  </a:lnTo>
                  <a:close/>
                </a:path>
                <a:path w="2534920" h="425450">
                  <a:moveTo>
                    <a:pt x="2513076" y="416052"/>
                  </a:moveTo>
                  <a:lnTo>
                    <a:pt x="19812" y="416052"/>
                  </a:lnTo>
                  <a:lnTo>
                    <a:pt x="19812" y="405384"/>
                  </a:lnTo>
                  <a:lnTo>
                    <a:pt x="2513076" y="405384"/>
                  </a:lnTo>
                  <a:lnTo>
                    <a:pt x="2513076" y="416052"/>
                  </a:lnTo>
                  <a:close/>
                </a:path>
                <a:path w="2534920" h="425450">
                  <a:moveTo>
                    <a:pt x="2534411" y="416052"/>
                  </a:moveTo>
                  <a:lnTo>
                    <a:pt x="2513076" y="416052"/>
                  </a:lnTo>
                  <a:lnTo>
                    <a:pt x="2523743" y="405384"/>
                  </a:lnTo>
                  <a:lnTo>
                    <a:pt x="2534411" y="405384"/>
                  </a:lnTo>
                  <a:lnTo>
                    <a:pt x="2534411" y="416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29199" y="4076700"/>
              <a:ext cx="2514600" cy="1508760"/>
            </a:xfrm>
            <a:custGeom>
              <a:avLst/>
              <a:gdLst/>
              <a:ahLst/>
              <a:cxnLst/>
              <a:rect l="l" t="t" r="r" b="b"/>
              <a:pathLst>
                <a:path w="2514600" h="1508760">
                  <a:moveTo>
                    <a:pt x="2514600" y="1508760"/>
                  </a:moveTo>
                  <a:lnTo>
                    <a:pt x="0" y="1508760"/>
                  </a:lnTo>
                  <a:lnTo>
                    <a:pt x="0" y="0"/>
                  </a:lnTo>
                  <a:lnTo>
                    <a:pt x="2514600" y="0"/>
                  </a:lnTo>
                  <a:lnTo>
                    <a:pt x="2514600" y="150876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020055" y="4066032"/>
              <a:ext cx="2534920" cy="1530350"/>
            </a:xfrm>
            <a:custGeom>
              <a:avLst/>
              <a:gdLst/>
              <a:ahLst/>
              <a:cxnLst/>
              <a:rect l="l" t="t" r="r" b="b"/>
              <a:pathLst>
                <a:path w="2534920" h="1530350">
                  <a:moveTo>
                    <a:pt x="2534411" y="1530096"/>
                  </a:moveTo>
                  <a:lnTo>
                    <a:pt x="0" y="1530096"/>
                  </a:lnTo>
                  <a:lnTo>
                    <a:pt x="0" y="0"/>
                  </a:lnTo>
                  <a:lnTo>
                    <a:pt x="2534411" y="0"/>
                  </a:lnTo>
                  <a:lnTo>
                    <a:pt x="2534411" y="10668"/>
                  </a:lnTo>
                  <a:lnTo>
                    <a:pt x="19812" y="10668"/>
                  </a:lnTo>
                  <a:lnTo>
                    <a:pt x="9144" y="21336"/>
                  </a:lnTo>
                  <a:lnTo>
                    <a:pt x="19812" y="21336"/>
                  </a:lnTo>
                  <a:lnTo>
                    <a:pt x="19812" y="1508759"/>
                  </a:lnTo>
                  <a:lnTo>
                    <a:pt x="9144" y="1508759"/>
                  </a:lnTo>
                  <a:lnTo>
                    <a:pt x="19812" y="1519428"/>
                  </a:lnTo>
                  <a:lnTo>
                    <a:pt x="2534411" y="1519428"/>
                  </a:lnTo>
                  <a:lnTo>
                    <a:pt x="2534411" y="1530096"/>
                  </a:lnTo>
                  <a:close/>
                </a:path>
                <a:path w="2534920" h="1530350">
                  <a:moveTo>
                    <a:pt x="19812" y="21336"/>
                  </a:moveTo>
                  <a:lnTo>
                    <a:pt x="9144" y="21336"/>
                  </a:lnTo>
                  <a:lnTo>
                    <a:pt x="19812" y="10668"/>
                  </a:lnTo>
                  <a:lnTo>
                    <a:pt x="19812" y="21336"/>
                  </a:lnTo>
                  <a:close/>
                </a:path>
                <a:path w="2534920" h="1530350">
                  <a:moveTo>
                    <a:pt x="2513076" y="21336"/>
                  </a:moveTo>
                  <a:lnTo>
                    <a:pt x="19812" y="21336"/>
                  </a:lnTo>
                  <a:lnTo>
                    <a:pt x="19812" y="10668"/>
                  </a:lnTo>
                  <a:lnTo>
                    <a:pt x="2513076" y="10668"/>
                  </a:lnTo>
                  <a:lnTo>
                    <a:pt x="2513076" y="21336"/>
                  </a:lnTo>
                  <a:close/>
                </a:path>
                <a:path w="2534920" h="1530350">
                  <a:moveTo>
                    <a:pt x="2513076" y="1519428"/>
                  </a:moveTo>
                  <a:lnTo>
                    <a:pt x="2513076" y="10668"/>
                  </a:lnTo>
                  <a:lnTo>
                    <a:pt x="2523743" y="21336"/>
                  </a:lnTo>
                  <a:lnTo>
                    <a:pt x="2534411" y="21336"/>
                  </a:lnTo>
                  <a:lnTo>
                    <a:pt x="2534411" y="1508759"/>
                  </a:lnTo>
                  <a:lnTo>
                    <a:pt x="2523743" y="1508759"/>
                  </a:lnTo>
                  <a:lnTo>
                    <a:pt x="2513076" y="1519428"/>
                  </a:lnTo>
                  <a:close/>
                </a:path>
                <a:path w="2534920" h="1530350">
                  <a:moveTo>
                    <a:pt x="2534411" y="21336"/>
                  </a:moveTo>
                  <a:lnTo>
                    <a:pt x="2523743" y="21336"/>
                  </a:lnTo>
                  <a:lnTo>
                    <a:pt x="2513076" y="10668"/>
                  </a:lnTo>
                  <a:lnTo>
                    <a:pt x="2534411" y="10668"/>
                  </a:lnTo>
                  <a:lnTo>
                    <a:pt x="2534411" y="21336"/>
                  </a:lnTo>
                  <a:close/>
                </a:path>
                <a:path w="2534920" h="1530350">
                  <a:moveTo>
                    <a:pt x="19812" y="1519428"/>
                  </a:moveTo>
                  <a:lnTo>
                    <a:pt x="9144" y="1508759"/>
                  </a:lnTo>
                  <a:lnTo>
                    <a:pt x="19812" y="1508759"/>
                  </a:lnTo>
                  <a:lnTo>
                    <a:pt x="19812" y="1519428"/>
                  </a:lnTo>
                  <a:close/>
                </a:path>
                <a:path w="2534920" h="1530350">
                  <a:moveTo>
                    <a:pt x="2513076" y="1519428"/>
                  </a:moveTo>
                  <a:lnTo>
                    <a:pt x="19812" y="1519428"/>
                  </a:lnTo>
                  <a:lnTo>
                    <a:pt x="19812" y="1508759"/>
                  </a:lnTo>
                  <a:lnTo>
                    <a:pt x="2513076" y="1508759"/>
                  </a:lnTo>
                  <a:lnTo>
                    <a:pt x="2513076" y="1519428"/>
                  </a:lnTo>
                  <a:close/>
                </a:path>
                <a:path w="2534920" h="1530350">
                  <a:moveTo>
                    <a:pt x="2534411" y="1519428"/>
                  </a:moveTo>
                  <a:lnTo>
                    <a:pt x="2513076" y="1519428"/>
                  </a:lnTo>
                  <a:lnTo>
                    <a:pt x="2523743" y="1508759"/>
                  </a:lnTo>
                  <a:lnTo>
                    <a:pt x="2534411" y="1508759"/>
                  </a:lnTo>
                  <a:lnTo>
                    <a:pt x="2534411" y="15194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245138" y="3684529"/>
            <a:ext cx="2080895" cy="6489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950" b="1" spc="15" dirty="0">
                <a:latin typeface="Times New Roman"/>
                <a:cs typeface="Times New Roman"/>
              </a:rPr>
              <a:t>Bank</a:t>
            </a:r>
            <a:r>
              <a:rPr sz="1950" b="1" spc="-60" dirty="0">
                <a:latin typeface="Times New Roman"/>
                <a:cs typeface="Times New Roman"/>
              </a:rPr>
              <a:t> </a:t>
            </a:r>
            <a:r>
              <a:rPr sz="1950" b="1" spc="15" dirty="0"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75"/>
              </a:spcBef>
            </a:pPr>
            <a:r>
              <a:rPr sz="1300" b="1" spc="-35" dirty="0">
                <a:latin typeface="Times New Roman"/>
                <a:cs typeface="Times New Roman"/>
              </a:rPr>
              <a:t>Tag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spc="5" dirty="0">
                <a:latin typeface="Times New Roman"/>
                <a:cs typeface="Times New Roman"/>
              </a:rPr>
              <a:t>Identification</a:t>
            </a:r>
            <a:r>
              <a:rPr sz="1300" b="1" spc="-30" dirty="0">
                <a:latin typeface="Times New Roman"/>
                <a:cs typeface="Times New Roman"/>
              </a:rPr>
              <a:t> </a:t>
            </a:r>
            <a:r>
              <a:rPr sz="1300" b="1" spc="5" dirty="0">
                <a:latin typeface="Times New Roman"/>
                <a:cs typeface="Times New Roman"/>
              </a:rPr>
              <a:t>Memory </a:t>
            </a:r>
            <a:r>
              <a:rPr sz="1300" b="1" spc="10" dirty="0">
                <a:latin typeface="Times New Roman"/>
                <a:cs typeface="Times New Roman"/>
              </a:rPr>
              <a:t>*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257800" y="4305300"/>
            <a:ext cx="2056130" cy="9525"/>
          </a:xfrm>
          <a:custGeom>
            <a:avLst/>
            <a:gdLst/>
            <a:ahLst/>
            <a:cxnLst/>
            <a:rect l="l" t="t" r="r" b="b"/>
            <a:pathLst>
              <a:path w="2056129" h="9525">
                <a:moveTo>
                  <a:pt x="2055875" y="9144"/>
                </a:moveTo>
                <a:lnTo>
                  <a:pt x="0" y="9144"/>
                </a:lnTo>
                <a:lnTo>
                  <a:pt x="0" y="0"/>
                </a:lnTo>
                <a:lnTo>
                  <a:pt x="2055875" y="0"/>
                </a:lnTo>
                <a:lnTo>
                  <a:pt x="2055875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117085" y="4307931"/>
            <a:ext cx="2226310" cy="12312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71755" indent="-59690">
              <a:lnSpc>
                <a:spcPct val="100000"/>
              </a:lnSpc>
              <a:spcBef>
                <a:spcPts val="430"/>
              </a:spcBef>
              <a:buSzPct val="92307"/>
              <a:buFont typeface="Times New Roman"/>
              <a:buChar char="•"/>
              <a:tabLst>
                <a:tab pos="72390" algn="l"/>
              </a:tabLst>
            </a:pPr>
            <a:r>
              <a:rPr sz="1300" b="1" spc="5" dirty="0">
                <a:latin typeface="Times New Roman"/>
                <a:cs typeface="Times New Roman"/>
              </a:rPr>
              <a:t>8-bit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spc="5" dirty="0">
                <a:latin typeface="Times New Roman"/>
                <a:cs typeface="Times New Roman"/>
              </a:rPr>
              <a:t>Class</a:t>
            </a:r>
            <a:r>
              <a:rPr sz="1300" b="1" spc="-35" dirty="0">
                <a:latin typeface="Times New Roman"/>
                <a:cs typeface="Times New Roman"/>
              </a:rPr>
              <a:t> </a:t>
            </a:r>
            <a:r>
              <a:rPr sz="1300" b="1" spc="5" dirty="0">
                <a:latin typeface="Times New Roman"/>
                <a:cs typeface="Times New Roman"/>
              </a:rPr>
              <a:t>Identifier</a:t>
            </a:r>
            <a:endParaRPr sz="1300">
              <a:latin typeface="Times New Roman"/>
              <a:cs typeface="Times New Roman"/>
            </a:endParaRPr>
          </a:p>
          <a:p>
            <a:pPr marL="71755" indent="-59690">
              <a:lnSpc>
                <a:spcPct val="100000"/>
              </a:lnSpc>
              <a:spcBef>
                <a:spcPts val="335"/>
              </a:spcBef>
              <a:buSzPct val="92307"/>
              <a:buFont typeface="Times New Roman"/>
              <a:buChar char="•"/>
              <a:tabLst>
                <a:tab pos="72390" algn="l"/>
              </a:tabLst>
            </a:pPr>
            <a:r>
              <a:rPr sz="1300" b="1" spc="5" dirty="0">
                <a:latin typeface="Times New Roman"/>
                <a:cs typeface="Times New Roman"/>
              </a:rPr>
              <a:t>12-bit</a:t>
            </a:r>
            <a:r>
              <a:rPr sz="1300" b="1" spc="-45" dirty="0">
                <a:latin typeface="Times New Roman"/>
                <a:cs typeface="Times New Roman"/>
              </a:rPr>
              <a:t> </a:t>
            </a:r>
            <a:r>
              <a:rPr sz="1300" b="1" spc="-35" dirty="0">
                <a:latin typeface="Times New Roman"/>
                <a:cs typeface="Times New Roman"/>
              </a:rPr>
              <a:t>Tag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spc="5" dirty="0">
                <a:latin typeface="Times New Roman"/>
                <a:cs typeface="Times New Roman"/>
              </a:rPr>
              <a:t>Designer</a:t>
            </a:r>
            <a:endParaRPr sz="1300">
              <a:latin typeface="Times New Roman"/>
              <a:cs typeface="Times New Roman"/>
            </a:endParaRPr>
          </a:p>
          <a:p>
            <a:pPr marL="71755" indent="-59690">
              <a:lnSpc>
                <a:spcPct val="100000"/>
              </a:lnSpc>
              <a:spcBef>
                <a:spcPts val="350"/>
              </a:spcBef>
              <a:buSzPct val="92307"/>
              <a:buFont typeface="Times New Roman"/>
              <a:buChar char="•"/>
              <a:tabLst>
                <a:tab pos="72390" algn="l"/>
              </a:tabLst>
            </a:pPr>
            <a:r>
              <a:rPr sz="1300" b="1" spc="5" dirty="0">
                <a:latin typeface="Times New Roman"/>
                <a:cs typeface="Times New Roman"/>
              </a:rPr>
              <a:t>12-bit</a:t>
            </a:r>
            <a:r>
              <a:rPr sz="1300" b="1" spc="-50" dirty="0">
                <a:latin typeface="Times New Roman"/>
                <a:cs typeface="Times New Roman"/>
              </a:rPr>
              <a:t> </a:t>
            </a:r>
            <a:r>
              <a:rPr sz="1300" b="1" spc="-35" dirty="0">
                <a:latin typeface="Times New Roman"/>
                <a:cs typeface="Times New Roman"/>
              </a:rPr>
              <a:t>Tag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spc="10" dirty="0">
                <a:latin typeface="Times New Roman"/>
                <a:cs typeface="Times New Roman"/>
              </a:rPr>
              <a:t>Model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spc="5" dirty="0">
                <a:latin typeface="Times New Roman"/>
                <a:cs typeface="Times New Roman"/>
              </a:rPr>
              <a:t>Number</a:t>
            </a:r>
            <a:endParaRPr sz="1300">
              <a:latin typeface="Times New Roman"/>
              <a:cs typeface="Times New Roman"/>
            </a:endParaRPr>
          </a:p>
          <a:p>
            <a:pPr marL="71755" indent="-59690">
              <a:lnSpc>
                <a:spcPct val="100000"/>
              </a:lnSpc>
              <a:spcBef>
                <a:spcPts val="335"/>
              </a:spcBef>
              <a:buSzPct val="92307"/>
              <a:buFont typeface="Times New Roman"/>
              <a:buChar char="•"/>
              <a:tabLst>
                <a:tab pos="72390" algn="l"/>
              </a:tabLst>
            </a:pPr>
            <a:r>
              <a:rPr sz="1300" b="1" spc="5" dirty="0">
                <a:latin typeface="Times New Roman"/>
                <a:cs typeface="Times New Roman"/>
              </a:rPr>
              <a:t>32-bit</a:t>
            </a:r>
            <a:r>
              <a:rPr sz="1300" b="1" spc="-25" dirty="0">
                <a:latin typeface="Times New Roman"/>
                <a:cs typeface="Times New Roman"/>
              </a:rPr>
              <a:t> </a:t>
            </a:r>
            <a:r>
              <a:rPr sz="1300" b="1" spc="5" dirty="0">
                <a:latin typeface="Times New Roman"/>
                <a:cs typeface="Times New Roman"/>
              </a:rPr>
              <a:t>Serial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spc="5" dirty="0">
                <a:latin typeface="Times New Roman"/>
                <a:cs typeface="Times New Roman"/>
              </a:rPr>
              <a:t>Number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(optional)</a:t>
            </a:r>
            <a:endParaRPr sz="1100">
              <a:latin typeface="Times New Roman"/>
              <a:cs typeface="Times New Roman"/>
            </a:endParaRPr>
          </a:p>
          <a:p>
            <a:pPr marL="581025">
              <a:lnSpc>
                <a:spcPct val="100000"/>
              </a:lnSpc>
              <a:spcBef>
                <a:spcPts val="335"/>
              </a:spcBef>
            </a:pPr>
            <a:r>
              <a:rPr sz="1300" b="1" i="1" spc="5" dirty="0">
                <a:latin typeface="Times New Roman"/>
                <a:cs typeface="Times New Roman"/>
              </a:rPr>
              <a:t>(0,</a:t>
            </a:r>
            <a:r>
              <a:rPr sz="1300" b="1" i="1" spc="-25" dirty="0">
                <a:latin typeface="Times New Roman"/>
                <a:cs typeface="Times New Roman"/>
              </a:rPr>
              <a:t> </a:t>
            </a:r>
            <a:r>
              <a:rPr sz="1300" b="1" i="1" spc="5" dirty="0">
                <a:latin typeface="Times New Roman"/>
                <a:cs typeface="Times New Roman"/>
              </a:rPr>
              <a:t>32,</a:t>
            </a:r>
            <a:r>
              <a:rPr sz="1300" b="1" i="1" spc="-5" dirty="0">
                <a:latin typeface="Times New Roman"/>
                <a:cs typeface="Times New Roman"/>
              </a:rPr>
              <a:t> </a:t>
            </a:r>
            <a:r>
              <a:rPr sz="1300" b="1" i="1" spc="5" dirty="0">
                <a:latin typeface="Times New Roman"/>
                <a:cs typeface="Times New Roman"/>
              </a:rPr>
              <a:t>or</a:t>
            </a:r>
            <a:r>
              <a:rPr sz="1300" b="1" i="1" spc="-20" dirty="0">
                <a:latin typeface="Times New Roman"/>
                <a:cs typeface="Times New Roman"/>
              </a:rPr>
              <a:t> </a:t>
            </a:r>
            <a:r>
              <a:rPr sz="1300" b="1" i="1" spc="10" dirty="0">
                <a:latin typeface="Times New Roman"/>
                <a:cs typeface="Times New Roman"/>
              </a:rPr>
              <a:t>64</a:t>
            </a:r>
            <a:r>
              <a:rPr sz="1300" b="1" i="1" spc="-5" dirty="0">
                <a:latin typeface="Times New Roman"/>
                <a:cs typeface="Times New Roman"/>
              </a:rPr>
              <a:t> </a:t>
            </a:r>
            <a:r>
              <a:rPr sz="1300" b="1" i="1" spc="5" dirty="0">
                <a:latin typeface="Times New Roman"/>
                <a:cs typeface="Times New Roman"/>
              </a:rPr>
              <a:t>bits)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533132" y="3646932"/>
            <a:ext cx="1781810" cy="1949450"/>
            <a:chOff x="7533132" y="3646932"/>
            <a:chExt cx="1781810" cy="1949450"/>
          </a:xfrm>
        </p:grpSpPr>
        <p:sp>
          <p:nvSpPr>
            <p:cNvPr id="33" name="object 33"/>
            <p:cNvSpPr/>
            <p:nvPr/>
          </p:nvSpPr>
          <p:spPr>
            <a:xfrm>
              <a:off x="7543800" y="3657599"/>
              <a:ext cx="1760220" cy="405765"/>
            </a:xfrm>
            <a:custGeom>
              <a:avLst/>
              <a:gdLst/>
              <a:ahLst/>
              <a:cxnLst/>
              <a:rect l="l" t="t" r="r" b="b"/>
              <a:pathLst>
                <a:path w="1760220" h="405764">
                  <a:moveTo>
                    <a:pt x="1760219" y="405383"/>
                  </a:moveTo>
                  <a:lnTo>
                    <a:pt x="0" y="405383"/>
                  </a:lnTo>
                  <a:lnTo>
                    <a:pt x="0" y="0"/>
                  </a:lnTo>
                  <a:lnTo>
                    <a:pt x="1760219" y="0"/>
                  </a:lnTo>
                  <a:lnTo>
                    <a:pt x="1760219" y="405383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33132" y="3646932"/>
              <a:ext cx="1781810" cy="425450"/>
            </a:xfrm>
            <a:custGeom>
              <a:avLst/>
              <a:gdLst/>
              <a:ahLst/>
              <a:cxnLst/>
              <a:rect l="l" t="t" r="r" b="b"/>
              <a:pathLst>
                <a:path w="1781809" h="425450">
                  <a:moveTo>
                    <a:pt x="1781555" y="425196"/>
                  </a:moveTo>
                  <a:lnTo>
                    <a:pt x="0" y="425196"/>
                  </a:lnTo>
                  <a:lnTo>
                    <a:pt x="0" y="0"/>
                  </a:lnTo>
                  <a:lnTo>
                    <a:pt x="1781555" y="0"/>
                  </a:lnTo>
                  <a:lnTo>
                    <a:pt x="1781555" y="10668"/>
                  </a:lnTo>
                  <a:lnTo>
                    <a:pt x="21336" y="10668"/>
                  </a:lnTo>
                  <a:lnTo>
                    <a:pt x="10668" y="19812"/>
                  </a:lnTo>
                  <a:lnTo>
                    <a:pt x="21336" y="19812"/>
                  </a:lnTo>
                  <a:lnTo>
                    <a:pt x="21336" y="405384"/>
                  </a:lnTo>
                  <a:lnTo>
                    <a:pt x="10668" y="405384"/>
                  </a:lnTo>
                  <a:lnTo>
                    <a:pt x="21336" y="416052"/>
                  </a:lnTo>
                  <a:lnTo>
                    <a:pt x="1781555" y="416052"/>
                  </a:lnTo>
                  <a:lnTo>
                    <a:pt x="1781555" y="425196"/>
                  </a:lnTo>
                  <a:close/>
                </a:path>
                <a:path w="1781809" h="425450">
                  <a:moveTo>
                    <a:pt x="21336" y="19812"/>
                  </a:moveTo>
                  <a:lnTo>
                    <a:pt x="10668" y="19812"/>
                  </a:lnTo>
                  <a:lnTo>
                    <a:pt x="21336" y="10668"/>
                  </a:lnTo>
                  <a:lnTo>
                    <a:pt x="21336" y="19812"/>
                  </a:lnTo>
                  <a:close/>
                </a:path>
                <a:path w="1781809" h="425450">
                  <a:moveTo>
                    <a:pt x="1760220" y="19812"/>
                  </a:moveTo>
                  <a:lnTo>
                    <a:pt x="21336" y="19812"/>
                  </a:lnTo>
                  <a:lnTo>
                    <a:pt x="21336" y="10668"/>
                  </a:lnTo>
                  <a:lnTo>
                    <a:pt x="1760220" y="10668"/>
                  </a:lnTo>
                  <a:lnTo>
                    <a:pt x="1760220" y="19812"/>
                  </a:lnTo>
                  <a:close/>
                </a:path>
                <a:path w="1781809" h="425450">
                  <a:moveTo>
                    <a:pt x="1760220" y="416052"/>
                  </a:moveTo>
                  <a:lnTo>
                    <a:pt x="1760220" y="10668"/>
                  </a:lnTo>
                  <a:lnTo>
                    <a:pt x="1770888" y="19812"/>
                  </a:lnTo>
                  <a:lnTo>
                    <a:pt x="1781555" y="19812"/>
                  </a:lnTo>
                  <a:lnTo>
                    <a:pt x="1781555" y="405384"/>
                  </a:lnTo>
                  <a:lnTo>
                    <a:pt x="1770888" y="405384"/>
                  </a:lnTo>
                  <a:lnTo>
                    <a:pt x="1760220" y="416052"/>
                  </a:lnTo>
                  <a:close/>
                </a:path>
                <a:path w="1781809" h="425450">
                  <a:moveTo>
                    <a:pt x="1781555" y="19812"/>
                  </a:moveTo>
                  <a:lnTo>
                    <a:pt x="1770888" y="19812"/>
                  </a:lnTo>
                  <a:lnTo>
                    <a:pt x="1760220" y="10668"/>
                  </a:lnTo>
                  <a:lnTo>
                    <a:pt x="1781555" y="10668"/>
                  </a:lnTo>
                  <a:lnTo>
                    <a:pt x="1781555" y="19812"/>
                  </a:lnTo>
                  <a:close/>
                </a:path>
                <a:path w="1781809" h="425450">
                  <a:moveTo>
                    <a:pt x="21336" y="416052"/>
                  </a:moveTo>
                  <a:lnTo>
                    <a:pt x="10668" y="405384"/>
                  </a:lnTo>
                  <a:lnTo>
                    <a:pt x="21336" y="405384"/>
                  </a:lnTo>
                  <a:lnTo>
                    <a:pt x="21336" y="416052"/>
                  </a:lnTo>
                  <a:close/>
                </a:path>
                <a:path w="1781809" h="425450">
                  <a:moveTo>
                    <a:pt x="1760220" y="416052"/>
                  </a:moveTo>
                  <a:lnTo>
                    <a:pt x="21336" y="416052"/>
                  </a:lnTo>
                  <a:lnTo>
                    <a:pt x="21336" y="405384"/>
                  </a:lnTo>
                  <a:lnTo>
                    <a:pt x="1760220" y="405384"/>
                  </a:lnTo>
                  <a:lnTo>
                    <a:pt x="1760220" y="416052"/>
                  </a:lnTo>
                  <a:close/>
                </a:path>
                <a:path w="1781809" h="425450">
                  <a:moveTo>
                    <a:pt x="1781555" y="416052"/>
                  </a:moveTo>
                  <a:lnTo>
                    <a:pt x="1760220" y="416052"/>
                  </a:lnTo>
                  <a:lnTo>
                    <a:pt x="1770888" y="405384"/>
                  </a:lnTo>
                  <a:lnTo>
                    <a:pt x="1781555" y="405384"/>
                  </a:lnTo>
                  <a:lnTo>
                    <a:pt x="1781555" y="416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543800" y="4076700"/>
              <a:ext cx="1760220" cy="1508760"/>
            </a:xfrm>
            <a:custGeom>
              <a:avLst/>
              <a:gdLst/>
              <a:ahLst/>
              <a:cxnLst/>
              <a:rect l="l" t="t" r="r" b="b"/>
              <a:pathLst>
                <a:path w="1760220" h="1508760">
                  <a:moveTo>
                    <a:pt x="1760219" y="1508760"/>
                  </a:moveTo>
                  <a:lnTo>
                    <a:pt x="0" y="1508760"/>
                  </a:lnTo>
                  <a:lnTo>
                    <a:pt x="0" y="0"/>
                  </a:lnTo>
                  <a:lnTo>
                    <a:pt x="1760219" y="0"/>
                  </a:lnTo>
                  <a:lnTo>
                    <a:pt x="1760219" y="150876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533132" y="4066044"/>
              <a:ext cx="1781810" cy="1530350"/>
            </a:xfrm>
            <a:custGeom>
              <a:avLst/>
              <a:gdLst/>
              <a:ahLst/>
              <a:cxnLst/>
              <a:rect l="l" t="t" r="r" b="b"/>
              <a:pathLst>
                <a:path w="1781809" h="1530350">
                  <a:moveTo>
                    <a:pt x="1447787" y="239255"/>
                  </a:moveTo>
                  <a:lnTo>
                    <a:pt x="333743" y="239255"/>
                  </a:lnTo>
                  <a:lnTo>
                    <a:pt x="333743" y="248399"/>
                  </a:lnTo>
                  <a:lnTo>
                    <a:pt x="1447787" y="248399"/>
                  </a:lnTo>
                  <a:lnTo>
                    <a:pt x="1447787" y="239255"/>
                  </a:lnTo>
                  <a:close/>
                </a:path>
                <a:path w="1781809" h="1530350">
                  <a:moveTo>
                    <a:pt x="1781556" y="0"/>
                  </a:moveTo>
                  <a:lnTo>
                    <a:pt x="1760220" y="0"/>
                  </a:lnTo>
                  <a:lnTo>
                    <a:pt x="1760220" y="21336"/>
                  </a:lnTo>
                  <a:lnTo>
                    <a:pt x="1760220" y="1508760"/>
                  </a:lnTo>
                  <a:lnTo>
                    <a:pt x="21336" y="1508760"/>
                  </a:lnTo>
                  <a:lnTo>
                    <a:pt x="21336" y="21336"/>
                  </a:lnTo>
                  <a:lnTo>
                    <a:pt x="1760220" y="21336"/>
                  </a:lnTo>
                  <a:lnTo>
                    <a:pt x="1760220" y="0"/>
                  </a:lnTo>
                  <a:lnTo>
                    <a:pt x="0" y="0"/>
                  </a:lnTo>
                  <a:lnTo>
                    <a:pt x="0" y="1530096"/>
                  </a:lnTo>
                  <a:lnTo>
                    <a:pt x="1781556" y="1530096"/>
                  </a:lnTo>
                  <a:lnTo>
                    <a:pt x="1781556" y="1519428"/>
                  </a:lnTo>
                  <a:lnTo>
                    <a:pt x="1781556" y="1508760"/>
                  </a:lnTo>
                  <a:lnTo>
                    <a:pt x="1781556" y="21336"/>
                  </a:lnTo>
                  <a:lnTo>
                    <a:pt x="1781556" y="10668"/>
                  </a:lnTo>
                  <a:lnTo>
                    <a:pt x="17815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644389" y="3684529"/>
            <a:ext cx="1519555" cy="8896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98780">
              <a:lnSpc>
                <a:spcPct val="100000"/>
              </a:lnSpc>
              <a:spcBef>
                <a:spcPts val="130"/>
              </a:spcBef>
            </a:pPr>
            <a:r>
              <a:rPr sz="1950" b="1" spc="15" dirty="0">
                <a:latin typeface="Times New Roman"/>
                <a:cs typeface="Times New Roman"/>
              </a:rPr>
              <a:t>Bank</a:t>
            </a:r>
            <a:r>
              <a:rPr sz="1950" b="1" spc="-60" dirty="0">
                <a:latin typeface="Times New Roman"/>
                <a:cs typeface="Times New Roman"/>
              </a:rPr>
              <a:t> </a:t>
            </a:r>
            <a:r>
              <a:rPr sz="1950" b="1" spc="15" dirty="0">
                <a:latin typeface="Times New Roman"/>
                <a:cs typeface="Times New Roman"/>
              </a:rPr>
              <a:t>3</a:t>
            </a:r>
            <a:endParaRPr sz="1950">
              <a:latin typeface="Times New Roman"/>
              <a:cs typeface="Times New Roman"/>
            </a:endParaRPr>
          </a:p>
          <a:p>
            <a:pPr marL="222250">
              <a:lnSpc>
                <a:spcPct val="100000"/>
              </a:lnSpc>
              <a:spcBef>
                <a:spcPts val="975"/>
              </a:spcBef>
            </a:pPr>
            <a:r>
              <a:rPr sz="1300" b="1" spc="5" dirty="0">
                <a:latin typeface="Times New Roman"/>
                <a:cs typeface="Times New Roman"/>
              </a:rPr>
              <a:t>User</a:t>
            </a:r>
            <a:r>
              <a:rPr sz="1300" b="1" spc="-40" dirty="0">
                <a:latin typeface="Times New Roman"/>
                <a:cs typeface="Times New Roman"/>
              </a:rPr>
              <a:t> </a:t>
            </a:r>
            <a:r>
              <a:rPr sz="1300" b="1" spc="5" dirty="0">
                <a:latin typeface="Times New Roman"/>
                <a:cs typeface="Times New Roman"/>
              </a:rPr>
              <a:t>Memory</a:t>
            </a:r>
            <a:r>
              <a:rPr sz="1300" b="1" dirty="0">
                <a:latin typeface="Times New Roman"/>
                <a:cs typeface="Times New Roman"/>
              </a:rPr>
              <a:t> </a:t>
            </a:r>
            <a:r>
              <a:rPr sz="1300" b="1" spc="10" dirty="0">
                <a:latin typeface="Times New Roman"/>
                <a:cs typeface="Times New Roman"/>
              </a:rPr>
              <a:t>*</a:t>
            </a:r>
            <a:endParaRPr sz="1300">
              <a:latin typeface="Times New Roman"/>
              <a:cs typeface="Times New Roman"/>
            </a:endParaRPr>
          </a:p>
          <a:p>
            <a:pPr marL="59055" indent="-59690">
              <a:lnSpc>
                <a:spcPct val="100000"/>
              </a:lnSpc>
              <a:spcBef>
                <a:spcPts val="335"/>
              </a:spcBef>
              <a:buSzPct val="92307"/>
              <a:buFont typeface="Times New Roman"/>
              <a:buChar char="•"/>
              <a:tabLst>
                <a:tab pos="59690" algn="l"/>
              </a:tabLst>
            </a:pPr>
            <a:r>
              <a:rPr sz="1300" b="1" dirty="0">
                <a:latin typeface="Times New Roman"/>
                <a:cs typeface="Times New Roman"/>
              </a:rPr>
              <a:t>User-defined</a:t>
            </a:r>
            <a:r>
              <a:rPr sz="1300" b="1" spc="-65" dirty="0">
                <a:latin typeface="Times New Roman"/>
                <a:cs typeface="Times New Roman"/>
              </a:rPr>
              <a:t> </a:t>
            </a:r>
            <a:r>
              <a:rPr sz="1300" b="1" spc="5" dirty="0">
                <a:latin typeface="Times New Roman"/>
                <a:cs typeface="Times New Roman"/>
              </a:rPr>
              <a:t>format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889750" y="5312167"/>
            <a:ext cx="107950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00" b="1" i="1" spc="10" dirty="0">
                <a:latin typeface="Times New Roman"/>
                <a:cs typeface="Times New Roman"/>
              </a:rPr>
              <a:t>(0</a:t>
            </a:r>
            <a:r>
              <a:rPr sz="1300" b="1" i="1" spc="-35" dirty="0">
                <a:latin typeface="Times New Roman"/>
                <a:cs typeface="Times New Roman"/>
              </a:rPr>
              <a:t> </a:t>
            </a:r>
            <a:r>
              <a:rPr sz="1300" b="1" i="1" spc="5" dirty="0">
                <a:latin typeface="Times New Roman"/>
                <a:cs typeface="Times New Roman"/>
              </a:rPr>
              <a:t>or</a:t>
            </a:r>
            <a:r>
              <a:rPr sz="1300" b="1" i="1" spc="-25" dirty="0">
                <a:latin typeface="Times New Roman"/>
                <a:cs typeface="Times New Roman"/>
              </a:rPr>
              <a:t> </a:t>
            </a:r>
            <a:r>
              <a:rPr sz="1300" b="1" i="1" spc="15" dirty="0">
                <a:latin typeface="Times New Roman"/>
                <a:cs typeface="Times New Roman"/>
              </a:rPr>
              <a:t>more</a:t>
            </a:r>
            <a:r>
              <a:rPr sz="1300" b="1" i="1" spc="-60" dirty="0">
                <a:latin typeface="Times New Roman"/>
                <a:cs typeface="Times New Roman"/>
              </a:rPr>
              <a:t> </a:t>
            </a:r>
            <a:r>
              <a:rPr sz="1300" b="1" i="1" spc="10" dirty="0">
                <a:latin typeface="Times New Roman"/>
                <a:cs typeface="Times New Roman"/>
              </a:rPr>
              <a:t>bits)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117085" y="6688314"/>
            <a:ext cx="403987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i="1" spc="10" dirty="0">
                <a:latin typeface="Times New Roman"/>
                <a:cs typeface="Times New Roman"/>
              </a:rPr>
              <a:t>*</a:t>
            </a:r>
            <a:r>
              <a:rPr sz="1300" b="1" i="1" spc="-5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TID </a:t>
            </a:r>
            <a:r>
              <a:rPr sz="1100" b="1" i="1" spc="-5" dirty="0">
                <a:latin typeface="Times New Roman"/>
                <a:cs typeface="Times New Roman"/>
              </a:rPr>
              <a:t>and </a:t>
            </a:r>
            <a:r>
              <a:rPr sz="1100" b="1" i="1" dirty="0">
                <a:latin typeface="Times New Roman"/>
                <a:cs typeface="Times New Roman"/>
              </a:rPr>
              <a:t>User</a:t>
            </a:r>
            <a:r>
              <a:rPr sz="1100" b="1" i="1" spc="-10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Memory</a:t>
            </a:r>
            <a:r>
              <a:rPr sz="1100" b="1" i="1" spc="-35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banks</a:t>
            </a:r>
            <a:r>
              <a:rPr sz="1100" b="1" i="1" spc="-35" dirty="0">
                <a:latin typeface="Times New Roman"/>
                <a:cs typeface="Times New Roman"/>
              </a:rPr>
              <a:t> </a:t>
            </a:r>
            <a:r>
              <a:rPr sz="1100" b="1" i="1" spc="5" dirty="0">
                <a:latin typeface="Times New Roman"/>
                <a:cs typeface="Times New Roman"/>
              </a:rPr>
              <a:t>are</a:t>
            </a:r>
            <a:r>
              <a:rPr sz="1100" b="1" i="1" spc="-10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not</a:t>
            </a:r>
            <a:r>
              <a:rPr sz="1100" b="1" i="1" spc="-15" dirty="0">
                <a:latin typeface="Times New Roman"/>
                <a:cs typeface="Times New Roman"/>
              </a:rPr>
              <a:t> </a:t>
            </a:r>
            <a:r>
              <a:rPr sz="1100" b="1" i="1" spc="-5" dirty="0">
                <a:latin typeface="Times New Roman"/>
                <a:cs typeface="Times New Roman"/>
              </a:rPr>
              <a:t>initialized</a:t>
            </a:r>
            <a:r>
              <a:rPr sz="1100" b="1" i="1" spc="-35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on</a:t>
            </a:r>
            <a:r>
              <a:rPr sz="1100" b="1" i="1" spc="-15" dirty="0">
                <a:latin typeface="Times New Roman"/>
                <a:cs typeface="Times New Roman"/>
              </a:rPr>
              <a:t> </a:t>
            </a:r>
            <a:r>
              <a:rPr sz="1100" b="1" i="1" spc="5" dirty="0">
                <a:latin typeface="Times New Roman"/>
                <a:cs typeface="Times New Roman"/>
              </a:rPr>
              <a:t>some</a:t>
            </a:r>
            <a:r>
              <a:rPr sz="1100" b="1" i="1" spc="-35" dirty="0">
                <a:latin typeface="Times New Roman"/>
                <a:cs typeface="Times New Roman"/>
              </a:rPr>
              <a:t> </a:t>
            </a:r>
            <a:r>
              <a:rPr sz="1100" b="1" i="1" spc="-5" dirty="0">
                <a:latin typeface="Times New Roman"/>
                <a:cs typeface="Times New Roman"/>
              </a:rPr>
              <a:t>Gen</a:t>
            </a:r>
            <a:r>
              <a:rPr sz="1100" b="1" i="1" spc="5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2</a:t>
            </a:r>
            <a:r>
              <a:rPr sz="1100" b="1" i="1" spc="-5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tags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929115" y="4824996"/>
            <a:ext cx="4244975" cy="1245235"/>
          </a:xfrm>
          <a:custGeom>
            <a:avLst/>
            <a:gdLst/>
            <a:ahLst/>
            <a:cxnLst/>
            <a:rect l="l" t="t" r="r" b="b"/>
            <a:pathLst>
              <a:path w="4244975" h="1245235">
                <a:moveTo>
                  <a:pt x="723912" y="434327"/>
                </a:moveTo>
                <a:lnTo>
                  <a:pt x="716292" y="419087"/>
                </a:lnTo>
                <a:lnTo>
                  <a:pt x="676668" y="339839"/>
                </a:lnTo>
                <a:lnTo>
                  <a:pt x="629424" y="434327"/>
                </a:lnTo>
                <a:lnTo>
                  <a:pt x="659904" y="434327"/>
                </a:lnTo>
                <a:lnTo>
                  <a:pt x="659904" y="1161275"/>
                </a:lnTo>
                <a:lnTo>
                  <a:pt x="691908" y="1161275"/>
                </a:lnTo>
                <a:lnTo>
                  <a:pt x="691908" y="434327"/>
                </a:lnTo>
                <a:lnTo>
                  <a:pt x="723912" y="434327"/>
                </a:lnTo>
                <a:close/>
              </a:path>
              <a:path w="4244975" h="1245235">
                <a:moveTo>
                  <a:pt x="1350276" y="123444"/>
                </a:moveTo>
                <a:lnTo>
                  <a:pt x="1349057" y="120396"/>
                </a:lnTo>
                <a:lnTo>
                  <a:pt x="1347228" y="115811"/>
                </a:lnTo>
                <a:lnTo>
                  <a:pt x="1346085" y="114300"/>
                </a:lnTo>
                <a:lnTo>
                  <a:pt x="1342656" y="109728"/>
                </a:lnTo>
                <a:lnTo>
                  <a:pt x="1342656" y="108191"/>
                </a:lnTo>
                <a:lnTo>
                  <a:pt x="1341132" y="108191"/>
                </a:lnTo>
                <a:lnTo>
                  <a:pt x="1340954" y="108026"/>
                </a:lnTo>
                <a:lnTo>
                  <a:pt x="1340954" y="131737"/>
                </a:lnTo>
                <a:lnTo>
                  <a:pt x="1339608" y="137160"/>
                </a:lnTo>
                <a:lnTo>
                  <a:pt x="1339608" y="135636"/>
                </a:lnTo>
                <a:lnTo>
                  <a:pt x="1338084" y="141732"/>
                </a:lnTo>
                <a:lnTo>
                  <a:pt x="1333512" y="147828"/>
                </a:lnTo>
                <a:lnTo>
                  <a:pt x="1333512" y="146291"/>
                </a:lnTo>
                <a:lnTo>
                  <a:pt x="1328940" y="152400"/>
                </a:lnTo>
                <a:lnTo>
                  <a:pt x="1321320" y="158496"/>
                </a:lnTo>
                <a:lnTo>
                  <a:pt x="1312176" y="164592"/>
                </a:lnTo>
                <a:lnTo>
                  <a:pt x="1290840" y="175260"/>
                </a:lnTo>
                <a:lnTo>
                  <a:pt x="1277124" y="181343"/>
                </a:lnTo>
                <a:lnTo>
                  <a:pt x="1263408" y="185928"/>
                </a:lnTo>
                <a:lnTo>
                  <a:pt x="1246644" y="192011"/>
                </a:lnTo>
                <a:lnTo>
                  <a:pt x="1191780" y="205727"/>
                </a:lnTo>
                <a:lnTo>
                  <a:pt x="1124724" y="219443"/>
                </a:lnTo>
                <a:lnTo>
                  <a:pt x="1100340" y="222491"/>
                </a:lnTo>
                <a:lnTo>
                  <a:pt x="1075956" y="227076"/>
                </a:lnTo>
                <a:lnTo>
                  <a:pt x="966228" y="239268"/>
                </a:lnTo>
                <a:lnTo>
                  <a:pt x="935748" y="242316"/>
                </a:lnTo>
                <a:lnTo>
                  <a:pt x="743724" y="251460"/>
                </a:lnTo>
                <a:lnTo>
                  <a:pt x="606564" y="251460"/>
                </a:lnTo>
                <a:lnTo>
                  <a:pt x="414540" y="242316"/>
                </a:lnTo>
                <a:lnTo>
                  <a:pt x="274332" y="227076"/>
                </a:lnTo>
                <a:lnTo>
                  <a:pt x="249948" y="222491"/>
                </a:lnTo>
                <a:lnTo>
                  <a:pt x="225564" y="219443"/>
                </a:lnTo>
                <a:lnTo>
                  <a:pt x="179844" y="210312"/>
                </a:lnTo>
                <a:lnTo>
                  <a:pt x="138684" y="201168"/>
                </a:lnTo>
                <a:lnTo>
                  <a:pt x="103644" y="190500"/>
                </a:lnTo>
                <a:lnTo>
                  <a:pt x="86880" y="185928"/>
                </a:lnTo>
                <a:lnTo>
                  <a:pt x="38100" y="164592"/>
                </a:lnTo>
                <a:lnTo>
                  <a:pt x="16776" y="146291"/>
                </a:lnTo>
                <a:lnTo>
                  <a:pt x="16776" y="147828"/>
                </a:lnTo>
                <a:lnTo>
                  <a:pt x="12192" y="141732"/>
                </a:lnTo>
                <a:lnTo>
                  <a:pt x="13728" y="141732"/>
                </a:lnTo>
                <a:lnTo>
                  <a:pt x="11442" y="137160"/>
                </a:lnTo>
                <a:lnTo>
                  <a:pt x="10680" y="135636"/>
                </a:lnTo>
                <a:lnTo>
                  <a:pt x="10680" y="137160"/>
                </a:lnTo>
                <a:lnTo>
                  <a:pt x="9537" y="132575"/>
                </a:lnTo>
                <a:lnTo>
                  <a:pt x="9321" y="131737"/>
                </a:lnTo>
                <a:lnTo>
                  <a:pt x="9461" y="131064"/>
                </a:lnTo>
                <a:lnTo>
                  <a:pt x="10680" y="124968"/>
                </a:lnTo>
                <a:lnTo>
                  <a:pt x="10680" y="126492"/>
                </a:lnTo>
                <a:lnTo>
                  <a:pt x="11442" y="124968"/>
                </a:lnTo>
                <a:lnTo>
                  <a:pt x="12966" y="121920"/>
                </a:lnTo>
                <a:lnTo>
                  <a:pt x="13728" y="120396"/>
                </a:lnTo>
                <a:lnTo>
                  <a:pt x="12192" y="121920"/>
                </a:lnTo>
                <a:lnTo>
                  <a:pt x="16776" y="114300"/>
                </a:lnTo>
                <a:lnTo>
                  <a:pt x="16776" y="115811"/>
                </a:lnTo>
                <a:lnTo>
                  <a:pt x="18288" y="114300"/>
                </a:lnTo>
                <a:lnTo>
                  <a:pt x="28968" y="103632"/>
                </a:lnTo>
                <a:lnTo>
                  <a:pt x="38100" y="97536"/>
                </a:lnTo>
                <a:lnTo>
                  <a:pt x="59448" y="86868"/>
                </a:lnTo>
                <a:lnTo>
                  <a:pt x="73164" y="82296"/>
                </a:lnTo>
                <a:lnTo>
                  <a:pt x="86880" y="76200"/>
                </a:lnTo>
                <a:lnTo>
                  <a:pt x="103644" y="71628"/>
                </a:lnTo>
                <a:lnTo>
                  <a:pt x="120408" y="65532"/>
                </a:lnTo>
                <a:lnTo>
                  <a:pt x="138684" y="60960"/>
                </a:lnTo>
                <a:lnTo>
                  <a:pt x="158508" y="56375"/>
                </a:lnTo>
                <a:lnTo>
                  <a:pt x="179844" y="51816"/>
                </a:lnTo>
                <a:lnTo>
                  <a:pt x="225564" y="42672"/>
                </a:lnTo>
                <a:lnTo>
                  <a:pt x="249948" y="39624"/>
                </a:lnTo>
                <a:lnTo>
                  <a:pt x="274332" y="35052"/>
                </a:lnTo>
                <a:lnTo>
                  <a:pt x="327672" y="28956"/>
                </a:lnTo>
                <a:lnTo>
                  <a:pt x="385584" y="22860"/>
                </a:lnTo>
                <a:lnTo>
                  <a:pt x="414540" y="21336"/>
                </a:lnTo>
                <a:lnTo>
                  <a:pt x="445020" y="18288"/>
                </a:lnTo>
                <a:lnTo>
                  <a:pt x="573036" y="12192"/>
                </a:lnTo>
                <a:lnTo>
                  <a:pt x="606564" y="12192"/>
                </a:lnTo>
                <a:lnTo>
                  <a:pt x="675144" y="10668"/>
                </a:lnTo>
                <a:lnTo>
                  <a:pt x="743724" y="12192"/>
                </a:lnTo>
                <a:lnTo>
                  <a:pt x="777252" y="12192"/>
                </a:lnTo>
                <a:lnTo>
                  <a:pt x="905268" y="18288"/>
                </a:lnTo>
                <a:lnTo>
                  <a:pt x="935748" y="21336"/>
                </a:lnTo>
                <a:lnTo>
                  <a:pt x="966228" y="22860"/>
                </a:lnTo>
                <a:lnTo>
                  <a:pt x="1075956" y="35052"/>
                </a:lnTo>
                <a:lnTo>
                  <a:pt x="1100340" y="39624"/>
                </a:lnTo>
                <a:lnTo>
                  <a:pt x="1124724" y="42672"/>
                </a:lnTo>
                <a:lnTo>
                  <a:pt x="1149108" y="47244"/>
                </a:lnTo>
                <a:lnTo>
                  <a:pt x="1191780" y="56375"/>
                </a:lnTo>
                <a:lnTo>
                  <a:pt x="1211592" y="60960"/>
                </a:lnTo>
                <a:lnTo>
                  <a:pt x="1229880" y="65532"/>
                </a:lnTo>
                <a:lnTo>
                  <a:pt x="1246644" y="71628"/>
                </a:lnTo>
                <a:lnTo>
                  <a:pt x="1263408" y="76200"/>
                </a:lnTo>
                <a:lnTo>
                  <a:pt x="1277124" y="82296"/>
                </a:lnTo>
                <a:lnTo>
                  <a:pt x="1290840" y="86868"/>
                </a:lnTo>
                <a:lnTo>
                  <a:pt x="1303032" y="92964"/>
                </a:lnTo>
                <a:lnTo>
                  <a:pt x="1313700" y="99060"/>
                </a:lnTo>
                <a:lnTo>
                  <a:pt x="1321320" y="103632"/>
                </a:lnTo>
                <a:lnTo>
                  <a:pt x="1328940" y="109728"/>
                </a:lnTo>
                <a:lnTo>
                  <a:pt x="1333512" y="115811"/>
                </a:lnTo>
                <a:lnTo>
                  <a:pt x="1333512" y="114300"/>
                </a:lnTo>
                <a:lnTo>
                  <a:pt x="1338084" y="121920"/>
                </a:lnTo>
                <a:lnTo>
                  <a:pt x="1338084" y="120396"/>
                </a:lnTo>
                <a:lnTo>
                  <a:pt x="1339608" y="126492"/>
                </a:lnTo>
                <a:lnTo>
                  <a:pt x="1339608" y="124968"/>
                </a:lnTo>
                <a:lnTo>
                  <a:pt x="1340954" y="131737"/>
                </a:lnTo>
                <a:lnTo>
                  <a:pt x="1340954" y="108026"/>
                </a:lnTo>
                <a:lnTo>
                  <a:pt x="1307604" y="83820"/>
                </a:lnTo>
                <a:lnTo>
                  <a:pt x="1266456" y="67043"/>
                </a:lnTo>
                <a:lnTo>
                  <a:pt x="1249692" y="60960"/>
                </a:lnTo>
                <a:lnTo>
                  <a:pt x="1232928" y="56375"/>
                </a:lnTo>
                <a:lnTo>
                  <a:pt x="1213116" y="50292"/>
                </a:lnTo>
                <a:lnTo>
                  <a:pt x="1193304" y="45720"/>
                </a:lnTo>
                <a:lnTo>
                  <a:pt x="1150632" y="36576"/>
                </a:lnTo>
                <a:lnTo>
                  <a:pt x="1126248" y="33528"/>
                </a:lnTo>
                <a:lnTo>
                  <a:pt x="1101864" y="28956"/>
                </a:lnTo>
                <a:lnTo>
                  <a:pt x="1077480" y="25908"/>
                </a:lnTo>
                <a:lnTo>
                  <a:pt x="1050048" y="21336"/>
                </a:lnTo>
                <a:lnTo>
                  <a:pt x="1024140" y="18288"/>
                </a:lnTo>
                <a:lnTo>
                  <a:pt x="966228" y="12192"/>
                </a:lnTo>
                <a:lnTo>
                  <a:pt x="937272" y="10668"/>
                </a:lnTo>
                <a:lnTo>
                  <a:pt x="906792" y="7620"/>
                </a:lnTo>
                <a:lnTo>
                  <a:pt x="777252" y="1524"/>
                </a:lnTo>
                <a:lnTo>
                  <a:pt x="743724" y="1524"/>
                </a:lnTo>
                <a:lnTo>
                  <a:pt x="675144" y="0"/>
                </a:lnTo>
                <a:lnTo>
                  <a:pt x="606564" y="1524"/>
                </a:lnTo>
                <a:lnTo>
                  <a:pt x="573036" y="1524"/>
                </a:lnTo>
                <a:lnTo>
                  <a:pt x="445020" y="7620"/>
                </a:lnTo>
                <a:lnTo>
                  <a:pt x="414540" y="10668"/>
                </a:lnTo>
                <a:lnTo>
                  <a:pt x="384060" y="12192"/>
                </a:lnTo>
                <a:lnTo>
                  <a:pt x="300240" y="21336"/>
                </a:lnTo>
                <a:lnTo>
                  <a:pt x="272808" y="25908"/>
                </a:lnTo>
                <a:lnTo>
                  <a:pt x="248424" y="28956"/>
                </a:lnTo>
                <a:lnTo>
                  <a:pt x="224040" y="33528"/>
                </a:lnTo>
                <a:lnTo>
                  <a:pt x="199656" y="36576"/>
                </a:lnTo>
                <a:lnTo>
                  <a:pt x="156984" y="45720"/>
                </a:lnTo>
                <a:lnTo>
                  <a:pt x="137172" y="50292"/>
                </a:lnTo>
                <a:lnTo>
                  <a:pt x="117360" y="56375"/>
                </a:lnTo>
                <a:lnTo>
                  <a:pt x="100584" y="60960"/>
                </a:lnTo>
                <a:lnTo>
                  <a:pt x="83832" y="67043"/>
                </a:lnTo>
                <a:lnTo>
                  <a:pt x="68592" y="71628"/>
                </a:lnTo>
                <a:lnTo>
                  <a:pt x="54876" y="77711"/>
                </a:lnTo>
                <a:lnTo>
                  <a:pt x="15252" y="102108"/>
                </a:lnTo>
                <a:lnTo>
                  <a:pt x="9156" y="108191"/>
                </a:lnTo>
                <a:lnTo>
                  <a:pt x="7632" y="108191"/>
                </a:lnTo>
                <a:lnTo>
                  <a:pt x="7632" y="109728"/>
                </a:lnTo>
                <a:lnTo>
                  <a:pt x="4584" y="115811"/>
                </a:lnTo>
                <a:lnTo>
                  <a:pt x="3060" y="115811"/>
                </a:lnTo>
                <a:lnTo>
                  <a:pt x="0" y="123444"/>
                </a:lnTo>
                <a:lnTo>
                  <a:pt x="0" y="140208"/>
                </a:lnTo>
                <a:lnTo>
                  <a:pt x="3060" y="146291"/>
                </a:lnTo>
                <a:lnTo>
                  <a:pt x="4584" y="146291"/>
                </a:lnTo>
                <a:lnTo>
                  <a:pt x="7632" y="153911"/>
                </a:lnTo>
                <a:lnTo>
                  <a:pt x="9156" y="153911"/>
                </a:lnTo>
                <a:lnTo>
                  <a:pt x="22872" y="167627"/>
                </a:lnTo>
                <a:lnTo>
                  <a:pt x="32016" y="173736"/>
                </a:lnTo>
                <a:lnTo>
                  <a:pt x="42684" y="178308"/>
                </a:lnTo>
                <a:lnTo>
                  <a:pt x="54876" y="184391"/>
                </a:lnTo>
                <a:lnTo>
                  <a:pt x="68592" y="190500"/>
                </a:lnTo>
                <a:lnTo>
                  <a:pt x="83832" y="196596"/>
                </a:lnTo>
                <a:lnTo>
                  <a:pt x="117360" y="205727"/>
                </a:lnTo>
                <a:lnTo>
                  <a:pt x="137172" y="211836"/>
                </a:lnTo>
                <a:lnTo>
                  <a:pt x="156984" y="216408"/>
                </a:lnTo>
                <a:lnTo>
                  <a:pt x="199656" y="225552"/>
                </a:lnTo>
                <a:lnTo>
                  <a:pt x="224040" y="228600"/>
                </a:lnTo>
                <a:lnTo>
                  <a:pt x="248424" y="233159"/>
                </a:lnTo>
                <a:lnTo>
                  <a:pt x="272808" y="236220"/>
                </a:lnTo>
                <a:lnTo>
                  <a:pt x="300240" y="240792"/>
                </a:lnTo>
                <a:lnTo>
                  <a:pt x="384060" y="249936"/>
                </a:lnTo>
                <a:lnTo>
                  <a:pt x="414540" y="251460"/>
                </a:lnTo>
                <a:lnTo>
                  <a:pt x="445020" y="254508"/>
                </a:lnTo>
                <a:lnTo>
                  <a:pt x="573036" y="260591"/>
                </a:lnTo>
                <a:lnTo>
                  <a:pt x="606564" y="260591"/>
                </a:lnTo>
                <a:lnTo>
                  <a:pt x="675144" y="262128"/>
                </a:lnTo>
                <a:lnTo>
                  <a:pt x="743724" y="260591"/>
                </a:lnTo>
                <a:lnTo>
                  <a:pt x="777252" y="260591"/>
                </a:lnTo>
                <a:lnTo>
                  <a:pt x="906792" y="254508"/>
                </a:lnTo>
                <a:lnTo>
                  <a:pt x="937272" y="251460"/>
                </a:lnTo>
                <a:lnTo>
                  <a:pt x="966228" y="249936"/>
                </a:lnTo>
                <a:lnTo>
                  <a:pt x="1051572" y="240792"/>
                </a:lnTo>
                <a:lnTo>
                  <a:pt x="1077480" y="236220"/>
                </a:lnTo>
                <a:lnTo>
                  <a:pt x="1103376" y="233159"/>
                </a:lnTo>
                <a:lnTo>
                  <a:pt x="1127772" y="228600"/>
                </a:lnTo>
                <a:lnTo>
                  <a:pt x="1150632" y="225552"/>
                </a:lnTo>
                <a:lnTo>
                  <a:pt x="1173492" y="220980"/>
                </a:lnTo>
                <a:lnTo>
                  <a:pt x="1193304" y="216408"/>
                </a:lnTo>
                <a:lnTo>
                  <a:pt x="1214640" y="211836"/>
                </a:lnTo>
                <a:lnTo>
                  <a:pt x="1232928" y="205727"/>
                </a:lnTo>
                <a:lnTo>
                  <a:pt x="1281696" y="190500"/>
                </a:lnTo>
                <a:lnTo>
                  <a:pt x="1318272" y="172212"/>
                </a:lnTo>
                <a:lnTo>
                  <a:pt x="1341132" y="153911"/>
                </a:lnTo>
                <a:lnTo>
                  <a:pt x="1342656" y="153911"/>
                </a:lnTo>
                <a:lnTo>
                  <a:pt x="1346301" y="147828"/>
                </a:lnTo>
                <a:lnTo>
                  <a:pt x="1347228" y="146291"/>
                </a:lnTo>
                <a:lnTo>
                  <a:pt x="1350276" y="140208"/>
                </a:lnTo>
                <a:lnTo>
                  <a:pt x="1350276" y="137160"/>
                </a:lnTo>
                <a:lnTo>
                  <a:pt x="1350276" y="132575"/>
                </a:lnTo>
                <a:lnTo>
                  <a:pt x="1350276" y="131064"/>
                </a:lnTo>
                <a:lnTo>
                  <a:pt x="1350276" y="124968"/>
                </a:lnTo>
                <a:lnTo>
                  <a:pt x="1350276" y="123444"/>
                </a:lnTo>
                <a:close/>
              </a:path>
              <a:path w="4244975" h="1245235">
                <a:moveTo>
                  <a:pt x="4244352" y="601980"/>
                </a:moveTo>
                <a:lnTo>
                  <a:pt x="4236732" y="586740"/>
                </a:lnTo>
                <a:lnTo>
                  <a:pt x="4197108" y="507492"/>
                </a:lnTo>
                <a:lnTo>
                  <a:pt x="4149864" y="601980"/>
                </a:lnTo>
                <a:lnTo>
                  <a:pt x="4181868" y="601980"/>
                </a:lnTo>
                <a:lnTo>
                  <a:pt x="4181868" y="1245108"/>
                </a:lnTo>
                <a:lnTo>
                  <a:pt x="4212348" y="1245108"/>
                </a:lnTo>
                <a:lnTo>
                  <a:pt x="4212348" y="601980"/>
                </a:lnTo>
                <a:lnTo>
                  <a:pt x="4244352" y="6019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1"/>
          <p:cNvGrpSpPr/>
          <p:nvPr/>
        </p:nvGrpSpPr>
        <p:grpSpPr>
          <a:xfrm>
            <a:off x="1946148" y="2631947"/>
            <a:ext cx="805180" cy="820419"/>
            <a:chOff x="1946148" y="2631947"/>
            <a:chExt cx="805180" cy="820419"/>
          </a:xfrm>
        </p:grpSpPr>
        <p:sp>
          <p:nvSpPr>
            <p:cNvPr id="42" name="object 42"/>
            <p:cNvSpPr/>
            <p:nvPr/>
          </p:nvSpPr>
          <p:spPr>
            <a:xfrm>
              <a:off x="1953768" y="2639567"/>
              <a:ext cx="786765" cy="805180"/>
            </a:xfrm>
            <a:custGeom>
              <a:avLst/>
              <a:gdLst/>
              <a:ahLst/>
              <a:cxnLst/>
              <a:rect l="l" t="t" r="r" b="b"/>
              <a:pathLst>
                <a:path w="786764" h="805179">
                  <a:moveTo>
                    <a:pt x="266700" y="804672"/>
                  </a:moveTo>
                  <a:lnTo>
                    <a:pt x="396240" y="699516"/>
                  </a:lnTo>
                  <a:lnTo>
                    <a:pt x="0" y="210312"/>
                  </a:lnTo>
                  <a:lnTo>
                    <a:pt x="259080" y="0"/>
                  </a:lnTo>
                  <a:lnTo>
                    <a:pt x="656843" y="487680"/>
                  </a:lnTo>
                  <a:lnTo>
                    <a:pt x="786383" y="382524"/>
                  </a:lnTo>
                  <a:lnTo>
                    <a:pt x="658367" y="755904"/>
                  </a:lnTo>
                  <a:lnTo>
                    <a:pt x="266700" y="804672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946148" y="2631947"/>
              <a:ext cx="805180" cy="820419"/>
            </a:xfrm>
            <a:custGeom>
              <a:avLst/>
              <a:gdLst/>
              <a:ahLst/>
              <a:cxnLst/>
              <a:rect l="l" t="t" r="r" b="b"/>
              <a:pathLst>
                <a:path w="805180" h="820420">
                  <a:moveTo>
                    <a:pt x="397090" y="705612"/>
                  </a:moveTo>
                  <a:lnTo>
                    <a:pt x="0" y="217932"/>
                  </a:lnTo>
                  <a:lnTo>
                    <a:pt x="268224" y="0"/>
                  </a:lnTo>
                  <a:lnTo>
                    <a:pt x="276877" y="10668"/>
                  </a:lnTo>
                  <a:lnTo>
                    <a:pt x="263652" y="10668"/>
                  </a:lnTo>
                  <a:lnTo>
                    <a:pt x="266082" y="13664"/>
                  </a:lnTo>
                  <a:lnTo>
                    <a:pt x="19987" y="214884"/>
                  </a:lnTo>
                  <a:lnTo>
                    <a:pt x="10668" y="214884"/>
                  </a:lnTo>
                  <a:lnTo>
                    <a:pt x="10668" y="222504"/>
                  </a:lnTo>
                  <a:lnTo>
                    <a:pt x="16872" y="222504"/>
                  </a:lnTo>
                  <a:lnTo>
                    <a:pt x="407757" y="702564"/>
                  </a:lnTo>
                  <a:lnTo>
                    <a:pt x="400812" y="702564"/>
                  </a:lnTo>
                  <a:lnTo>
                    <a:pt x="397090" y="705612"/>
                  </a:lnTo>
                  <a:close/>
                </a:path>
                <a:path w="805180" h="820420">
                  <a:moveTo>
                    <a:pt x="266082" y="13664"/>
                  </a:moveTo>
                  <a:lnTo>
                    <a:pt x="263652" y="10668"/>
                  </a:lnTo>
                  <a:lnTo>
                    <a:pt x="269748" y="10668"/>
                  </a:lnTo>
                  <a:lnTo>
                    <a:pt x="266082" y="13664"/>
                  </a:lnTo>
                  <a:close/>
                </a:path>
                <a:path w="805180" h="820420">
                  <a:moveTo>
                    <a:pt x="662940" y="502920"/>
                  </a:moveTo>
                  <a:lnTo>
                    <a:pt x="266082" y="13664"/>
                  </a:lnTo>
                  <a:lnTo>
                    <a:pt x="269748" y="10668"/>
                  </a:lnTo>
                  <a:lnTo>
                    <a:pt x="276877" y="10668"/>
                  </a:lnTo>
                  <a:lnTo>
                    <a:pt x="664351" y="488355"/>
                  </a:lnTo>
                  <a:lnTo>
                    <a:pt x="661416" y="490728"/>
                  </a:lnTo>
                  <a:lnTo>
                    <a:pt x="667512" y="492252"/>
                  </a:lnTo>
                  <a:lnTo>
                    <a:pt x="675978" y="492252"/>
                  </a:lnTo>
                  <a:lnTo>
                    <a:pt x="662940" y="502920"/>
                  </a:lnTo>
                  <a:close/>
                </a:path>
                <a:path w="805180" h="820420">
                  <a:moveTo>
                    <a:pt x="10668" y="222504"/>
                  </a:moveTo>
                  <a:lnTo>
                    <a:pt x="10668" y="214884"/>
                  </a:lnTo>
                  <a:lnTo>
                    <a:pt x="14392" y="219458"/>
                  </a:lnTo>
                  <a:lnTo>
                    <a:pt x="10668" y="222504"/>
                  </a:lnTo>
                  <a:close/>
                </a:path>
                <a:path w="805180" h="820420">
                  <a:moveTo>
                    <a:pt x="14392" y="219458"/>
                  </a:moveTo>
                  <a:lnTo>
                    <a:pt x="10668" y="214884"/>
                  </a:lnTo>
                  <a:lnTo>
                    <a:pt x="19987" y="214884"/>
                  </a:lnTo>
                  <a:lnTo>
                    <a:pt x="14392" y="219458"/>
                  </a:lnTo>
                  <a:close/>
                </a:path>
                <a:path w="805180" h="820420">
                  <a:moveTo>
                    <a:pt x="16872" y="222504"/>
                  </a:moveTo>
                  <a:lnTo>
                    <a:pt x="10668" y="222504"/>
                  </a:lnTo>
                  <a:lnTo>
                    <a:pt x="14392" y="219458"/>
                  </a:lnTo>
                  <a:lnTo>
                    <a:pt x="16872" y="222504"/>
                  </a:lnTo>
                  <a:close/>
                </a:path>
                <a:path w="805180" h="820420">
                  <a:moveTo>
                    <a:pt x="675978" y="492252"/>
                  </a:moveTo>
                  <a:lnTo>
                    <a:pt x="667512" y="492252"/>
                  </a:lnTo>
                  <a:lnTo>
                    <a:pt x="664351" y="488355"/>
                  </a:lnTo>
                  <a:lnTo>
                    <a:pt x="804672" y="374904"/>
                  </a:lnTo>
                  <a:lnTo>
                    <a:pt x="799993" y="388620"/>
                  </a:lnTo>
                  <a:lnTo>
                    <a:pt x="789432" y="388620"/>
                  </a:lnTo>
                  <a:lnTo>
                    <a:pt x="784282" y="403639"/>
                  </a:lnTo>
                  <a:lnTo>
                    <a:pt x="675978" y="492252"/>
                  </a:lnTo>
                  <a:close/>
                </a:path>
                <a:path w="805180" h="820420">
                  <a:moveTo>
                    <a:pt x="784282" y="403639"/>
                  </a:moveTo>
                  <a:lnTo>
                    <a:pt x="789432" y="388620"/>
                  </a:lnTo>
                  <a:lnTo>
                    <a:pt x="797052" y="393192"/>
                  </a:lnTo>
                  <a:lnTo>
                    <a:pt x="784282" y="403639"/>
                  </a:lnTo>
                  <a:close/>
                </a:path>
                <a:path w="805180" h="820420">
                  <a:moveTo>
                    <a:pt x="662303" y="759410"/>
                  </a:moveTo>
                  <a:lnTo>
                    <a:pt x="784282" y="403639"/>
                  </a:lnTo>
                  <a:lnTo>
                    <a:pt x="797052" y="393192"/>
                  </a:lnTo>
                  <a:lnTo>
                    <a:pt x="789432" y="388620"/>
                  </a:lnTo>
                  <a:lnTo>
                    <a:pt x="799993" y="388620"/>
                  </a:lnTo>
                  <a:lnTo>
                    <a:pt x="673678" y="758952"/>
                  </a:lnTo>
                  <a:lnTo>
                    <a:pt x="665988" y="758952"/>
                  </a:lnTo>
                  <a:lnTo>
                    <a:pt x="662303" y="759410"/>
                  </a:lnTo>
                  <a:close/>
                </a:path>
                <a:path w="805180" h="820420">
                  <a:moveTo>
                    <a:pt x="667512" y="492252"/>
                  </a:moveTo>
                  <a:lnTo>
                    <a:pt x="661416" y="490728"/>
                  </a:lnTo>
                  <a:lnTo>
                    <a:pt x="664351" y="488355"/>
                  </a:lnTo>
                  <a:lnTo>
                    <a:pt x="667512" y="492252"/>
                  </a:lnTo>
                  <a:close/>
                </a:path>
                <a:path w="805180" h="820420">
                  <a:moveTo>
                    <a:pt x="400812" y="710184"/>
                  </a:moveTo>
                  <a:lnTo>
                    <a:pt x="397090" y="705612"/>
                  </a:lnTo>
                  <a:lnTo>
                    <a:pt x="400812" y="702564"/>
                  </a:lnTo>
                  <a:lnTo>
                    <a:pt x="400812" y="710184"/>
                  </a:lnTo>
                  <a:close/>
                </a:path>
                <a:path w="805180" h="820420">
                  <a:moveTo>
                    <a:pt x="407754" y="710184"/>
                  </a:moveTo>
                  <a:lnTo>
                    <a:pt x="400812" y="710184"/>
                  </a:lnTo>
                  <a:lnTo>
                    <a:pt x="400812" y="702564"/>
                  </a:lnTo>
                  <a:lnTo>
                    <a:pt x="407757" y="702564"/>
                  </a:lnTo>
                  <a:lnTo>
                    <a:pt x="411480" y="707136"/>
                  </a:lnTo>
                  <a:lnTo>
                    <a:pt x="407754" y="710184"/>
                  </a:lnTo>
                  <a:close/>
                </a:path>
                <a:path w="805180" h="820420">
                  <a:moveTo>
                    <a:pt x="257556" y="819912"/>
                  </a:moveTo>
                  <a:lnTo>
                    <a:pt x="397090" y="705612"/>
                  </a:lnTo>
                  <a:lnTo>
                    <a:pt x="400812" y="710184"/>
                  </a:lnTo>
                  <a:lnTo>
                    <a:pt x="407754" y="710184"/>
                  </a:lnTo>
                  <a:lnTo>
                    <a:pt x="291097" y="805631"/>
                  </a:lnTo>
                  <a:lnTo>
                    <a:pt x="274320" y="807720"/>
                  </a:lnTo>
                  <a:lnTo>
                    <a:pt x="277368" y="816864"/>
                  </a:lnTo>
                  <a:lnTo>
                    <a:pt x="281850" y="816864"/>
                  </a:lnTo>
                  <a:lnTo>
                    <a:pt x="257556" y="819912"/>
                  </a:lnTo>
                  <a:close/>
                </a:path>
                <a:path w="805180" h="820420">
                  <a:moveTo>
                    <a:pt x="661416" y="762000"/>
                  </a:moveTo>
                  <a:lnTo>
                    <a:pt x="662303" y="759410"/>
                  </a:lnTo>
                  <a:lnTo>
                    <a:pt x="665988" y="758952"/>
                  </a:lnTo>
                  <a:lnTo>
                    <a:pt x="661416" y="762000"/>
                  </a:lnTo>
                  <a:close/>
                </a:path>
                <a:path w="805180" h="820420">
                  <a:moveTo>
                    <a:pt x="672639" y="762000"/>
                  </a:moveTo>
                  <a:lnTo>
                    <a:pt x="661416" y="762000"/>
                  </a:lnTo>
                  <a:lnTo>
                    <a:pt x="665988" y="758952"/>
                  </a:lnTo>
                  <a:lnTo>
                    <a:pt x="673678" y="758952"/>
                  </a:lnTo>
                  <a:lnTo>
                    <a:pt x="672639" y="762000"/>
                  </a:lnTo>
                  <a:close/>
                </a:path>
                <a:path w="805180" h="820420">
                  <a:moveTo>
                    <a:pt x="281850" y="816864"/>
                  </a:moveTo>
                  <a:lnTo>
                    <a:pt x="277368" y="816864"/>
                  </a:lnTo>
                  <a:lnTo>
                    <a:pt x="291097" y="805631"/>
                  </a:lnTo>
                  <a:lnTo>
                    <a:pt x="662303" y="759410"/>
                  </a:lnTo>
                  <a:lnTo>
                    <a:pt x="661416" y="762000"/>
                  </a:lnTo>
                  <a:lnTo>
                    <a:pt x="672639" y="762000"/>
                  </a:lnTo>
                  <a:lnTo>
                    <a:pt x="670560" y="768096"/>
                  </a:lnTo>
                  <a:lnTo>
                    <a:pt x="281850" y="816864"/>
                  </a:lnTo>
                  <a:close/>
                </a:path>
                <a:path w="805180" h="820420">
                  <a:moveTo>
                    <a:pt x="277368" y="816864"/>
                  </a:moveTo>
                  <a:lnTo>
                    <a:pt x="274320" y="807720"/>
                  </a:lnTo>
                  <a:lnTo>
                    <a:pt x="291097" y="805631"/>
                  </a:lnTo>
                  <a:lnTo>
                    <a:pt x="277368" y="8168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703103" y="6009763"/>
            <a:ext cx="1717675" cy="43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675"/>
              </a:lnSpc>
              <a:spcBef>
                <a:spcPts val="95"/>
              </a:spcBef>
            </a:pPr>
            <a:r>
              <a:rPr sz="1300" b="1" i="1" spc="5" dirty="0">
                <a:latin typeface="Times New Roman"/>
                <a:cs typeface="Times New Roman"/>
              </a:rPr>
              <a:t>The</a:t>
            </a:r>
            <a:r>
              <a:rPr sz="1300" b="1" i="1" spc="-5" dirty="0">
                <a:latin typeface="Times New Roman"/>
                <a:cs typeface="Times New Roman"/>
              </a:rPr>
              <a:t> </a:t>
            </a:r>
            <a:r>
              <a:rPr sz="1300" b="1" i="1" spc="5" dirty="0">
                <a:latin typeface="Times New Roman"/>
                <a:cs typeface="Times New Roman"/>
              </a:rPr>
              <a:t>CBP</a:t>
            </a:r>
            <a:r>
              <a:rPr sz="1300" b="1" i="1" spc="-55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latin typeface="Times New Roman"/>
                <a:cs typeface="Times New Roman"/>
              </a:rPr>
              <a:t>“</a:t>
            </a:r>
            <a:r>
              <a:rPr sz="1300" b="1" i="1" spc="-5" dirty="0">
                <a:latin typeface="Times New Roman"/>
                <a:cs typeface="Times New Roman"/>
              </a:rPr>
              <a:t>GDTI-96</a:t>
            </a:r>
            <a:r>
              <a:rPr sz="1400" b="1" i="1" spc="-5" dirty="0">
                <a:latin typeface="Times New Roman"/>
                <a:cs typeface="Times New Roman"/>
              </a:rPr>
              <a:t>”</a:t>
            </a:r>
            <a:r>
              <a:rPr sz="1400" b="1" i="1" spc="-50" dirty="0">
                <a:latin typeface="Times New Roman"/>
                <a:cs typeface="Times New Roman"/>
              </a:rPr>
              <a:t> </a:t>
            </a:r>
            <a:r>
              <a:rPr sz="1300" b="1" i="1" spc="5" dirty="0">
                <a:latin typeface="Times New Roman"/>
                <a:cs typeface="Times New Roman"/>
              </a:rPr>
              <a:t>bit</a:t>
            </a:r>
            <a:endParaRPr sz="1300">
              <a:latin typeface="Times New Roman"/>
              <a:cs typeface="Times New Roman"/>
            </a:endParaRPr>
          </a:p>
          <a:p>
            <a:pPr algn="ctr">
              <a:lnSpc>
                <a:spcPts val="1555"/>
              </a:lnSpc>
            </a:pPr>
            <a:r>
              <a:rPr sz="1300" b="1" i="1" spc="5" dirty="0">
                <a:latin typeface="Times New Roman"/>
                <a:cs typeface="Times New Roman"/>
              </a:rPr>
              <a:t>unique</a:t>
            </a:r>
            <a:r>
              <a:rPr sz="1300" b="1" i="1" spc="-40" dirty="0">
                <a:latin typeface="Times New Roman"/>
                <a:cs typeface="Times New Roman"/>
              </a:rPr>
              <a:t> </a:t>
            </a:r>
            <a:r>
              <a:rPr sz="1300" b="1" i="1" spc="10" dirty="0">
                <a:latin typeface="Times New Roman"/>
                <a:cs typeface="Times New Roman"/>
              </a:rPr>
              <a:t>number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940807" y="5029200"/>
            <a:ext cx="2693035" cy="346710"/>
          </a:xfrm>
          <a:custGeom>
            <a:avLst/>
            <a:gdLst/>
            <a:ahLst/>
            <a:cxnLst/>
            <a:rect l="l" t="t" r="r" b="b"/>
            <a:pathLst>
              <a:path w="2693034" h="346710">
                <a:moveTo>
                  <a:pt x="1415796" y="346710"/>
                </a:moveTo>
                <a:lnTo>
                  <a:pt x="1277112" y="346710"/>
                </a:lnTo>
                <a:lnTo>
                  <a:pt x="1210056" y="345440"/>
                </a:lnTo>
                <a:lnTo>
                  <a:pt x="1141476" y="345440"/>
                </a:lnTo>
                <a:lnTo>
                  <a:pt x="1075944" y="344170"/>
                </a:lnTo>
                <a:lnTo>
                  <a:pt x="1011936" y="340360"/>
                </a:lnTo>
                <a:lnTo>
                  <a:pt x="947928" y="339090"/>
                </a:lnTo>
                <a:lnTo>
                  <a:pt x="885444" y="336550"/>
                </a:lnTo>
                <a:lnTo>
                  <a:pt x="824484" y="332740"/>
                </a:lnTo>
                <a:lnTo>
                  <a:pt x="707136" y="327660"/>
                </a:lnTo>
                <a:lnTo>
                  <a:pt x="492252" y="308610"/>
                </a:lnTo>
                <a:lnTo>
                  <a:pt x="443484" y="302260"/>
                </a:lnTo>
                <a:lnTo>
                  <a:pt x="353568" y="292100"/>
                </a:lnTo>
                <a:lnTo>
                  <a:pt x="310896" y="285750"/>
                </a:lnTo>
                <a:lnTo>
                  <a:pt x="291084" y="283210"/>
                </a:lnTo>
                <a:lnTo>
                  <a:pt x="271272" y="278130"/>
                </a:lnTo>
                <a:lnTo>
                  <a:pt x="251460" y="275590"/>
                </a:lnTo>
                <a:lnTo>
                  <a:pt x="233172" y="271780"/>
                </a:lnTo>
                <a:lnTo>
                  <a:pt x="216408" y="269240"/>
                </a:lnTo>
                <a:lnTo>
                  <a:pt x="198120" y="266700"/>
                </a:lnTo>
                <a:lnTo>
                  <a:pt x="181356" y="261620"/>
                </a:lnTo>
                <a:lnTo>
                  <a:pt x="150876" y="255270"/>
                </a:lnTo>
                <a:lnTo>
                  <a:pt x="135636" y="251460"/>
                </a:lnTo>
                <a:lnTo>
                  <a:pt x="121920" y="247650"/>
                </a:lnTo>
                <a:lnTo>
                  <a:pt x="109728" y="242570"/>
                </a:lnTo>
                <a:lnTo>
                  <a:pt x="97536" y="240030"/>
                </a:lnTo>
                <a:lnTo>
                  <a:pt x="85344" y="234950"/>
                </a:lnTo>
                <a:lnTo>
                  <a:pt x="74676" y="232410"/>
                </a:lnTo>
                <a:lnTo>
                  <a:pt x="64008" y="228600"/>
                </a:lnTo>
                <a:lnTo>
                  <a:pt x="54864" y="223520"/>
                </a:lnTo>
                <a:lnTo>
                  <a:pt x="45720" y="220980"/>
                </a:lnTo>
                <a:lnTo>
                  <a:pt x="36576" y="215900"/>
                </a:lnTo>
                <a:lnTo>
                  <a:pt x="30480" y="210820"/>
                </a:lnTo>
                <a:lnTo>
                  <a:pt x="22860" y="207010"/>
                </a:lnTo>
                <a:lnTo>
                  <a:pt x="18288" y="203200"/>
                </a:lnTo>
                <a:lnTo>
                  <a:pt x="12192" y="199390"/>
                </a:lnTo>
                <a:lnTo>
                  <a:pt x="9144" y="194310"/>
                </a:lnTo>
                <a:lnTo>
                  <a:pt x="4572" y="187960"/>
                </a:lnTo>
                <a:lnTo>
                  <a:pt x="3048" y="184150"/>
                </a:lnTo>
                <a:lnTo>
                  <a:pt x="1524" y="184150"/>
                </a:lnTo>
                <a:lnTo>
                  <a:pt x="1524" y="179070"/>
                </a:lnTo>
                <a:lnTo>
                  <a:pt x="0" y="179070"/>
                </a:lnTo>
                <a:lnTo>
                  <a:pt x="0" y="168910"/>
                </a:lnTo>
                <a:lnTo>
                  <a:pt x="1524" y="166370"/>
                </a:lnTo>
                <a:lnTo>
                  <a:pt x="1524" y="162560"/>
                </a:lnTo>
                <a:lnTo>
                  <a:pt x="3048" y="162560"/>
                </a:lnTo>
                <a:lnTo>
                  <a:pt x="4572" y="157480"/>
                </a:lnTo>
                <a:lnTo>
                  <a:pt x="4572" y="156210"/>
                </a:lnTo>
                <a:lnTo>
                  <a:pt x="16764" y="144780"/>
                </a:lnTo>
                <a:lnTo>
                  <a:pt x="53340" y="123190"/>
                </a:lnTo>
                <a:lnTo>
                  <a:pt x="74676" y="114300"/>
                </a:lnTo>
                <a:lnTo>
                  <a:pt x="85344" y="110490"/>
                </a:lnTo>
                <a:lnTo>
                  <a:pt x="121920" y="99060"/>
                </a:lnTo>
                <a:lnTo>
                  <a:pt x="135636" y="95250"/>
                </a:lnTo>
                <a:lnTo>
                  <a:pt x="150876" y="90170"/>
                </a:lnTo>
                <a:lnTo>
                  <a:pt x="181356" y="85090"/>
                </a:lnTo>
                <a:lnTo>
                  <a:pt x="198120" y="80010"/>
                </a:lnTo>
                <a:lnTo>
                  <a:pt x="214884" y="77470"/>
                </a:lnTo>
                <a:lnTo>
                  <a:pt x="251460" y="71120"/>
                </a:lnTo>
                <a:lnTo>
                  <a:pt x="271272" y="68580"/>
                </a:lnTo>
                <a:lnTo>
                  <a:pt x="291084" y="63500"/>
                </a:lnTo>
                <a:lnTo>
                  <a:pt x="310896" y="60960"/>
                </a:lnTo>
                <a:lnTo>
                  <a:pt x="397764" y="48260"/>
                </a:lnTo>
                <a:lnTo>
                  <a:pt x="443484" y="43180"/>
                </a:lnTo>
                <a:lnTo>
                  <a:pt x="595884" y="27940"/>
                </a:lnTo>
                <a:lnTo>
                  <a:pt x="650748" y="24130"/>
                </a:lnTo>
                <a:lnTo>
                  <a:pt x="707136" y="19050"/>
                </a:lnTo>
                <a:lnTo>
                  <a:pt x="765048" y="16510"/>
                </a:lnTo>
                <a:lnTo>
                  <a:pt x="824484" y="12700"/>
                </a:lnTo>
                <a:lnTo>
                  <a:pt x="1010412" y="3810"/>
                </a:lnTo>
                <a:lnTo>
                  <a:pt x="1208532" y="0"/>
                </a:lnTo>
                <a:lnTo>
                  <a:pt x="1415796" y="0"/>
                </a:lnTo>
                <a:lnTo>
                  <a:pt x="1484376" y="1270"/>
                </a:lnTo>
                <a:lnTo>
                  <a:pt x="1551432" y="1270"/>
                </a:lnTo>
                <a:lnTo>
                  <a:pt x="1616964" y="2540"/>
                </a:lnTo>
                <a:lnTo>
                  <a:pt x="1682496" y="5080"/>
                </a:lnTo>
                <a:lnTo>
                  <a:pt x="1744980" y="6350"/>
                </a:lnTo>
                <a:lnTo>
                  <a:pt x="1807464" y="10160"/>
                </a:lnTo>
                <a:lnTo>
                  <a:pt x="1208532" y="10160"/>
                </a:lnTo>
                <a:lnTo>
                  <a:pt x="1011936" y="13970"/>
                </a:lnTo>
                <a:lnTo>
                  <a:pt x="947928" y="17780"/>
                </a:lnTo>
                <a:lnTo>
                  <a:pt x="885444" y="20320"/>
                </a:lnTo>
                <a:lnTo>
                  <a:pt x="824484" y="24130"/>
                </a:lnTo>
                <a:lnTo>
                  <a:pt x="765048" y="26670"/>
                </a:lnTo>
                <a:lnTo>
                  <a:pt x="650748" y="34290"/>
                </a:lnTo>
                <a:lnTo>
                  <a:pt x="544068" y="43180"/>
                </a:lnTo>
                <a:lnTo>
                  <a:pt x="493776" y="48260"/>
                </a:lnTo>
                <a:lnTo>
                  <a:pt x="445008" y="54610"/>
                </a:lnTo>
                <a:lnTo>
                  <a:pt x="399288" y="58420"/>
                </a:lnTo>
                <a:lnTo>
                  <a:pt x="252984" y="80010"/>
                </a:lnTo>
                <a:lnTo>
                  <a:pt x="234696" y="85090"/>
                </a:lnTo>
                <a:lnTo>
                  <a:pt x="184404" y="93980"/>
                </a:lnTo>
                <a:lnTo>
                  <a:pt x="169164" y="99060"/>
                </a:lnTo>
                <a:lnTo>
                  <a:pt x="138684" y="104140"/>
                </a:lnTo>
                <a:lnTo>
                  <a:pt x="124968" y="109220"/>
                </a:lnTo>
                <a:lnTo>
                  <a:pt x="112776" y="111760"/>
                </a:lnTo>
                <a:lnTo>
                  <a:pt x="100584" y="116840"/>
                </a:lnTo>
                <a:lnTo>
                  <a:pt x="88392" y="119380"/>
                </a:lnTo>
                <a:lnTo>
                  <a:pt x="77724" y="124460"/>
                </a:lnTo>
                <a:lnTo>
                  <a:pt x="67056" y="127000"/>
                </a:lnTo>
                <a:lnTo>
                  <a:pt x="57912" y="132080"/>
                </a:lnTo>
                <a:lnTo>
                  <a:pt x="50292" y="134620"/>
                </a:lnTo>
                <a:lnTo>
                  <a:pt x="35052" y="144780"/>
                </a:lnTo>
                <a:lnTo>
                  <a:pt x="28956" y="147320"/>
                </a:lnTo>
                <a:lnTo>
                  <a:pt x="24384" y="152400"/>
                </a:lnTo>
                <a:lnTo>
                  <a:pt x="19812" y="154940"/>
                </a:lnTo>
                <a:lnTo>
                  <a:pt x="13716" y="162560"/>
                </a:lnTo>
                <a:lnTo>
                  <a:pt x="12700" y="165100"/>
                </a:lnTo>
                <a:lnTo>
                  <a:pt x="12192" y="165100"/>
                </a:lnTo>
                <a:lnTo>
                  <a:pt x="11049" y="168910"/>
                </a:lnTo>
                <a:lnTo>
                  <a:pt x="10668" y="168910"/>
                </a:lnTo>
                <a:lnTo>
                  <a:pt x="10668" y="176530"/>
                </a:lnTo>
                <a:lnTo>
                  <a:pt x="12192" y="180340"/>
                </a:lnTo>
                <a:lnTo>
                  <a:pt x="12700" y="180340"/>
                </a:lnTo>
                <a:lnTo>
                  <a:pt x="13716" y="182880"/>
                </a:lnTo>
                <a:lnTo>
                  <a:pt x="16764" y="186690"/>
                </a:lnTo>
                <a:lnTo>
                  <a:pt x="28956" y="199390"/>
                </a:lnTo>
                <a:lnTo>
                  <a:pt x="35052" y="201930"/>
                </a:lnTo>
                <a:lnTo>
                  <a:pt x="42672" y="207010"/>
                </a:lnTo>
                <a:lnTo>
                  <a:pt x="50292" y="209550"/>
                </a:lnTo>
                <a:lnTo>
                  <a:pt x="57912" y="214630"/>
                </a:lnTo>
                <a:lnTo>
                  <a:pt x="67056" y="218440"/>
                </a:lnTo>
                <a:lnTo>
                  <a:pt x="124968" y="237490"/>
                </a:lnTo>
                <a:lnTo>
                  <a:pt x="167640" y="247650"/>
                </a:lnTo>
                <a:lnTo>
                  <a:pt x="184404" y="252730"/>
                </a:lnTo>
                <a:lnTo>
                  <a:pt x="234696" y="261620"/>
                </a:lnTo>
                <a:lnTo>
                  <a:pt x="252984" y="266700"/>
                </a:lnTo>
                <a:lnTo>
                  <a:pt x="312420" y="275590"/>
                </a:lnTo>
                <a:lnTo>
                  <a:pt x="355092" y="280670"/>
                </a:lnTo>
                <a:lnTo>
                  <a:pt x="399288" y="287020"/>
                </a:lnTo>
                <a:lnTo>
                  <a:pt x="445008" y="292100"/>
                </a:lnTo>
                <a:lnTo>
                  <a:pt x="493776" y="298450"/>
                </a:lnTo>
                <a:lnTo>
                  <a:pt x="707136" y="316230"/>
                </a:lnTo>
                <a:lnTo>
                  <a:pt x="765048" y="318770"/>
                </a:lnTo>
                <a:lnTo>
                  <a:pt x="824484" y="322580"/>
                </a:lnTo>
                <a:lnTo>
                  <a:pt x="885444" y="325120"/>
                </a:lnTo>
                <a:lnTo>
                  <a:pt x="947928" y="328930"/>
                </a:lnTo>
                <a:lnTo>
                  <a:pt x="1011936" y="330200"/>
                </a:lnTo>
                <a:lnTo>
                  <a:pt x="1143000" y="335280"/>
                </a:lnTo>
                <a:lnTo>
                  <a:pt x="1210056" y="335280"/>
                </a:lnTo>
                <a:lnTo>
                  <a:pt x="1277112" y="336550"/>
                </a:lnTo>
                <a:lnTo>
                  <a:pt x="1807464" y="336550"/>
                </a:lnTo>
                <a:lnTo>
                  <a:pt x="1744980" y="339090"/>
                </a:lnTo>
                <a:lnTo>
                  <a:pt x="1680972" y="340360"/>
                </a:lnTo>
                <a:lnTo>
                  <a:pt x="1616964" y="344170"/>
                </a:lnTo>
                <a:lnTo>
                  <a:pt x="1549908" y="344170"/>
                </a:lnTo>
                <a:lnTo>
                  <a:pt x="1415796" y="346710"/>
                </a:lnTo>
                <a:close/>
              </a:path>
              <a:path w="2693034" h="346710">
                <a:moveTo>
                  <a:pt x="2680716" y="166370"/>
                </a:moveTo>
                <a:lnTo>
                  <a:pt x="2679192" y="162560"/>
                </a:lnTo>
                <a:lnTo>
                  <a:pt x="2673096" y="154940"/>
                </a:lnTo>
                <a:lnTo>
                  <a:pt x="2668524" y="152400"/>
                </a:lnTo>
                <a:lnTo>
                  <a:pt x="2663952" y="147320"/>
                </a:lnTo>
                <a:lnTo>
                  <a:pt x="2657856" y="144780"/>
                </a:lnTo>
                <a:lnTo>
                  <a:pt x="2642616" y="134620"/>
                </a:lnTo>
                <a:lnTo>
                  <a:pt x="2634996" y="132080"/>
                </a:lnTo>
                <a:lnTo>
                  <a:pt x="2625852" y="127000"/>
                </a:lnTo>
                <a:lnTo>
                  <a:pt x="2615184" y="124460"/>
                </a:lnTo>
                <a:lnTo>
                  <a:pt x="2604516" y="119380"/>
                </a:lnTo>
                <a:lnTo>
                  <a:pt x="2592324" y="116840"/>
                </a:lnTo>
                <a:lnTo>
                  <a:pt x="2580132" y="111760"/>
                </a:lnTo>
                <a:lnTo>
                  <a:pt x="2567940" y="109220"/>
                </a:lnTo>
                <a:lnTo>
                  <a:pt x="2554224" y="104140"/>
                </a:lnTo>
                <a:lnTo>
                  <a:pt x="2523744" y="99060"/>
                </a:lnTo>
                <a:lnTo>
                  <a:pt x="2508504" y="93980"/>
                </a:lnTo>
                <a:lnTo>
                  <a:pt x="2458212" y="85090"/>
                </a:lnTo>
                <a:lnTo>
                  <a:pt x="2439924" y="80010"/>
                </a:lnTo>
                <a:lnTo>
                  <a:pt x="2293620" y="58420"/>
                </a:lnTo>
                <a:lnTo>
                  <a:pt x="2247900" y="54610"/>
                </a:lnTo>
                <a:lnTo>
                  <a:pt x="2199132" y="48260"/>
                </a:lnTo>
                <a:lnTo>
                  <a:pt x="2148840" y="43180"/>
                </a:lnTo>
                <a:lnTo>
                  <a:pt x="2042160" y="34290"/>
                </a:lnTo>
                <a:lnTo>
                  <a:pt x="1927860" y="26670"/>
                </a:lnTo>
                <a:lnTo>
                  <a:pt x="1868424" y="24130"/>
                </a:lnTo>
                <a:lnTo>
                  <a:pt x="1807464" y="20320"/>
                </a:lnTo>
                <a:lnTo>
                  <a:pt x="1744980" y="17780"/>
                </a:lnTo>
                <a:lnTo>
                  <a:pt x="1680972" y="13970"/>
                </a:lnTo>
                <a:lnTo>
                  <a:pt x="1549908" y="11430"/>
                </a:lnTo>
                <a:lnTo>
                  <a:pt x="1482852" y="11430"/>
                </a:lnTo>
                <a:lnTo>
                  <a:pt x="1415796" y="10160"/>
                </a:lnTo>
                <a:lnTo>
                  <a:pt x="1807464" y="10160"/>
                </a:lnTo>
                <a:lnTo>
                  <a:pt x="1868424" y="12700"/>
                </a:lnTo>
                <a:lnTo>
                  <a:pt x="1927860" y="16510"/>
                </a:lnTo>
                <a:lnTo>
                  <a:pt x="1985772" y="19050"/>
                </a:lnTo>
                <a:lnTo>
                  <a:pt x="2042160" y="24130"/>
                </a:lnTo>
                <a:lnTo>
                  <a:pt x="2097024" y="27940"/>
                </a:lnTo>
                <a:lnTo>
                  <a:pt x="2249424" y="43180"/>
                </a:lnTo>
                <a:lnTo>
                  <a:pt x="2295144" y="48260"/>
                </a:lnTo>
                <a:lnTo>
                  <a:pt x="2382012" y="60960"/>
                </a:lnTo>
                <a:lnTo>
                  <a:pt x="2401824" y="63500"/>
                </a:lnTo>
                <a:lnTo>
                  <a:pt x="2421636" y="68580"/>
                </a:lnTo>
                <a:lnTo>
                  <a:pt x="2441448" y="71120"/>
                </a:lnTo>
                <a:lnTo>
                  <a:pt x="2459736" y="73660"/>
                </a:lnTo>
                <a:lnTo>
                  <a:pt x="2476500" y="77470"/>
                </a:lnTo>
                <a:lnTo>
                  <a:pt x="2494788" y="80010"/>
                </a:lnTo>
                <a:lnTo>
                  <a:pt x="2511552" y="85090"/>
                </a:lnTo>
                <a:lnTo>
                  <a:pt x="2542032" y="90170"/>
                </a:lnTo>
                <a:lnTo>
                  <a:pt x="2557272" y="95250"/>
                </a:lnTo>
                <a:lnTo>
                  <a:pt x="2570988" y="99060"/>
                </a:lnTo>
                <a:lnTo>
                  <a:pt x="2607564" y="110490"/>
                </a:lnTo>
                <a:lnTo>
                  <a:pt x="2628900" y="118110"/>
                </a:lnTo>
                <a:lnTo>
                  <a:pt x="2638044" y="123190"/>
                </a:lnTo>
                <a:lnTo>
                  <a:pt x="2647188" y="125730"/>
                </a:lnTo>
                <a:lnTo>
                  <a:pt x="2670048" y="139700"/>
                </a:lnTo>
                <a:lnTo>
                  <a:pt x="2674620" y="142240"/>
                </a:lnTo>
                <a:lnTo>
                  <a:pt x="2680716" y="147320"/>
                </a:lnTo>
                <a:lnTo>
                  <a:pt x="2683764" y="152400"/>
                </a:lnTo>
                <a:lnTo>
                  <a:pt x="2688336" y="156210"/>
                </a:lnTo>
                <a:lnTo>
                  <a:pt x="2689860" y="162560"/>
                </a:lnTo>
                <a:lnTo>
                  <a:pt x="2691384" y="162560"/>
                </a:lnTo>
                <a:lnTo>
                  <a:pt x="2691384" y="165100"/>
                </a:lnTo>
                <a:lnTo>
                  <a:pt x="2680716" y="165100"/>
                </a:lnTo>
                <a:lnTo>
                  <a:pt x="2680716" y="166370"/>
                </a:lnTo>
                <a:close/>
              </a:path>
              <a:path w="2693034" h="346710">
                <a:moveTo>
                  <a:pt x="12192" y="166370"/>
                </a:moveTo>
                <a:lnTo>
                  <a:pt x="12192" y="165100"/>
                </a:lnTo>
                <a:lnTo>
                  <a:pt x="12700" y="165100"/>
                </a:lnTo>
                <a:lnTo>
                  <a:pt x="12192" y="166370"/>
                </a:lnTo>
                <a:close/>
              </a:path>
              <a:path w="2693034" h="346710">
                <a:moveTo>
                  <a:pt x="2682240" y="170180"/>
                </a:moveTo>
                <a:lnTo>
                  <a:pt x="2680716" y="165100"/>
                </a:lnTo>
                <a:lnTo>
                  <a:pt x="2691384" y="165100"/>
                </a:lnTo>
                <a:lnTo>
                  <a:pt x="2691384" y="166370"/>
                </a:lnTo>
                <a:lnTo>
                  <a:pt x="2692908" y="166370"/>
                </a:lnTo>
                <a:lnTo>
                  <a:pt x="2692908" y="168910"/>
                </a:lnTo>
                <a:lnTo>
                  <a:pt x="2682240" y="168910"/>
                </a:lnTo>
                <a:lnTo>
                  <a:pt x="2682240" y="170180"/>
                </a:lnTo>
                <a:close/>
              </a:path>
              <a:path w="2693034" h="346710">
                <a:moveTo>
                  <a:pt x="10668" y="170180"/>
                </a:moveTo>
                <a:lnTo>
                  <a:pt x="10668" y="168910"/>
                </a:lnTo>
                <a:lnTo>
                  <a:pt x="11049" y="168910"/>
                </a:lnTo>
                <a:lnTo>
                  <a:pt x="10668" y="170180"/>
                </a:lnTo>
                <a:close/>
              </a:path>
              <a:path w="2693034" h="346710">
                <a:moveTo>
                  <a:pt x="2691384" y="180340"/>
                </a:moveTo>
                <a:lnTo>
                  <a:pt x="2680716" y="180340"/>
                </a:lnTo>
                <a:lnTo>
                  <a:pt x="2682240" y="176530"/>
                </a:lnTo>
                <a:lnTo>
                  <a:pt x="2682240" y="168910"/>
                </a:lnTo>
                <a:lnTo>
                  <a:pt x="2692908" y="168910"/>
                </a:lnTo>
                <a:lnTo>
                  <a:pt x="2692908" y="177800"/>
                </a:lnTo>
                <a:lnTo>
                  <a:pt x="2691384" y="177800"/>
                </a:lnTo>
                <a:lnTo>
                  <a:pt x="2691384" y="180340"/>
                </a:lnTo>
                <a:close/>
              </a:path>
              <a:path w="2693034" h="346710">
                <a:moveTo>
                  <a:pt x="12700" y="180340"/>
                </a:moveTo>
                <a:lnTo>
                  <a:pt x="12192" y="180340"/>
                </a:lnTo>
                <a:lnTo>
                  <a:pt x="12192" y="179070"/>
                </a:lnTo>
                <a:lnTo>
                  <a:pt x="12700" y="180340"/>
                </a:lnTo>
                <a:close/>
              </a:path>
              <a:path w="2693034" h="346710">
                <a:moveTo>
                  <a:pt x="2691384" y="184150"/>
                </a:moveTo>
                <a:lnTo>
                  <a:pt x="2679192" y="184150"/>
                </a:lnTo>
                <a:lnTo>
                  <a:pt x="2680716" y="179070"/>
                </a:lnTo>
                <a:lnTo>
                  <a:pt x="2680716" y="180340"/>
                </a:lnTo>
                <a:lnTo>
                  <a:pt x="2691384" y="180340"/>
                </a:lnTo>
                <a:lnTo>
                  <a:pt x="2691384" y="184150"/>
                </a:lnTo>
                <a:close/>
              </a:path>
              <a:path w="2693034" h="346710">
                <a:moveTo>
                  <a:pt x="1807464" y="336550"/>
                </a:moveTo>
                <a:lnTo>
                  <a:pt x="1415796" y="336550"/>
                </a:lnTo>
                <a:lnTo>
                  <a:pt x="1482852" y="335280"/>
                </a:lnTo>
                <a:lnTo>
                  <a:pt x="1549908" y="335280"/>
                </a:lnTo>
                <a:lnTo>
                  <a:pt x="1680972" y="330200"/>
                </a:lnTo>
                <a:lnTo>
                  <a:pt x="1744980" y="328930"/>
                </a:lnTo>
                <a:lnTo>
                  <a:pt x="1807464" y="325120"/>
                </a:lnTo>
                <a:lnTo>
                  <a:pt x="1868424" y="322580"/>
                </a:lnTo>
                <a:lnTo>
                  <a:pt x="1927860" y="318770"/>
                </a:lnTo>
                <a:lnTo>
                  <a:pt x="1985772" y="316230"/>
                </a:lnTo>
                <a:lnTo>
                  <a:pt x="2095500" y="307340"/>
                </a:lnTo>
                <a:lnTo>
                  <a:pt x="2148840" y="302260"/>
                </a:lnTo>
                <a:lnTo>
                  <a:pt x="2199132" y="298450"/>
                </a:lnTo>
                <a:lnTo>
                  <a:pt x="2247900" y="292100"/>
                </a:lnTo>
                <a:lnTo>
                  <a:pt x="2293620" y="287020"/>
                </a:lnTo>
                <a:lnTo>
                  <a:pt x="2337816" y="280670"/>
                </a:lnTo>
                <a:lnTo>
                  <a:pt x="2380488" y="275590"/>
                </a:lnTo>
                <a:lnTo>
                  <a:pt x="2420112" y="269240"/>
                </a:lnTo>
                <a:lnTo>
                  <a:pt x="2438400" y="266700"/>
                </a:lnTo>
                <a:lnTo>
                  <a:pt x="2456688" y="261620"/>
                </a:lnTo>
                <a:lnTo>
                  <a:pt x="2474976" y="259080"/>
                </a:lnTo>
                <a:lnTo>
                  <a:pt x="2508504" y="252730"/>
                </a:lnTo>
                <a:lnTo>
                  <a:pt x="2523744" y="247650"/>
                </a:lnTo>
                <a:lnTo>
                  <a:pt x="2554224" y="241300"/>
                </a:lnTo>
                <a:lnTo>
                  <a:pt x="2604516" y="226060"/>
                </a:lnTo>
                <a:lnTo>
                  <a:pt x="2642616" y="210820"/>
                </a:lnTo>
                <a:lnTo>
                  <a:pt x="2657856" y="201930"/>
                </a:lnTo>
                <a:lnTo>
                  <a:pt x="2663952" y="199390"/>
                </a:lnTo>
                <a:lnTo>
                  <a:pt x="2668524" y="194310"/>
                </a:lnTo>
                <a:lnTo>
                  <a:pt x="2673096" y="191770"/>
                </a:lnTo>
                <a:lnTo>
                  <a:pt x="2679192" y="182880"/>
                </a:lnTo>
                <a:lnTo>
                  <a:pt x="2679192" y="184150"/>
                </a:lnTo>
                <a:lnTo>
                  <a:pt x="2689860" y="184150"/>
                </a:lnTo>
                <a:lnTo>
                  <a:pt x="2688336" y="187960"/>
                </a:lnTo>
                <a:lnTo>
                  <a:pt x="2685288" y="193040"/>
                </a:lnTo>
                <a:lnTo>
                  <a:pt x="2676144" y="201930"/>
                </a:lnTo>
                <a:lnTo>
                  <a:pt x="2670048" y="207010"/>
                </a:lnTo>
                <a:lnTo>
                  <a:pt x="2662428" y="210820"/>
                </a:lnTo>
                <a:lnTo>
                  <a:pt x="2656332" y="215900"/>
                </a:lnTo>
                <a:lnTo>
                  <a:pt x="2647188" y="220980"/>
                </a:lnTo>
                <a:lnTo>
                  <a:pt x="2638044" y="223520"/>
                </a:lnTo>
                <a:lnTo>
                  <a:pt x="2628900" y="228600"/>
                </a:lnTo>
                <a:lnTo>
                  <a:pt x="2618232" y="232410"/>
                </a:lnTo>
                <a:lnTo>
                  <a:pt x="2607564" y="234950"/>
                </a:lnTo>
                <a:lnTo>
                  <a:pt x="2595372" y="240030"/>
                </a:lnTo>
                <a:lnTo>
                  <a:pt x="2583180" y="242570"/>
                </a:lnTo>
                <a:lnTo>
                  <a:pt x="2570988" y="247650"/>
                </a:lnTo>
                <a:lnTo>
                  <a:pt x="2557272" y="251460"/>
                </a:lnTo>
                <a:lnTo>
                  <a:pt x="2542032" y="255270"/>
                </a:lnTo>
                <a:lnTo>
                  <a:pt x="2511552" y="261620"/>
                </a:lnTo>
                <a:lnTo>
                  <a:pt x="2494788" y="266700"/>
                </a:lnTo>
                <a:lnTo>
                  <a:pt x="2476500" y="269240"/>
                </a:lnTo>
                <a:lnTo>
                  <a:pt x="2459736" y="271780"/>
                </a:lnTo>
                <a:lnTo>
                  <a:pt x="2441448" y="275590"/>
                </a:lnTo>
                <a:lnTo>
                  <a:pt x="2421636" y="278130"/>
                </a:lnTo>
                <a:lnTo>
                  <a:pt x="2401824" y="283210"/>
                </a:lnTo>
                <a:lnTo>
                  <a:pt x="2382012" y="285750"/>
                </a:lnTo>
                <a:lnTo>
                  <a:pt x="2339340" y="292100"/>
                </a:lnTo>
                <a:lnTo>
                  <a:pt x="2249424" y="302260"/>
                </a:lnTo>
                <a:lnTo>
                  <a:pt x="2200656" y="308610"/>
                </a:lnTo>
                <a:lnTo>
                  <a:pt x="2042160" y="322580"/>
                </a:lnTo>
                <a:lnTo>
                  <a:pt x="1985772" y="325120"/>
                </a:lnTo>
                <a:lnTo>
                  <a:pt x="1927860" y="330200"/>
                </a:lnTo>
                <a:lnTo>
                  <a:pt x="1868424" y="332740"/>
                </a:lnTo>
                <a:lnTo>
                  <a:pt x="1807464" y="336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310623" y="6101562"/>
            <a:ext cx="4213225" cy="427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52855" marR="5080" indent="-1240790">
              <a:lnSpc>
                <a:spcPct val="101600"/>
              </a:lnSpc>
              <a:spcBef>
                <a:spcPts val="95"/>
              </a:spcBef>
            </a:pPr>
            <a:r>
              <a:rPr sz="1300" b="1" i="1" spc="10" dirty="0">
                <a:latin typeface="Times New Roman"/>
                <a:cs typeface="Times New Roman"/>
              </a:rPr>
              <a:t>A</a:t>
            </a:r>
            <a:r>
              <a:rPr sz="1300" b="1" i="1" spc="-75" dirty="0">
                <a:latin typeface="Times New Roman"/>
                <a:cs typeface="Times New Roman"/>
              </a:rPr>
              <a:t> </a:t>
            </a:r>
            <a:r>
              <a:rPr sz="1300" b="1" i="1" spc="5" dirty="0">
                <a:latin typeface="Times New Roman"/>
                <a:cs typeface="Times New Roman"/>
              </a:rPr>
              <a:t>64-bit</a:t>
            </a:r>
            <a:r>
              <a:rPr sz="1300" b="1" i="1" dirty="0">
                <a:latin typeface="Times New Roman"/>
                <a:cs typeface="Times New Roman"/>
              </a:rPr>
              <a:t> </a:t>
            </a:r>
            <a:r>
              <a:rPr sz="1300" b="1" i="1" spc="5" dirty="0">
                <a:latin typeface="Times New Roman"/>
                <a:cs typeface="Times New Roman"/>
              </a:rPr>
              <a:t>TID</a:t>
            </a:r>
            <a:r>
              <a:rPr sz="1300" b="1" i="1" spc="-10" dirty="0">
                <a:latin typeface="Times New Roman"/>
                <a:cs typeface="Times New Roman"/>
              </a:rPr>
              <a:t> </a:t>
            </a:r>
            <a:r>
              <a:rPr sz="1300" b="1" i="1" spc="15" dirty="0">
                <a:latin typeface="Times New Roman"/>
                <a:cs typeface="Times New Roman"/>
              </a:rPr>
              <a:t>memory</a:t>
            </a:r>
            <a:r>
              <a:rPr sz="1300" b="1" i="1" spc="-35" dirty="0">
                <a:latin typeface="Times New Roman"/>
                <a:cs typeface="Times New Roman"/>
              </a:rPr>
              <a:t> </a:t>
            </a:r>
            <a:r>
              <a:rPr sz="1300" b="1" i="1" spc="10" dirty="0">
                <a:latin typeface="Times New Roman"/>
                <a:cs typeface="Times New Roman"/>
              </a:rPr>
              <a:t>bank</a:t>
            </a:r>
            <a:r>
              <a:rPr sz="1300" b="1" i="1" spc="-5" dirty="0">
                <a:latin typeface="Times New Roman"/>
                <a:cs typeface="Times New Roman"/>
              </a:rPr>
              <a:t> </a:t>
            </a:r>
            <a:r>
              <a:rPr sz="1300" b="1" i="1" spc="5" dirty="0">
                <a:latin typeface="Times New Roman"/>
                <a:cs typeface="Times New Roman"/>
              </a:rPr>
              <a:t>contains</a:t>
            </a:r>
            <a:r>
              <a:rPr sz="1300" b="1" i="1" spc="-5" dirty="0">
                <a:latin typeface="Times New Roman"/>
                <a:cs typeface="Times New Roman"/>
              </a:rPr>
              <a:t> </a:t>
            </a:r>
            <a:r>
              <a:rPr sz="1300" b="1" i="1" spc="10" dirty="0">
                <a:latin typeface="Times New Roman"/>
                <a:cs typeface="Times New Roman"/>
              </a:rPr>
              <a:t>a</a:t>
            </a:r>
            <a:r>
              <a:rPr sz="1300" b="1" i="1" spc="15" dirty="0">
                <a:latin typeface="Times New Roman"/>
                <a:cs typeface="Times New Roman"/>
              </a:rPr>
              <a:t> </a:t>
            </a:r>
            <a:r>
              <a:rPr sz="1300" b="1" i="1" spc="5" dirty="0">
                <a:latin typeface="Times New Roman"/>
                <a:cs typeface="Times New Roman"/>
              </a:rPr>
              <a:t>tag</a:t>
            </a:r>
            <a:r>
              <a:rPr sz="1300" b="1" i="1" spc="-5" dirty="0">
                <a:latin typeface="Times New Roman"/>
                <a:cs typeface="Times New Roman"/>
              </a:rPr>
              <a:t> </a:t>
            </a:r>
            <a:r>
              <a:rPr sz="1300" b="1" i="1" spc="5" dirty="0">
                <a:latin typeface="Times New Roman"/>
                <a:cs typeface="Times New Roman"/>
              </a:rPr>
              <a:t>serial</a:t>
            </a:r>
            <a:r>
              <a:rPr sz="1300" b="1" i="1" spc="-5" dirty="0">
                <a:latin typeface="Times New Roman"/>
                <a:cs typeface="Times New Roman"/>
              </a:rPr>
              <a:t> </a:t>
            </a:r>
            <a:r>
              <a:rPr sz="1300" b="1" i="1" spc="10" dirty="0">
                <a:latin typeface="Times New Roman"/>
                <a:cs typeface="Times New Roman"/>
              </a:rPr>
              <a:t>number</a:t>
            </a:r>
            <a:r>
              <a:rPr sz="1300" b="1" i="1" spc="-30" dirty="0">
                <a:latin typeface="Times New Roman"/>
                <a:cs typeface="Times New Roman"/>
              </a:rPr>
              <a:t> </a:t>
            </a:r>
            <a:r>
              <a:rPr sz="1300" b="1" i="1" spc="5" dirty="0">
                <a:latin typeface="Times New Roman"/>
                <a:cs typeface="Times New Roman"/>
              </a:rPr>
              <a:t>that </a:t>
            </a:r>
            <a:r>
              <a:rPr sz="1300" b="1" i="1" spc="-310" dirty="0">
                <a:latin typeface="Times New Roman"/>
                <a:cs typeface="Times New Roman"/>
              </a:rPr>
              <a:t> </a:t>
            </a:r>
            <a:r>
              <a:rPr sz="1300" b="1" i="1" spc="5" dirty="0">
                <a:latin typeface="Times New Roman"/>
                <a:cs typeface="Times New Roman"/>
              </a:rPr>
              <a:t>uniquely</a:t>
            </a:r>
            <a:r>
              <a:rPr sz="1300" b="1" i="1" spc="-20" dirty="0">
                <a:latin typeface="Times New Roman"/>
                <a:cs typeface="Times New Roman"/>
              </a:rPr>
              <a:t> </a:t>
            </a:r>
            <a:r>
              <a:rPr sz="1300" b="1" i="1" spc="5" dirty="0">
                <a:latin typeface="Times New Roman"/>
                <a:cs typeface="Times New Roman"/>
              </a:rPr>
              <a:t>identifies</a:t>
            </a:r>
            <a:r>
              <a:rPr sz="1300" b="1" i="1" spc="-10" dirty="0">
                <a:latin typeface="Times New Roman"/>
                <a:cs typeface="Times New Roman"/>
              </a:rPr>
              <a:t> </a:t>
            </a:r>
            <a:r>
              <a:rPr sz="1300" b="1" i="1" spc="10" dirty="0">
                <a:latin typeface="Times New Roman"/>
                <a:cs typeface="Times New Roman"/>
              </a:rPr>
              <a:t>a</a:t>
            </a:r>
            <a:r>
              <a:rPr sz="1300" b="1" i="1" spc="15" dirty="0">
                <a:latin typeface="Times New Roman"/>
                <a:cs typeface="Times New Roman"/>
              </a:rPr>
              <a:t> </a:t>
            </a:r>
            <a:r>
              <a:rPr sz="1300" b="1" i="1" spc="5" dirty="0">
                <a:latin typeface="Times New Roman"/>
                <a:cs typeface="Times New Roman"/>
              </a:rPr>
              <a:t>tag.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509924" y="574025"/>
            <a:ext cx="9123045" cy="561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500" spc="5" dirty="0"/>
              <a:t>What</a:t>
            </a:r>
            <a:r>
              <a:rPr sz="3500" spc="-10" dirty="0"/>
              <a:t> </a:t>
            </a:r>
            <a:r>
              <a:rPr sz="3500" spc="5" dirty="0"/>
              <a:t>information</a:t>
            </a:r>
            <a:r>
              <a:rPr sz="3500" spc="-70" dirty="0"/>
              <a:t> </a:t>
            </a:r>
            <a:r>
              <a:rPr sz="3500" spc="5" dirty="0"/>
              <a:t>does</a:t>
            </a:r>
            <a:r>
              <a:rPr sz="3500" spc="-5" dirty="0"/>
              <a:t> </a:t>
            </a:r>
            <a:r>
              <a:rPr sz="3500" spc="5" dirty="0"/>
              <a:t>an</a:t>
            </a:r>
            <a:r>
              <a:rPr sz="3500" dirty="0"/>
              <a:t> </a:t>
            </a:r>
            <a:r>
              <a:rPr sz="3500" spc="15" dirty="0"/>
              <a:t>RFID</a:t>
            </a:r>
            <a:r>
              <a:rPr sz="3500" spc="-5" dirty="0"/>
              <a:t> </a:t>
            </a:r>
            <a:r>
              <a:rPr sz="3500" spc="10" dirty="0"/>
              <a:t>tag</a:t>
            </a:r>
            <a:r>
              <a:rPr sz="3500" spc="-20" dirty="0"/>
              <a:t> </a:t>
            </a:r>
            <a:r>
              <a:rPr sz="3500" spc="5" dirty="0"/>
              <a:t>contain?</a:t>
            </a:r>
            <a:endParaRPr sz="3500"/>
          </a:p>
        </p:txBody>
      </p:sp>
      <p:sp>
        <p:nvSpPr>
          <p:cNvPr id="48" name="object 48"/>
          <p:cNvSpPr txBox="1"/>
          <p:nvPr/>
        </p:nvSpPr>
        <p:spPr>
          <a:xfrm>
            <a:off x="2695409" y="7179130"/>
            <a:ext cx="420116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0" dirty="0">
                <a:latin typeface="Times New Roman"/>
                <a:cs typeface="Times New Roman"/>
              </a:rPr>
              <a:t>Example</a:t>
            </a:r>
            <a:r>
              <a:rPr sz="2650" b="1" spc="-25" dirty="0">
                <a:latin typeface="Times New Roman"/>
                <a:cs typeface="Times New Roman"/>
              </a:rPr>
              <a:t> </a:t>
            </a:r>
            <a:r>
              <a:rPr sz="2650" b="1" spc="-10" dirty="0">
                <a:latin typeface="Times New Roman"/>
                <a:cs typeface="Times New Roman"/>
              </a:rPr>
              <a:t>to</a:t>
            </a:r>
            <a:r>
              <a:rPr sz="2650" b="1" spc="-20" dirty="0">
                <a:latin typeface="Times New Roman"/>
                <a:cs typeface="Times New Roman"/>
              </a:rPr>
              <a:t> </a:t>
            </a:r>
            <a:r>
              <a:rPr sz="2650" b="1" spc="-10" dirty="0">
                <a:latin typeface="Times New Roman"/>
                <a:cs typeface="Times New Roman"/>
              </a:rPr>
              <a:t>illustrate</a:t>
            </a:r>
            <a:r>
              <a:rPr sz="2650" b="1" spc="-45" dirty="0">
                <a:latin typeface="Times New Roman"/>
                <a:cs typeface="Times New Roman"/>
              </a:rPr>
              <a:t> </a:t>
            </a:r>
            <a:r>
              <a:rPr sz="2650" b="1" spc="-5" dirty="0">
                <a:latin typeface="Times New Roman"/>
                <a:cs typeface="Times New Roman"/>
              </a:rPr>
              <a:t>concept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9" name="Footer Placeholder 48">
            <a:extLst>
              <a:ext uri="{FF2B5EF4-FFF2-40B4-BE49-F238E27FC236}">
                <a16:creationId xmlns:a16="http://schemas.microsoft.com/office/drawing/2014/main" id="{C77D6E70-3D2D-E258-CEDB-BF97C558D5A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US" spc="1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6078" y="444544"/>
            <a:ext cx="432244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Passive</a:t>
            </a:r>
            <a:r>
              <a:rPr spc="-65" dirty="0"/>
              <a:t> </a:t>
            </a:r>
            <a:r>
              <a:rPr spc="15" dirty="0"/>
              <a:t>RFID</a:t>
            </a:r>
            <a:r>
              <a:rPr spc="-40" dirty="0"/>
              <a:t> </a:t>
            </a:r>
            <a:r>
              <a:rPr dirty="0"/>
              <a:t>Tags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063" y="2197662"/>
            <a:ext cx="7534909" cy="420878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9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5" dirty="0">
                <a:latin typeface="Arial"/>
                <a:cs typeface="Arial"/>
              </a:rPr>
              <a:t>Power</a:t>
            </a:r>
            <a:r>
              <a:rPr sz="2650" b="1" spc="-9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supply</a:t>
            </a:r>
            <a:endParaRPr sz="2650">
              <a:latin typeface="Arial"/>
              <a:cs typeface="Arial"/>
            </a:endParaRPr>
          </a:p>
          <a:p>
            <a:pPr marL="765175" marR="5080" indent="-250190">
              <a:lnSpc>
                <a:spcPts val="2110"/>
              </a:lnSpc>
              <a:spcBef>
                <a:spcPts val="74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passive: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no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on-board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power</a:t>
            </a:r>
            <a:r>
              <a:rPr sz="1950" b="1" spc="-5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source,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transmission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power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from signal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interrogating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reader</a:t>
            </a:r>
            <a:endParaRPr sz="1950">
              <a:latin typeface="Arial"/>
              <a:cs typeface="Arial"/>
            </a:endParaRPr>
          </a:p>
          <a:p>
            <a:pPr marL="765175" marR="816610" indent="-250190">
              <a:lnSpc>
                <a:spcPts val="2110"/>
              </a:lnSpc>
              <a:spcBef>
                <a:spcPts val="72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semi-passive: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batteries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power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circuitry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during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interrogation,</a:t>
            </a:r>
            <a:r>
              <a:rPr sz="1950" b="1" spc="-5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once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woken</a:t>
            </a:r>
            <a:r>
              <a:rPr sz="1950" b="1" spc="-5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up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by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external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signal</a:t>
            </a:r>
            <a:endParaRPr sz="1950">
              <a:latin typeface="Arial"/>
              <a:cs typeface="Arial"/>
            </a:endParaRPr>
          </a:p>
          <a:p>
            <a:pPr marL="765175" marR="76835" indent="-250190">
              <a:lnSpc>
                <a:spcPts val="2110"/>
              </a:lnSpc>
              <a:spcBef>
                <a:spcPts val="71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5" dirty="0">
                <a:latin typeface="Arial"/>
                <a:cs typeface="Arial"/>
              </a:rPr>
              <a:t>active: </a:t>
            </a:r>
            <a:r>
              <a:rPr sz="1950" b="1" spc="10" dirty="0">
                <a:latin typeface="Arial"/>
                <a:cs typeface="Arial"/>
              </a:rPr>
              <a:t>batteries </a:t>
            </a:r>
            <a:r>
              <a:rPr sz="1950" b="1" spc="20" dirty="0">
                <a:latin typeface="Arial"/>
                <a:cs typeface="Arial"/>
              </a:rPr>
              <a:t>power </a:t>
            </a:r>
            <a:r>
              <a:rPr sz="1950" b="1" spc="10" dirty="0">
                <a:latin typeface="Arial"/>
                <a:cs typeface="Arial"/>
              </a:rPr>
              <a:t>transmissions </a:t>
            </a:r>
            <a:r>
              <a:rPr sz="1950" b="1" spc="15" dirty="0">
                <a:latin typeface="Arial"/>
                <a:cs typeface="Arial"/>
              </a:rPr>
              <a:t>(can </a:t>
            </a:r>
            <a:r>
              <a:rPr sz="1950" b="1" spc="5" dirty="0">
                <a:latin typeface="Arial"/>
                <a:cs typeface="Arial"/>
              </a:rPr>
              <a:t>initiate </a:t>
            </a:r>
            <a:r>
              <a:rPr sz="1950" b="1" spc="10" dirty="0">
                <a:latin typeface="Arial"/>
                <a:cs typeface="Arial"/>
              </a:rPr>
              <a:t> communication,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ranges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of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100m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more,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20$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or </a:t>
            </a:r>
            <a:r>
              <a:rPr sz="1950" b="1" spc="15" dirty="0">
                <a:latin typeface="Arial"/>
                <a:cs typeface="Arial"/>
              </a:rPr>
              <a:t>more)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4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Frequencies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3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5" dirty="0">
                <a:latin typeface="Arial"/>
                <a:cs typeface="Arial"/>
              </a:rPr>
              <a:t>low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frequency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(LF):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124kHz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–</a:t>
            </a:r>
            <a:r>
              <a:rPr sz="1950" b="1" spc="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135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kHz,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read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range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~50cm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high frequency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(HF):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13.56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MHz,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read</a:t>
            </a:r>
            <a:r>
              <a:rPr sz="1950" b="1" spc="15" dirty="0">
                <a:latin typeface="Arial"/>
                <a:cs typeface="Arial"/>
              </a:rPr>
              <a:t> range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~1m</a:t>
            </a:r>
            <a:endParaRPr sz="1950">
              <a:latin typeface="Arial"/>
              <a:cs typeface="Arial"/>
            </a:endParaRPr>
          </a:p>
          <a:p>
            <a:pPr marL="765175" marR="330200" indent="-250190">
              <a:lnSpc>
                <a:spcPts val="2110"/>
              </a:lnSpc>
              <a:spcBef>
                <a:spcPts val="74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ultra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high-frequency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(UHF):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860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MHz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–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960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MHz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(some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also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 2.45GHz),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range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&gt;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10m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08D3B-9161-B29A-DEA8-0F0583CFAEF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US" spc="1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06602" y="2444404"/>
          <a:ext cx="8046717" cy="4184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9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20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96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6942">
                <a:tc>
                  <a:txBody>
                    <a:bodyPr/>
                    <a:lstStyle/>
                    <a:p>
                      <a:pPr marL="177165">
                        <a:lnSpc>
                          <a:spcPts val="1210"/>
                        </a:lnSpc>
                        <a:spcBef>
                          <a:spcPts val="5"/>
                        </a:spcBef>
                      </a:pPr>
                      <a:r>
                        <a:rPr sz="1100" b="1" dirty="0">
                          <a:latin typeface="Tahoma"/>
                          <a:cs typeface="Tahoma"/>
                        </a:rPr>
                        <a:t>Electric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441325" algn="r">
                        <a:lnSpc>
                          <a:spcPts val="1210"/>
                        </a:lnSpc>
                        <a:spcBef>
                          <a:spcPts val="5"/>
                        </a:spcBef>
                      </a:pPr>
                      <a:r>
                        <a:rPr sz="1100" b="1" dirty="0">
                          <a:latin typeface="Tahoma"/>
                          <a:cs typeface="Tahoma"/>
                        </a:rPr>
                        <a:t>Radio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10"/>
                        </a:lnSpc>
                        <a:spcBef>
                          <a:spcPts val="5"/>
                        </a:spcBef>
                      </a:pPr>
                      <a:r>
                        <a:rPr sz="1100" b="1" dirty="0">
                          <a:latin typeface="Tahoma"/>
                          <a:cs typeface="Tahoma"/>
                        </a:rPr>
                        <a:t>Infra-red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224790" algn="r">
                        <a:lnSpc>
                          <a:spcPts val="1210"/>
                        </a:lnSpc>
                        <a:spcBef>
                          <a:spcPts val="5"/>
                        </a:spcBef>
                      </a:pPr>
                      <a:r>
                        <a:rPr sz="1100" b="1" spc="-5" dirty="0">
                          <a:latin typeface="Tahoma"/>
                          <a:cs typeface="Tahoma"/>
                        </a:rPr>
                        <a:t>Visible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311785" algn="r">
                        <a:lnSpc>
                          <a:spcPts val="1210"/>
                        </a:lnSpc>
                        <a:spcBef>
                          <a:spcPts val="5"/>
                        </a:spcBef>
                      </a:pPr>
                      <a:r>
                        <a:rPr sz="1100" b="1" dirty="0">
                          <a:latin typeface="Tahoma"/>
                          <a:cs typeface="Tahoma"/>
                        </a:rPr>
                        <a:t>Ultra-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1210"/>
                        </a:lnSpc>
                        <a:spcBef>
                          <a:spcPts val="5"/>
                        </a:spcBef>
                      </a:pPr>
                      <a:r>
                        <a:rPr sz="1100" b="1" dirty="0">
                          <a:latin typeface="Tahoma"/>
                          <a:cs typeface="Tahoma"/>
                        </a:rPr>
                        <a:t>X-Rays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ts val="1210"/>
                        </a:lnSpc>
                        <a:spcBef>
                          <a:spcPts val="5"/>
                        </a:spcBef>
                      </a:pPr>
                      <a:r>
                        <a:rPr sz="1100" b="1" dirty="0">
                          <a:latin typeface="Tahoma"/>
                          <a:cs typeface="Tahoma"/>
                        </a:rPr>
                        <a:t>Gamma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130175" algn="ctr">
                        <a:lnSpc>
                          <a:spcPts val="1210"/>
                        </a:lnSpc>
                        <a:spcBef>
                          <a:spcPts val="5"/>
                        </a:spcBef>
                      </a:pPr>
                      <a:r>
                        <a:rPr sz="1100" b="1" spc="-5" dirty="0">
                          <a:latin typeface="Tahoma"/>
                          <a:cs typeface="Tahoma"/>
                        </a:rPr>
                        <a:t>Cosmic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86">
                <a:tc>
                  <a:txBody>
                    <a:bodyPr/>
                    <a:lstStyle/>
                    <a:p>
                      <a:pPr marL="226060">
                        <a:lnSpc>
                          <a:spcPts val="1305"/>
                        </a:lnSpc>
                      </a:pPr>
                      <a:r>
                        <a:rPr sz="1100" b="1" dirty="0">
                          <a:latin typeface="Tahoma"/>
                          <a:cs typeface="Tahoma"/>
                        </a:rPr>
                        <a:t>Waves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2115" algn="r">
                        <a:lnSpc>
                          <a:spcPts val="1305"/>
                        </a:lnSpc>
                      </a:pPr>
                      <a:r>
                        <a:rPr sz="1100" b="1" dirty="0">
                          <a:latin typeface="Tahoma"/>
                          <a:cs typeface="Tahoma"/>
                        </a:rPr>
                        <a:t>Waves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4475" algn="r">
                        <a:lnSpc>
                          <a:spcPts val="1305"/>
                        </a:lnSpc>
                      </a:pPr>
                      <a:r>
                        <a:rPr sz="1100" b="1" dirty="0">
                          <a:latin typeface="Tahoma"/>
                          <a:cs typeface="Tahoma"/>
                        </a:rPr>
                        <a:t>Light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1945" algn="r">
                        <a:lnSpc>
                          <a:spcPts val="1305"/>
                        </a:lnSpc>
                      </a:pPr>
                      <a:r>
                        <a:rPr sz="1100" b="1" dirty="0">
                          <a:latin typeface="Tahoma"/>
                          <a:cs typeface="Tahoma"/>
                        </a:rPr>
                        <a:t>Violet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ts val="1305"/>
                        </a:lnSpc>
                      </a:pPr>
                      <a:r>
                        <a:rPr sz="1100" b="1" spc="-5" dirty="0">
                          <a:latin typeface="Tahoma"/>
                          <a:cs typeface="Tahoma"/>
                        </a:rPr>
                        <a:t>Rays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0" algn="ctr">
                        <a:lnSpc>
                          <a:spcPts val="1305"/>
                        </a:lnSpc>
                      </a:pPr>
                      <a:r>
                        <a:rPr sz="1100" b="1" spc="-5" dirty="0">
                          <a:latin typeface="Tahoma"/>
                          <a:cs typeface="Tahoma"/>
                        </a:rPr>
                        <a:t>Rays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124233" y="4281917"/>
            <a:ext cx="37973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ahoma"/>
                <a:cs typeface="Tahoma"/>
              </a:rPr>
              <a:t>9</a:t>
            </a:r>
            <a:r>
              <a:rPr sz="1100" b="1" spc="-5" dirty="0">
                <a:latin typeface="Tahoma"/>
                <a:cs typeface="Tahoma"/>
              </a:rPr>
              <a:t>kH</a:t>
            </a:r>
            <a:r>
              <a:rPr sz="1100" b="1" dirty="0">
                <a:latin typeface="Tahoma"/>
                <a:cs typeface="Tahoma"/>
              </a:rPr>
              <a:t>z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9853" y="4281917"/>
            <a:ext cx="4699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ahoma"/>
                <a:cs typeface="Tahoma"/>
              </a:rPr>
              <a:t>30</a:t>
            </a:r>
            <a:r>
              <a:rPr sz="1100" b="1" spc="-5" dirty="0">
                <a:latin typeface="Tahoma"/>
                <a:cs typeface="Tahoma"/>
              </a:rPr>
              <a:t>kH</a:t>
            </a:r>
            <a:r>
              <a:rPr sz="1100" b="1" dirty="0">
                <a:latin typeface="Tahoma"/>
                <a:cs typeface="Tahoma"/>
              </a:rPr>
              <a:t>z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64174" y="4281917"/>
            <a:ext cx="5594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ahoma"/>
                <a:cs typeface="Tahoma"/>
              </a:rPr>
              <a:t>30</a:t>
            </a:r>
            <a:r>
              <a:rPr sz="1100" b="1" spc="10" dirty="0">
                <a:latin typeface="Tahoma"/>
                <a:cs typeface="Tahoma"/>
              </a:rPr>
              <a:t>0</a:t>
            </a:r>
            <a:r>
              <a:rPr sz="1100" b="1" spc="-15" dirty="0">
                <a:latin typeface="Tahoma"/>
                <a:cs typeface="Tahoma"/>
              </a:rPr>
              <a:t>k</a:t>
            </a:r>
            <a:r>
              <a:rPr sz="1100" b="1" spc="-5" dirty="0">
                <a:latin typeface="Tahoma"/>
                <a:cs typeface="Tahoma"/>
              </a:rPr>
              <a:t>H</a:t>
            </a:r>
            <a:r>
              <a:rPr sz="1100" b="1" dirty="0">
                <a:latin typeface="Tahoma"/>
                <a:cs typeface="Tahoma"/>
              </a:rPr>
              <a:t>z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80187" y="4281917"/>
            <a:ext cx="6489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ahoma"/>
                <a:cs typeface="Tahoma"/>
              </a:rPr>
              <a:t>3000</a:t>
            </a:r>
            <a:r>
              <a:rPr sz="1100" b="1" spc="-5" dirty="0">
                <a:latin typeface="Tahoma"/>
                <a:cs typeface="Tahoma"/>
              </a:rPr>
              <a:t>kH</a:t>
            </a:r>
            <a:r>
              <a:rPr sz="1100" b="1" dirty="0">
                <a:latin typeface="Tahoma"/>
                <a:cs typeface="Tahoma"/>
              </a:rPr>
              <a:t>z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7891" y="4281917"/>
            <a:ext cx="51054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ahoma"/>
                <a:cs typeface="Tahoma"/>
              </a:rPr>
              <a:t>30</a:t>
            </a:r>
            <a:r>
              <a:rPr sz="1100" b="1" spc="-5" dirty="0">
                <a:latin typeface="Tahoma"/>
                <a:cs typeface="Tahoma"/>
              </a:rPr>
              <a:t>MH</a:t>
            </a:r>
            <a:r>
              <a:rPr sz="1100" b="1" dirty="0">
                <a:latin typeface="Tahoma"/>
                <a:cs typeface="Tahoma"/>
              </a:rPr>
              <a:t>z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49118" y="4281917"/>
            <a:ext cx="60134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ahoma"/>
                <a:cs typeface="Tahoma"/>
              </a:rPr>
              <a:t>30</a:t>
            </a:r>
            <a:r>
              <a:rPr sz="1100" b="1" spc="10" dirty="0">
                <a:latin typeface="Tahoma"/>
                <a:cs typeface="Tahoma"/>
              </a:rPr>
              <a:t>0</a:t>
            </a:r>
            <a:r>
              <a:rPr sz="1100" b="1" spc="-5" dirty="0">
                <a:latin typeface="Tahoma"/>
                <a:cs typeface="Tahoma"/>
              </a:rPr>
              <a:t>MH</a:t>
            </a:r>
            <a:r>
              <a:rPr sz="1100" b="1" dirty="0">
                <a:latin typeface="Tahoma"/>
                <a:cs typeface="Tahoma"/>
              </a:rPr>
              <a:t>z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66533" y="4281917"/>
            <a:ext cx="6908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ahoma"/>
                <a:cs typeface="Tahoma"/>
              </a:rPr>
              <a:t>3000</a:t>
            </a:r>
            <a:r>
              <a:rPr sz="1100" b="1" spc="-5" dirty="0">
                <a:latin typeface="Tahoma"/>
                <a:cs typeface="Tahoma"/>
              </a:rPr>
              <a:t>M</a:t>
            </a:r>
            <a:r>
              <a:rPr sz="1100" b="1" spc="5" dirty="0">
                <a:latin typeface="Tahoma"/>
                <a:cs typeface="Tahoma"/>
              </a:rPr>
              <a:t>H</a:t>
            </a:r>
            <a:r>
              <a:rPr sz="1100" b="1" dirty="0">
                <a:latin typeface="Tahoma"/>
                <a:cs typeface="Tahoma"/>
              </a:rPr>
              <a:t>z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05930" y="4281917"/>
            <a:ext cx="49212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10" dirty="0">
                <a:latin typeface="Tahoma"/>
                <a:cs typeface="Tahoma"/>
              </a:rPr>
              <a:t>3</a:t>
            </a:r>
            <a:r>
              <a:rPr sz="1100" b="1" dirty="0">
                <a:latin typeface="Tahoma"/>
                <a:cs typeface="Tahoma"/>
              </a:rPr>
              <a:t>0</a:t>
            </a:r>
            <a:r>
              <a:rPr sz="1100" b="1" spc="5" dirty="0">
                <a:latin typeface="Tahoma"/>
                <a:cs typeface="Tahoma"/>
              </a:rPr>
              <a:t>G</a:t>
            </a:r>
            <a:r>
              <a:rPr sz="1100" b="1" spc="-5" dirty="0">
                <a:latin typeface="Tahoma"/>
                <a:cs typeface="Tahoma"/>
              </a:rPr>
              <a:t>H</a:t>
            </a:r>
            <a:r>
              <a:rPr sz="1100" b="1" dirty="0">
                <a:latin typeface="Tahoma"/>
                <a:cs typeface="Tahoma"/>
              </a:rPr>
              <a:t>z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28003" y="4281917"/>
            <a:ext cx="58039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ahoma"/>
                <a:cs typeface="Tahoma"/>
              </a:rPr>
              <a:t>300</a:t>
            </a:r>
            <a:r>
              <a:rPr sz="1100" b="1" spc="5" dirty="0">
                <a:latin typeface="Tahoma"/>
                <a:cs typeface="Tahoma"/>
              </a:rPr>
              <a:t>G</a:t>
            </a:r>
            <a:r>
              <a:rPr sz="1100" b="1" spc="-5" dirty="0">
                <a:latin typeface="Tahoma"/>
                <a:cs typeface="Tahoma"/>
              </a:rPr>
              <a:t>H</a:t>
            </a:r>
            <a:r>
              <a:rPr sz="1100" b="1" dirty="0">
                <a:latin typeface="Tahoma"/>
                <a:cs typeface="Tahoma"/>
              </a:rPr>
              <a:t>z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08964" y="4281917"/>
            <a:ext cx="6711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ahoma"/>
                <a:cs typeface="Tahoma"/>
              </a:rPr>
              <a:t>3000GHz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59286" y="4612670"/>
            <a:ext cx="2825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latin typeface="Tahoma"/>
                <a:cs typeface="Tahoma"/>
              </a:rPr>
              <a:t>V</a:t>
            </a:r>
            <a:r>
              <a:rPr sz="1100" b="1" spc="5" dirty="0">
                <a:latin typeface="Tahoma"/>
                <a:cs typeface="Tahoma"/>
              </a:rPr>
              <a:t>L</a:t>
            </a:r>
            <a:r>
              <a:rPr sz="1100" b="1" dirty="0">
                <a:latin typeface="Tahoma"/>
                <a:cs typeface="Tahoma"/>
              </a:rPr>
              <a:t>F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45855" y="4612670"/>
            <a:ext cx="18732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Tahoma"/>
                <a:cs typeface="Tahoma"/>
              </a:rPr>
              <a:t>L</a:t>
            </a:r>
            <a:r>
              <a:rPr sz="1100" b="1" dirty="0">
                <a:latin typeface="Tahoma"/>
                <a:cs typeface="Tahoma"/>
              </a:rPr>
              <a:t>F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89909" y="4612670"/>
            <a:ext cx="2317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Tahoma"/>
                <a:cs typeface="Tahoma"/>
              </a:rPr>
              <a:t>M</a:t>
            </a:r>
            <a:r>
              <a:rPr sz="1100" b="1" dirty="0">
                <a:latin typeface="Tahoma"/>
                <a:cs typeface="Tahoma"/>
              </a:rPr>
              <a:t>F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60603" y="4612670"/>
            <a:ext cx="2139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Tahoma"/>
                <a:cs typeface="Tahoma"/>
              </a:rPr>
              <a:t>H</a:t>
            </a:r>
            <a:r>
              <a:rPr sz="1100" b="1" dirty="0">
                <a:latin typeface="Tahoma"/>
                <a:cs typeface="Tahoma"/>
              </a:rPr>
              <a:t>F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75214" y="4612670"/>
            <a:ext cx="30924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5" dirty="0">
                <a:latin typeface="Tahoma"/>
                <a:cs typeface="Tahoma"/>
              </a:rPr>
              <a:t>V</a:t>
            </a:r>
            <a:r>
              <a:rPr sz="1100" b="1" spc="-5" dirty="0">
                <a:latin typeface="Tahoma"/>
                <a:cs typeface="Tahoma"/>
              </a:rPr>
              <a:t>H</a:t>
            </a:r>
            <a:r>
              <a:rPr sz="1100" b="1" dirty="0">
                <a:latin typeface="Tahoma"/>
                <a:cs typeface="Tahoma"/>
              </a:rPr>
              <a:t>F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81412" y="4612670"/>
            <a:ext cx="3175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ahoma"/>
                <a:cs typeface="Tahoma"/>
              </a:rPr>
              <a:t>U</a:t>
            </a:r>
            <a:r>
              <a:rPr sz="1100" b="1" spc="-5" dirty="0">
                <a:latin typeface="Tahoma"/>
                <a:cs typeface="Tahoma"/>
              </a:rPr>
              <a:t>H</a:t>
            </a:r>
            <a:r>
              <a:rPr sz="1100" b="1" dirty="0">
                <a:latin typeface="Tahoma"/>
                <a:cs typeface="Tahoma"/>
              </a:rPr>
              <a:t>F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39488" y="4612670"/>
            <a:ext cx="30226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Tahoma"/>
                <a:cs typeface="Tahoma"/>
              </a:rPr>
              <a:t>SH</a:t>
            </a:r>
            <a:r>
              <a:rPr sz="1100" b="1" dirty="0">
                <a:latin typeface="Tahoma"/>
                <a:cs typeface="Tahoma"/>
              </a:rPr>
              <a:t>F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67215" y="4612670"/>
            <a:ext cx="30035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5" dirty="0">
                <a:latin typeface="Tahoma"/>
                <a:cs typeface="Tahoma"/>
              </a:rPr>
              <a:t>E</a:t>
            </a:r>
            <a:r>
              <a:rPr sz="1100" b="1" spc="-5" dirty="0">
                <a:latin typeface="Tahoma"/>
                <a:cs typeface="Tahoma"/>
              </a:rPr>
              <a:t>H</a:t>
            </a:r>
            <a:r>
              <a:rPr sz="1100" b="1" dirty="0">
                <a:latin typeface="Tahoma"/>
                <a:cs typeface="Tahoma"/>
              </a:rPr>
              <a:t>F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88351" y="4612670"/>
            <a:ext cx="80391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921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ahoma"/>
                <a:cs typeface="Tahoma"/>
              </a:rPr>
              <a:t>No </a:t>
            </a:r>
            <a:r>
              <a:rPr sz="1100" b="1" spc="5" dirty="0">
                <a:latin typeface="Tahoma"/>
                <a:cs typeface="Tahoma"/>
              </a:rPr>
              <a:t> </a:t>
            </a:r>
            <a:r>
              <a:rPr sz="1100" b="1" dirty="0">
                <a:latin typeface="Tahoma"/>
                <a:cs typeface="Tahoma"/>
              </a:rPr>
              <a:t>d</a:t>
            </a:r>
            <a:r>
              <a:rPr sz="1100" b="1" spc="5" dirty="0">
                <a:latin typeface="Tahoma"/>
                <a:cs typeface="Tahoma"/>
              </a:rPr>
              <a:t>e</a:t>
            </a:r>
            <a:r>
              <a:rPr sz="1100" b="1" spc="-10" dirty="0">
                <a:latin typeface="Tahoma"/>
                <a:cs typeface="Tahoma"/>
              </a:rPr>
              <a:t>s</a:t>
            </a:r>
            <a:r>
              <a:rPr sz="1100" b="1" spc="-5" dirty="0">
                <a:latin typeface="Tahoma"/>
                <a:cs typeface="Tahoma"/>
              </a:rPr>
              <a:t>i</a:t>
            </a:r>
            <a:r>
              <a:rPr sz="1100" b="1" spc="-645" dirty="0">
                <a:latin typeface="Tahoma"/>
                <a:cs typeface="Tahoma"/>
              </a:rPr>
              <a:t>g</a:t>
            </a:r>
            <a:r>
              <a:rPr sz="1100" b="1" dirty="0">
                <a:latin typeface="Tahoma"/>
                <a:cs typeface="Tahoma"/>
              </a:rPr>
              <a:t>t</a:t>
            </a:r>
            <a:r>
              <a:rPr sz="1100" b="1" spc="-140" dirty="0">
                <a:latin typeface="Tahoma"/>
                <a:cs typeface="Tahoma"/>
              </a:rPr>
              <a:t> </a:t>
            </a:r>
            <a:r>
              <a:rPr sz="1100" b="1" spc="-5" dirty="0">
                <a:latin typeface="Tahoma"/>
                <a:cs typeface="Tahoma"/>
              </a:rPr>
              <a:t>n</a:t>
            </a:r>
            <a:r>
              <a:rPr sz="1100" b="1" dirty="0">
                <a:latin typeface="Tahoma"/>
                <a:cs typeface="Tahoma"/>
              </a:rPr>
              <a:t>at</a:t>
            </a:r>
            <a:r>
              <a:rPr sz="1100" b="1" spc="-5" dirty="0">
                <a:latin typeface="Tahoma"/>
                <a:cs typeface="Tahoma"/>
              </a:rPr>
              <a:t>e</a:t>
            </a:r>
            <a:r>
              <a:rPr sz="1100" b="1" dirty="0">
                <a:latin typeface="Tahoma"/>
                <a:cs typeface="Tahoma"/>
              </a:rPr>
              <a:t>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38968" y="4937262"/>
            <a:ext cx="335280" cy="526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indent="25400" algn="just">
              <a:lnSpc>
                <a:spcPct val="99100"/>
              </a:lnSpc>
              <a:spcBef>
                <a:spcPts val="114"/>
              </a:spcBef>
            </a:pPr>
            <a:r>
              <a:rPr sz="1100" b="1" dirty="0">
                <a:latin typeface="Tahoma"/>
                <a:cs typeface="Tahoma"/>
              </a:rPr>
              <a:t>Lon </a:t>
            </a:r>
            <a:r>
              <a:rPr sz="1100" b="1" spc="-315" dirty="0">
                <a:latin typeface="Tahoma"/>
                <a:cs typeface="Tahoma"/>
              </a:rPr>
              <a:t> </a:t>
            </a:r>
            <a:r>
              <a:rPr sz="1100" b="1" spc="-935" dirty="0">
                <a:latin typeface="Tahoma"/>
                <a:cs typeface="Tahoma"/>
              </a:rPr>
              <a:t>W</a:t>
            </a:r>
            <a:r>
              <a:rPr sz="1100" b="1" dirty="0">
                <a:latin typeface="Tahoma"/>
                <a:cs typeface="Tahoma"/>
              </a:rPr>
              <a:t>g</a:t>
            </a:r>
            <a:r>
              <a:rPr sz="1100" b="1" spc="-85" dirty="0">
                <a:latin typeface="Tahoma"/>
                <a:cs typeface="Tahoma"/>
              </a:rPr>
              <a:t> </a:t>
            </a:r>
            <a:r>
              <a:rPr sz="1100" b="1" dirty="0">
                <a:latin typeface="Tahoma"/>
                <a:cs typeface="Tahoma"/>
              </a:rPr>
              <a:t>av  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20794" y="4937262"/>
            <a:ext cx="454659" cy="526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just">
              <a:lnSpc>
                <a:spcPct val="99100"/>
              </a:lnSpc>
              <a:spcBef>
                <a:spcPts val="114"/>
              </a:spcBef>
            </a:pPr>
            <a:r>
              <a:rPr sz="1100" b="1" spc="-5" dirty="0">
                <a:latin typeface="Tahoma"/>
                <a:cs typeface="Tahoma"/>
              </a:rPr>
              <a:t>M</a:t>
            </a:r>
            <a:r>
              <a:rPr sz="1100" b="1" spc="5" dirty="0">
                <a:latin typeface="Tahoma"/>
                <a:cs typeface="Tahoma"/>
              </a:rPr>
              <a:t>e</a:t>
            </a:r>
            <a:r>
              <a:rPr sz="1100" b="1" dirty="0">
                <a:latin typeface="Tahoma"/>
                <a:cs typeface="Tahoma"/>
              </a:rPr>
              <a:t>d</a:t>
            </a:r>
            <a:r>
              <a:rPr sz="1100" b="1" spc="-5" dirty="0">
                <a:latin typeface="Tahoma"/>
                <a:cs typeface="Tahoma"/>
              </a:rPr>
              <a:t>i</a:t>
            </a:r>
            <a:r>
              <a:rPr sz="1100" b="1" dirty="0">
                <a:latin typeface="Tahoma"/>
                <a:cs typeface="Tahoma"/>
              </a:rPr>
              <a:t>u  </a:t>
            </a:r>
            <a:r>
              <a:rPr sz="1100" b="1" spc="-105" dirty="0">
                <a:latin typeface="Tahoma"/>
                <a:cs typeface="Tahoma"/>
              </a:rPr>
              <a:t>mWav </a:t>
            </a:r>
            <a:r>
              <a:rPr sz="1100" b="1" spc="-100" dirty="0">
                <a:latin typeface="Tahoma"/>
                <a:cs typeface="Tahoma"/>
              </a:rPr>
              <a:t> </a:t>
            </a:r>
            <a:r>
              <a:rPr sz="1100" b="1" dirty="0">
                <a:latin typeface="Tahoma"/>
                <a:cs typeface="Tahoma"/>
              </a:rPr>
              <a:t>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02557" y="4937262"/>
            <a:ext cx="525145" cy="12484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72720" marR="5080" indent="13335" algn="just">
              <a:lnSpc>
                <a:spcPct val="99100"/>
              </a:lnSpc>
              <a:spcBef>
                <a:spcPts val="114"/>
              </a:spcBef>
            </a:pPr>
            <a:r>
              <a:rPr sz="1100" b="1" spc="-5" dirty="0">
                <a:latin typeface="Tahoma"/>
                <a:cs typeface="Tahoma"/>
              </a:rPr>
              <a:t>Sh</a:t>
            </a:r>
            <a:r>
              <a:rPr sz="1100" b="1" dirty="0">
                <a:latin typeface="Tahoma"/>
                <a:cs typeface="Tahoma"/>
              </a:rPr>
              <a:t>or  </a:t>
            </a:r>
            <a:r>
              <a:rPr sz="1100" b="1" spc="-1030" dirty="0">
                <a:latin typeface="Tahoma"/>
                <a:cs typeface="Tahoma"/>
              </a:rPr>
              <a:t>W</a:t>
            </a:r>
            <a:r>
              <a:rPr sz="1100" b="1" dirty="0">
                <a:latin typeface="Tahoma"/>
                <a:cs typeface="Tahoma"/>
              </a:rPr>
              <a:t>t </a:t>
            </a:r>
            <a:r>
              <a:rPr sz="1100" b="1" spc="-75" dirty="0">
                <a:latin typeface="Tahoma"/>
                <a:cs typeface="Tahoma"/>
              </a:rPr>
              <a:t> </a:t>
            </a:r>
            <a:r>
              <a:rPr sz="1100" b="1" dirty="0">
                <a:latin typeface="Tahoma"/>
                <a:cs typeface="Tahoma"/>
              </a:rPr>
              <a:t>av  e</a:t>
            </a:r>
            <a:endParaRPr sz="1100">
              <a:latin typeface="Tahoma"/>
              <a:cs typeface="Tahoma"/>
            </a:endParaRPr>
          </a:p>
          <a:p>
            <a:pPr marL="12700" marR="276860">
              <a:lnSpc>
                <a:spcPct val="102800"/>
              </a:lnSpc>
              <a:spcBef>
                <a:spcPts val="994"/>
              </a:spcBef>
            </a:pPr>
            <a:r>
              <a:rPr sz="950" b="1" spc="15" dirty="0">
                <a:latin typeface="Tahoma"/>
                <a:cs typeface="Tahoma"/>
              </a:rPr>
              <a:t>VL</a:t>
            </a:r>
            <a:r>
              <a:rPr sz="950" b="1" spc="10" dirty="0">
                <a:latin typeface="Tahoma"/>
                <a:cs typeface="Tahoma"/>
              </a:rPr>
              <a:t>F  </a:t>
            </a:r>
            <a:r>
              <a:rPr sz="950" b="1" spc="15" dirty="0">
                <a:latin typeface="Tahoma"/>
                <a:cs typeface="Tahoma"/>
              </a:rPr>
              <a:t>LF </a:t>
            </a:r>
            <a:r>
              <a:rPr sz="950" b="1" spc="20" dirty="0">
                <a:latin typeface="Tahoma"/>
                <a:cs typeface="Tahoma"/>
              </a:rPr>
              <a:t> MF </a:t>
            </a:r>
            <a:r>
              <a:rPr sz="950" b="1" spc="-265" dirty="0">
                <a:latin typeface="Tahoma"/>
                <a:cs typeface="Tahoma"/>
              </a:rPr>
              <a:t> </a:t>
            </a:r>
            <a:r>
              <a:rPr sz="950" b="1" spc="25" dirty="0">
                <a:latin typeface="Tahoma"/>
                <a:cs typeface="Tahoma"/>
              </a:rPr>
              <a:t>HF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86157" y="5563606"/>
            <a:ext cx="1297305" cy="62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2800"/>
              </a:lnSpc>
              <a:spcBef>
                <a:spcPts val="100"/>
              </a:spcBef>
            </a:pPr>
            <a:r>
              <a:rPr sz="950" b="1" spc="20" dirty="0">
                <a:latin typeface="Tahoma"/>
                <a:cs typeface="Tahoma"/>
              </a:rPr>
              <a:t>Very</a:t>
            </a:r>
            <a:r>
              <a:rPr sz="950" b="1" spc="-5" dirty="0">
                <a:latin typeface="Tahoma"/>
                <a:cs typeface="Tahoma"/>
              </a:rPr>
              <a:t> </a:t>
            </a:r>
            <a:r>
              <a:rPr sz="950" b="1" spc="20" dirty="0">
                <a:latin typeface="Tahoma"/>
                <a:cs typeface="Tahoma"/>
              </a:rPr>
              <a:t>Low</a:t>
            </a:r>
            <a:r>
              <a:rPr sz="950" b="1" spc="-30" dirty="0">
                <a:latin typeface="Tahoma"/>
                <a:cs typeface="Tahoma"/>
              </a:rPr>
              <a:t> </a:t>
            </a:r>
            <a:r>
              <a:rPr sz="950" b="1" spc="15" dirty="0">
                <a:latin typeface="Tahoma"/>
                <a:cs typeface="Tahoma"/>
              </a:rPr>
              <a:t>Frequency </a:t>
            </a:r>
            <a:r>
              <a:rPr sz="950" b="1" spc="-260" dirty="0">
                <a:latin typeface="Tahoma"/>
                <a:cs typeface="Tahoma"/>
              </a:rPr>
              <a:t> </a:t>
            </a:r>
            <a:r>
              <a:rPr sz="950" b="1" spc="25" dirty="0">
                <a:latin typeface="Tahoma"/>
                <a:cs typeface="Tahoma"/>
              </a:rPr>
              <a:t>Low </a:t>
            </a:r>
            <a:r>
              <a:rPr sz="950" b="1" spc="15" dirty="0">
                <a:latin typeface="Tahoma"/>
                <a:cs typeface="Tahoma"/>
              </a:rPr>
              <a:t>Frequency </a:t>
            </a:r>
            <a:r>
              <a:rPr sz="950" b="1" spc="20" dirty="0">
                <a:latin typeface="Tahoma"/>
                <a:cs typeface="Tahoma"/>
              </a:rPr>
              <a:t> Medium </a:t>
            </a:r>
            <a:r>
              <a:rPr sz="950" b="1" spc="15" dirty="0">
                <a:latin typeface="Tahoma"/>
                <a:cs typeface="Tahoma"/>
              </a:rPr>
              <a:t>Frequency </a:t>
            </a:r>
            <a:r>
              <a:rPr sz="950" b="1" spc="20" dirty="0">
                <a:latin typeface="Tahoma"/>
                <a:cs typeface="Tahoma"/>
              </a:rPr>
              <a:t> High</a:t>
            </a:r>
            <a:r>
              <a:rPr sz="950" b="1" spc="-5" dirty="0">
                <a:latin typeface="Tahoma"/>
                <a:cs typeface="Tahoma"/>
              </a:rPr>
              <a:t> </a:t>
            </a:r>
            <a:r>
              <a:rPr sz="950" b="1" spc="15" dirty="0">
                <a:latin typeface="Tahoma"/>
                <a:cs typeface="Tahoma"/>
              </a:rPr>
              <a:t>Frequency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77445" y="5537673"/>
            <a:ext cx="287020" cy="62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2800"/>
              </a:lnSpc>
              <a:spcBef>
                <a:spcPts val="100"/>
              </a:spcBef>
            </a:pPr>
            <a:r>
              <a:rPr sz="950" b="1" spc="15" dirty="0">
                <a:latin typeface="Tahoma"/>
                <a:cs typeface="Tahoma"/>
              </a:rPr>
              <a:t>V</a:t>
            </a:r>
            <a:r>
              <a:rPr sz="950" b="1" spc="30" dirty="0">
                <a:latin typeface="Tahoma"/>
                <a:cs typeface="Tahoma"/>
              </a:rPr>
              <a:t>H</a:t>
            </a:r>
            <a:r>
              <a:rPr sz="950" b="1" spc="15" dirty="0">
                <a:latin typeface="Tahoma"/>
                <a:cs typeface="Tahoma"/>
              </a:rPr>
              <a:t>F  U</a:t>
            </a:r>
            <a:r>
              <a:rPr sz="950" b="1" spc="30" dirty="0">
                <a:latin typeface="Tahoma"/>
                <a:cs typeface="Tahoma"/>
              </a:rPr>
              <a:t>H</a:t>
            </a:r>
            <a:r>
              <a:rPr sz="950" b="1" spc="10" dirty="0">
                <a:latin typeface="Tahoma"/>
                <a:cs typeface="Tahoma"/>
              </a:rPr>
              <a:t>F  </a:t>
            </a:r>
            <a:r>
              <a:rPr sz="950" b="1" spc="15" dirty="0">
                <a:latin typeface="Tahoma"/>
                <a:cs typeface="Tahoma"/>
              </a:rPr>
              <a:t>S</a:t>
            </a:r>
            <a:r>
              <a:rPr sz="950" b="1" spc="30" dirty="0">
                <a:latin typeface="Tahoma"/>
                <a:cs typeface="Tahoma"/>
              </a:rPr>
              <a:t>H</a:t>
            </a:r>
            <a:r>
              <a:rPr sz="950" b="1" spc="10" dirty="0">
                <a:latin typeface="Tahoma"/>
                <a:cs typeface="Tahoma"/>
              </a:rPr>
              <a:t>F  E</a:t>
            </a:r>
            <a:r>
              <a:rPr sz="950" b="1" spc="30" dirty="0">
                <a:latin typeface="Tahoma"/>
                <a:cs typeface="Tahoma"/>
              </a:rPr>
              <a:t>H</a:t>
            </a:r>
            <a:r>
              <a:rPr sz="950" b="1" spc="15" dirty="0">
                <a:latin typeface="Tahoma"/>
                <a:cs typeface="Tahoma"/>
              </a:rPr>
              <a:t>F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59571" y="5537673"/>
            <a:ext cx="1684655" cy="652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76860" algn="just">
              <a:lnSpc>
                <a:spcPct val="103200"/>
              </a:lnSpc>
              <a:spcBef>
                <a:spcPts val="95"/>
              </a:spcBef>
            </a:pPr>
            <a:r>
              <a:rPr sz="950" b="1" spc="20" dirty="0">
                <a:latin typeface="Tahoma"/>
                <a:cs typeface="Tahoma"/>
              </a:rPr>
              <a:t>Very High </a:t>
            </a:r>
            <a:r>
              <a:rPr sz="950" b="1" spc="15" dirty="0">
                <a:latin typeface="Tahoma"/>
                <a:cs typeface="Tahoma"/>
              </a:rPr>
              <a:t>Frequency </a:t>
            </a:r>
            <a:r>
              <a:rPr sz="950" b="1" spc="20" dirty="0">
                <a:latin typeface="Tahoma"/>
                <a:cs typeface="Tahoma"/>
              </a:rPr>
              <a:t> </a:t>
            </a:r>
            <a:r>
              <a:rPr sz="950" b="1" spc="15" dirty="0">
                <a:latin typeface="Tahoma"/>
                <a:cs typeface="Tahoma"/>
              </a:rPr>
              <a:t>Ultra </a:t>
            </a:r>
            <a:r>
              <a:rPr sz="950" b="1" spc="20" dirty="0">
                <a:latin typeface="Tahoma"/>
                <a:cs typeface="Tahoma"/>
              </a:rPr>
              <a:t>High </a:t>
            </a:r>
            <a:r>
              <a:rPr sz="950" b="1" spc="15" dirty="0">
                <a:latin typeface="Tahoma"/>
                <a:cs typeface="Tahoma"/>
              </a:rPr>
              <a:t>Frequency </a:t>
            </a:r>
            <a:r>
              <a:rPr sz="950" b="1" spc="20" dirty="0">
                <a:latin typeface="Tahoma"/>
                <a:cs typeface="Tahoma"/>
              </a:rPr>
              <a:t> </a:t>
            </a:r>
            <a:r>
              <a:rPr sz="950" b="1" spc="15" dirty="0">
                <a:latin typeface="Tahoma"/>
                <a:cs typeface="Tahoma"/>
              </a:rPr>
              <a:t>Super</a:t>
            </a:r>
            <a:r>
              <a:rPr sz="950" b="1" spc="-15" dirty="0">
                <a:latin typeface="Tahoma"/>
                <a:cs typeface="Tahoma"/>
              </a:rPr>
              <a:t> </a:t>
            </a:r>
            <a:r>
              <a:rPr sz="950" b="1" spc="20" dirty="0">
                <a:latin typeface="Tahoma"/>
                <a:cs typeface="Tahoma"/>
              </a:rPr>
              <a:t>High</a:t>
            </a:r>
            <a:r>
              <a:rPr sz="950" b="1" spc="-5" dirty="0">
                <a:latin typeface="Tahoma"/>
                <a:cs typeface="Tahoma"/>
              </a:rPr>
              <a:t> </a:t>
            </a:r>
            <a:r>
              <a:rPr sz="950" b="1" spc="15" dirty="0">
                <a:latin typeface="Tahoma"/>
                <a:cs typeface="Tahoma"/>
              </a:rPr>
              <a:t>Frequency</a:t>
            </a:r>
            <a:endParaRPr sz="95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265"/>
              </a:spcBef>
            </a:pPr>
            <a:r>
              <a:rPr sz="950" b="1" spc="15" dirty="0">
                <a:latin typeface="Tahoma"/>
                <a:cs typeface="Tahoma"/>
              </a:rPr>
              <a:t>Extremely</a:t>
            </a:r>
            <a:r>
              <a:rPr sz="950" b="1" spc="35" dirty="0">
                <a:latin typeface="Tahoma"/>
                <a:cs typeface="Tahoma"/>
              </a:rPr>
              <a:t> </a:t>
            </a:r>
            <a:r>
              <a:rPr sz="950" b="1" spc="15" dirty="0">
                <a:latin typeface="Tahoma"/>
                <a:cs typeface="Tahoma"/>
              </a:rPr>
              <a:t>High</a:t>
            </a:r>
            <a:r>
              <a:rPr sz="950" b="1" dirty="0">
                <a:latin typeface="Tahoma"/>
                <a:cs typeface="Tahoma"/>
              </a:rPr>
              <a:t> </a:t>
            </a:r>
            <a:r>
              <a:rPr sz="950" b="1" spc="15" dirty="0">
                <a:latin typeface="Tahoma"/>
                <a:cs typeface="Tahoma"/>
              </a:rPr>
              <a:t>Frequency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046464" y="2456688"/>
            <a:ext cx="13970" cy="730250"/>
          </a:xfrm>
          <a:custGeom>
            <a:avLst/>
            <a:gdLst/>
            <a:ahLst/>
            <a:cxnLst/>
            <a:rect l="l" t="t" r="r" b="b"/>
            <a:pathLst>
              <a:path w="13970" h="730250">
                <a:moveTo>
                  <a:pt x="13716" y="729995"/>
                </a:moveTo>
                <a:lnTo>
                  <a:pt x="0" y="729995"/>
                </a:lnTo>
                <a:lnTo>
                  <a:pt x="0" y="0"/>
                </a:lnTo>
                <a:lnTo>
                  <a:pt x="13716" y="0"/>
                </a:lnTo>
                <a:lnTo>
                  <a:pt x="13716" y="7299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999744" y="2456688"/>
            <a:ext cx="7958455" cy="1815464"/>
            <a:chOff x="999744" y="2456688"/>
            <a:chExt cx="7958455" cy="1815464"/>
          </a:xfrm>
        </p:grpSpPr>
        <p:sp>
          <p:nvSpPr>
            <p:cNvPr id="30" name="object 30"/>
            <p:cNvSpPr/>
            <p:nvPr/>
          </p:nvSpPr>
          <p:spPr>
            <a:xfrm>
              <a:off x="1021079" y="2859024"/>
              <a:ext cx="7929880" cy="1407160"/>
            </a:xfrm>
            <a:custGeom>
              <a:avLst/>
              <a:gdLst/>
              <a:ahLst/>
              <a:cxnLst/>
              <a:rect l="l" t="t" r="r" b="b"/>
              <a:pathLst>
                <a:path w="7929880" h="1407160">
                  <a:moveTo>
                    <a:pt x="7929371" y="1406651"/>
                  </a:moveTo>
                  <a:lnTo>
                    <a:pt x="0" y="1406651"/>
                  </a:lnTo>
                  <a:lnTo>
                    <a:pt x="1048512" y="0"/>
                  </a:lnTo>
                  <a:lnTo>
                    <a:pt x="2215895" y="0"/>
                  </a:lnTo>
                  <a:lnTo>
                    <a:pt x="7929371" y="1406651"/>
                  </a:lnTo>
                  <a:close/>
                </a:path>
              </a:pathLst>
            </a:custGeom>
            <a:solidFill>
              <a:srgbClr val="FFCC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99744" y="2456700"/>
              <a:ext cx="7958455" cy="1815464"/>
            </a:xfrm>
            <a:custGeom>
              <a:avLst/>
              <a:gdLst/>
              <a:ahLst/>
              <a:cxnLst/>
              <a:rect l="l" t="t" r="r" b="b"/>
              <a:pathLst>
                <a:path w="7958455" h="1815464">
                  <a:moveTo>
                    <a:pt x="13716" y="0"/>
                  </a:moveTo>
                  <a:lnTo>
                    <a:pt x="0" y="0"/>
                  </a:lnTo>
                  <a:lnTo>
                    <a:pt x="0" y="729996"/>
                  </a:lnTo>
                  <a:lnTo>
                    <a:pt x="13716" y="729996"/>
                  </a:lnTo>
                  <a:lnTo>
                    <a:pt x="13716" y="0"/>
                  </a:lnTo>
                  <a:close/>
                </a:path>
                <a:path w="7958455" h="1815464">
                  <a:moveTo>
                    <a:pt x="7958328" y="1805927"/>
                  </a:moveTo>
                  <a:lnTo>
                    <a:pt x="7955280" y="1802892"/>
                  </a:lnTo>
                  <a:lnTo>
                    <a:pt x="7952232" y="1801355"/>
                  </a:lnTo>
                  <a:lnTo>
                    <a:pt x="7893405" y="1786890"/>
                  </a:lnTo>
                  <a:lnTo>
                    <a:pt x="7893405" y="1801355"/>
                  </a:lnTo>
                  <a:lnTo>
                    <a:pt x="35001" y="1801355"/>
                  </a:lnTo>
                  <a:lnTo>
                    <a:pt x="1073658" y="409943"/>
                  </a:lnTo>
                  <a:lnTo>
                    <a:pt x="2235708" y="409943"/>
                  </a:lnTo>
                  <a:lnTo>
                    <a:pt x="7893405" y="1801355"/>
                  </a:lnTo>
                  <a:lnTo>
                    <a:pt x="7893405" y="1786890"/>
                  </a:lnTo>
                  <a:lnTo>
                    <a:pt x="2282126" y="406895"/>
                  </a:lnTo>
                  <a:lnTo>
                    <a:pt x="2238756" y="396227"/>
                  </a:lnTo>
                  <a:lnTo>
                    <a:pt x="1065263" y="396227"/>
                  </a:lnTo>
                  <a:lnTo>
                    <a:pt x="1065263" y="399275"/>
                  </a:lnTo>
                  <a:lnTo>
                    <a:pt x="15227" y="1804403"/>
                  </a:lnTo>
                  <a:lnTo>
                    <a:pt x="13703" y="1805927"/>
                  </a:lnTo>
                  <a:lnTo>
                    <a:pt x="13703" y="1808988"/>
                  </a:lnTo>
                  <a:lnTo>
                    <a:pt x="15227" y="1812023"/>
                  </a:lnTo>
                  <a:lnTo>
                    <a:pt x="15227" y="1813547"/>
                  </a:lnTo>
                  <a:lnTo>
                    <a:pt x="18275" y="1815071"/>
                  </a:lnTo>
                  <a:lnTo>
                    <a:pt x="7949184" y="1815071"/>
                  </a:lnTo>
                  <a:lnTo>
                    <a:pt x="7953743" y="1815071"/>
                  </a:lnTo>
                  <a:lnTo>
                    <a:pt x="7956791" y="1813547"/>
                  </a:lnTo>
                  <a:lnTo>
                    <a:pt x="7956791" y="1808988"/>
                  </a:lnTo>
                  <a:lnTo>
                    <a:pt x="7958328" y="18059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261083" y="3387334"/>
            <a:ext cx="13671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spc="5" dirty="0">
                <a:latin typeface="Tahoma"/>
                <a:cs typeface="Tahoma"/>
              </a:rPr>
              <a:t>Radio</a:t>
            </a:r>
            <a:r>
              <a:rPr sz="1300" b="1" spc="-40" dirty="0">
                <a:latin typeface="Tahoma"/>
                <a:cs typeface="Tahoma"/>
              </a:rPr>
              <a:t> </a:t>
            </a:r>
            <a:r>
              <a:rPr sz="1300" b="1" spc="10" dirty="0">
                <a:latin typeface="Tahoma"/>
                <a:cs typeface="Tahoma"/>
              </a:rPr>
              <a:t>Spectrum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586484" y="4602480"/>
            <a:ext cx="13970" cy="315595"/>
          </a:xfrm>
          <a:custGeom>
            <a:avLst/>
            <a:gdLst/>
            <a:ahLst/>
            <a:cxnLst/>
            <a:rect l="l" t="t" r="r" b="b"/>
            <a:pathLst>
              <a:path w="13969" h="315595">
                <a:moveTo>
                  <a:pt x="13716" y="315467"/>
                </a:moveTo>
                <a:lnTo>
                  <a:pt x="0" y="315467"/>
                </a:lnTo>
                <a:lnTo>
                  <a:pt x="0" y="0"/>
                </a:lnTo>
                <a:lnTo>
                  <a:pt x="13716" y="0"/>
                </a:lnTo>
                <a:lnTo>
                  <a:pt x="13716" y="31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24683" y="4602480"/>
            <a:ext cx="13970" cy="315595"/>
          </a:xfrm>
          <a:custGeom>
            <a:avLst/>
            <a:gdLst/>
            <a:ahLst/>
            <a:cxnLst/>
            <a:rect l="l" t="t" r="r" b="b"/>
            <a:pathLst>
              <a:path w="13969" h="315595">
                <a:moveTo>
                  <a:pt x="13716" y="315467"/>
                </a:moveTo>
                <a:lnTo>
                  <a:pt x="0" y="315467"/>
                </a:lnTo>
                <a:lnTo>
                  <a:pt x="0" y="0"/>
                </a:lnTo>
                <a:lnTo>
                  <a:pt x="13716" y="0"/>
                </a:lnTo>
                <a:lnTo>
                  <a:pt x="13716" y="31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62884" y="4602480"/>
            <a:ext cx="13970" cy="315595"/>
          </a:xfrm>
          <a:custGeom>
            <a:avLst/>
            <a:gdLst/>
            <a:ahLst/>
            <a:cxnLst/>
            <a:rect l="l" t="t" r="r" b="b"/>
            <a:pathLst>
              <a:path w="13970" h="315595">
                <a:moveTo>
                  <a:pt x="13716" y="315467"/>
                </a:moveTo>
                <a:lnTo>
                  <a:pt x="0" y="315467"/>
                </a:lnTo>
                <a:lnTo>
                  <a:pt x="0" y="0"/>
                </a:lnTo>
                <a:lnTo>
                  <a:pt x="13716" y="0"/>
                </a:lnTo>
                <a:lnTo>
                  <a:pt x="13716" y="31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84903" y="4602480"/>
            <a:ext cx="13970" cy="315595"/>
          </a:xfrm>
          <a:custGeom>
            <a:avLst/>
            <a:gdLst/>
            <a:ahLst/>
            <a:cxnLst/>
            <a:rect l="l" t="t" r="r" b="b"/>
            <a:pathLst>
              <a:path w="13970" h="315595">
                <a:moveTo>
                  <a:pt x="13716" y="315467"/>
                </a:moveTo>
                <a:lnTo>
                  <a:pt x="0" y="315467"/>
                </a:lnTo>
                <a:lnTo>
                  <a:pt x="0" y="0"/>
                </a:lnTo>
                <a:lnTo>
                  <a:pt x="13716" y="0"/>
                </a:lnTo>
                <a:lnTo>
                  <a:pt x="13716" y="31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23103" y="4602480"/>
            <a:ext cx="13970" cy="315595"/>
          </a:xfrm>
          <a:custGeom>
            <a:avLst/>
            <a:gdLst/>
            <a:ahLst/>
            <a:cxnLst/>
            <a:rect l="l" t="t" r="r" b="b"/>
            <a:pathLst>
              <a:path w="13970" h="315595">
                <a:moveTo>
                  <a:pt x="13716" y="315467"/>
                </a:moveTo>
                <a:lnTo>
                  <a:pt x="0" y="315467"/>
                </a:lnTo>
                <a:lnTo>
                  <a:pt x="0" y="0"/>
                </a:lnTo>
                <a:lnTo>
                  <a:pt x="13716" y="0"/>
                </a:lnTo>
                <a:lnTo>
                  <a:pt x="13716" y="31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5721096" y="4512564"/>
            <a:ext cx="154305" cy="1979930"/>
            <a:chOff x="5721096" y="4512564"/>
            <a:chExt cx="154305" cy="1979930"/>
          </a:xfrm>
        </p:grpSpPr>
        <p:sp>
          <p:nvSpPr>
            <p:cNvPr id="39" name="object 39"/>
            <p:cNvSpPr/>
            <p:nvPr/>
          </p:nvSpPr>
          <p:spPr>
            <a:xfrm>
              <a:off x="5861304" y="4602480"/>
              <a:ext cx="13970" cy="315595"/>
            </a:xfrm>
            <a:custGeom>
              <a:avLst/>
              <a:gdLst/>
              <a:ahLst/>
              <a:cxnLst/>
              <a:rect l="l" t="t" r="r" b="b"/>
              <a:pathLst>
                <a:path w="13970" h="315595">
                  <a:moveTo>
                    <a:pt x="13716" y="315467"/>
                  </a:moveTo>
                  <a:lnTo>
                    <a:pt x="0" y="315467"/>
                  </a:lnTo>
                  <a:lnTo>
                    <a:pt x="0" y="0"/>
                  </a:lnTo>
                  <a:lnTo>
                    <a:pt x="13716" y="0"/>
                  </a:lnTo>
                  <a:lnTo>
                    <a:pt x="13716" y="3154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721096" y="4512564"/>
              <a:ext cx="127000" cy="1979930"/>
            </a:xfrm>
            <a:custGeom>
              <a:avLst/>
              <a:gdLst/>
              <a:ahLst/>
              <a:cxnLst/>
              <a:rect l="l" t="t" r="r" b="b"/>
              <a:pathLst>
                <a:path w="127000" h="1979929">
                  <a:moveTo>
                    <a:pt x="83820" y="1876044"/>
                  </a:moveTo>
                  <a:lnTo>
                    <a:pt x="42672" y="1876044"/>
                  </a:lnTo>
                  <a:lnTo>
                    <a:pt x="42672" y="0"/>
                  </a:lnTo>
                  <a:lnTo>
                    <a:pt x="83820" y="0"/>
                  </a:lnTo>
                  <a:lnTo>
                    <a:pt x="83820" y="1876044"/>
                  </a:lnTo>
                  <a:close/>
                </a:path>
                <a:path w="127000" h="1979929">
                  <a:moveTo>
                    <a:pt x="62484" y="1979676"/>
                  </a:moveTo>
                  <a:lnTo>
                    <a:pt x="0" y="1854708"/>
                  </a:lnTo>
                  <a:lnTo>
                    <a:pt x="42672" y="1854708"/>
                  </a:lnTo>
                  <a:lnTo>
                    <a:pt x="42672" y="1876044"/>
                  </a:lnTo>
                  <a:lnTo>
                    <a:pt x="115563" y="1876044"/>
                  </a:lnTo>
                  <a:lnTo>
                    <a:pt x="62484" y="1979676"/>
                  </a:lnTo>
                  <a:close/>
                </a:path>
                <a:path w="127000" h="1979929">
                  <a:moveTo>
                    <a:pt x="115563" y="1876044"/>
                  </a:moveTo>
                  <a:lnTo>
                    <a:pt x="83820" y="1876044"/>
                  </a:lnTo>
                  <a:lnTo>
                    <a:pt x="83820" y="1854708"/>
                  </a:lnTo>
                  <a:lnTo>
                    <a:pt x="126492" y="1854708"/>
                  </a:lnTo>
                  <a:lnTo>
                    <a:pt x="115563" y="187604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/>
          <p:nvPr/>
        </p:nvSpPr>
        <p:spPr>
          <a:xfrm>
            <a:off x="6783323" y="4602480"/>
            <a:ext cx="13970" cy="315595"/>
          </a:xfrm>
          <a:custGeom>
            <a:avLst/>
            <a:gdLst/>
            <a:ahLst/>
            <a:cxnLst/>
            <a:rect l="l" t="t" r="r" b="b"/>
            <a:pathLst>
              <a:path w="13970" h="315595">
                <a:moveTo>
                  <a:pt x="13716" y="315467"/>
                </a:moveTo>
                <a:lnTo>
                  <a:pt x="0" y="315467"/>
                </a:lnTo>
                <a:lnTo>
                  <a:pt x="0" y="0"/>
                </a:lnTo>
                <a:lnTo>
                  <a:pt x="13716" y="0"/>
                </a:lnTo>
                <a:lnTo>
                  <a:pt x="13716" y="31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705344" y="4602480"/>
            <a:ext cx="13970" cy="315595"/>
          </a:xfrm>
          <a:custGeom>
            <a:avLst/>
            <a:gdLst/>
            <a:ahLst/>
            <a:cxnLst/>
            <a:rect l="l" t="t" r="r" b="b"/>
            <a:pathLst>
              <a:path w="13970" h="315595">
                <a:moveTo>
                  <a:pt x="13716" y="315467"/>
                </a:moveTo>
                <a:lnTo>
                  <a:pt x="0" y="315467"/>
                </a:lnTo>
                <a:lnTo>
                  <a:pt x="0" y="0"/>
                </a:lnTo>
                <a:lnTo>
                  <a:pt x="13716" y="0"/>
                </a:lnTo>
                <a:lnTo>
                  <a:pt x="13716" y="315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00655" y="4512564"/>
            <a:ext cx="127000" cy="1979930"/>
          </a:xfrm>
          <a:custGeom>
            <a:avLst/>
            <a:gdLst/>
            <a:ahLst/>
            <a:cxnLst/>
            <a:rect l="l" t="t" r="r" b="b"/>
            <a:pathLst>
              <a:path w="127000" h="1979929">
                <a:moveTo>
                  <a:pt x="83820" y="1876044"/>
                </a:moveTo>
                <a:lnTo>
                  <a:pt x="42672" y="1876044"/>
                </a:lnTo>
                <a:lnTo>
                  <a:pt x="42672" y="0"/>
                </a:lnTo>
                <a:lnTo>
                  <a:pt x="83820" y="0"/>
                </a:lnTo>
                <a:lnTo>
                  <a:pt x="83820" y="1876044"/>
                </a:lnTo>
                <a:close/>
              </a:path>
              <a:path w="127000" h="1979929">
                <a:moveTo>
                  <a:pt x="62484" y="1979676"/>
                </a:moveTo>
                <a:lnTo>
                  <a:pt x="0" y="1854708"/>
                </a:lnTo>
                <a:lnTo>
                  <a:pt x="42672" y="1854708"/>
                </a:lnTo>
                <a:lnTo>
                  <a:pt x="42672" y="1876044"/>
                </a:lnTo>
                <a:lnTo>
                  <a:pt x="115563" y="1876044"/>
                </a:lnTo>
                <a:lnTo>
                  <a:pt x="62484" y="1979676"/>
                </a:lnTo>
                <a:close/>
              </a:path>
              <a:path w="127000" h="1979929">
                <a:moveTo>
                  <a:pt x="115563" y="1876044"/>
                </a:moveTo>
                <a:lnTo>
                  <a:pt x="83820" y="1876044"/>
                </a:lnTo>
                <a:lnTo>
                  <a:pt x="83820" y="1854708"/>
                </a:lnTo>
                <a:lnTo>
                  <a:pt x="126492" y="1854708"/>
                </a:lnTo>
                <a:lnTo>
                  <a:pt x="115563" y="18760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77055" y="4512564"/>
            <a:ext cx="127000" cy="1979930"/>
          </a:xfrm>
          <a:custGeom>
            <a:avLst/>
            <a:gdLst/>
            <a:ahLst/>
            <a:cxnLst/>
            <a:rect l="l" t="t" r="r" b="b"/>
            <a:pathLst>
              <a:path w="127000" h="1979929">
                <a:moveTo>
                  <a:pt x="83820" y="1876044"/>
                </a:moveTo>
                <a:lnTo>
                  <a:pt x="42672" y="1876044"/>
                </a:lnTo>
                <a:lnTo>
                  <a:pt x="42672" y="0"/>
                </a:lnTo>
                <a:lnTo>
                  <a:pt x="83820" y="0"/>
                </a:lnTo>
                <a:lnTo>
                  <a:pt x="83820" y="1876044"/>
                </a:lnTo>
                <a:close/>
              </a:path>
              <a:path w="127000" h="1979929">
                <a:moveTo>
                  <a:pt x="62484" y="1979676"/>
                </a:moveTo>
                <a:lnTo>
                  <a:pt x="0" y="1854708"/>
                </a:lnTo>
                <a:lnTo>
                  <a:pt x="42672" y="1854708"/>
                </a:lnTo>
                <a:lnTo>
                  <a:pt x="42672" y="1876044"/>
                </a:lnTo>
                <a:lnTo>
                  <a:pt x="115563" y="1876044"/>
                </a:lnTo>
                <a:lnTo>
                  <a:pt x="62484" y="1979676"/>
                </a:lnTo>
                <a:close/>
              </a:path>
              <a:path w="127000" h="1979929">
                <a:moveTo>
                  <a:pt x="115563" y="1876044"/>
                </a:moveTo>
                <a:lnTo>
                  <a:pt x="83820" y="1876044"/>
                </a:lnTo>
                <a:lnTo>
                  <a:pt x="83820" y="1854708"/>
                </a:lnTo>
                <a:lnTo>
                  <a:pt x="126492" y="1854708"/>
                </a:lnTo>
                <a:lnTo>
                  <a:pt x="115563" y="18760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01996" y="4512564"/>
            <a:ext cx="127000" cy="1979930"/>
          </a:xfrm>
          <a:custGeom>
            <a:avLst/>
            <a:gdLst/>
            <a:ahLst/>
            <a:cxnLst/>
            <a:rect l="l" t="t" r="r" b="b"/>
            <a:pathLst>
              <a:path w="127000" h="1979929">
                <a:moveTo>
                  <a:pt x="83820" y="1876044"/>
                </a:moveTo>
                <a:lnTo>
                  <a:pt x="42672" y="1876044"/>
                </a:lnTo>
                <a:lnTo>
                  <a:pt x="42672" y="0"/>
                </a:lnTo>
                <a:lnTo>
                  <a:pt x="83820" y="0"/>
                </a:lnTo>
                <a:lnTo>
                  <a:pt x="83820" y="1876044"/>
                </a:lnTo>
                <a:close/>
              </a:path>
              <a:path w="127000" h="1979929">
                <a:moveTo>
                  <a:pt x="62484" y="1979676"/>
                </a:moveTo>
                <a:lnTo>
                  <a:pt x="0" y="1854708"/>
                </a:lnTo>
                <a:lnTo>
                  <a:pt x="42672" y="1854708"/>
                </a:lnTo>
                <a:lnTo>
                  <a:pt x="42672" y="1876044"/>
                </a:lnTo>
                <a:lnTo>
                  <a:pt x="115563" y="1876044"/>
                </a:lnTo>
                <a:lnTo>
                  <a:pt x="62484" y="1979676"/>
                </a:lnTo>
                <a:close/>
              </a:path>
              <a:path w="127000" h="1979929">
                <a:moveTo>
                  <a:pt x="115563" y="1876044"/>
                </a:moveTo>
                <a:lnTo>
                  <a:pt x="83820" y="1876044"/>
                </a:lnTo>
                <a:lnTo>
                  <a:pt x="83820" y="1854708"/>
                </a:lnTo>
                <a:lnTo>
                  <a:pt x="126492" y="1854708"/>
                </a:lnTo>
                <a:lnTo>
                  <a:pt x="115563" y="18760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972556" y="4512564"/>
            <a:ext cx="127000" cy="1979930"/>
          </a:xfrm>
          <a:custGeom>
            <a:avLst/>
            <a:gdLst/>
            <a:ahLst/>
            <a:cxnLst/>
            <a:rect l="l" t="t" r="r" b="b"/>
            <a:pathLst>
              <a:path w="127000" h="1979929">
                <a:moveTo>
                  <a:pt x="83820" y="1876044"/>
                </a:moveTo>
                <a:lnTo>
                  <a:pt x="42672" y="1876044"/>
                </a:lnTo>
                <a:lnTo>
                  <a:pt x="42672" y="0"/>
                </a:lnTo>
                <a:lnTo>
                  <a:pt x="83820" y="0"/>
                </a:lnTo>
                <a:lnTo>
                  <a:pt x="83820" y="1876044"/>
                </a:lnTo>
                <a:close/>
              </a:path>
              <a:path w="127000" h="1979929">
                <a:moveTo>
                  <a:pt x="62484" y="1979676"/>
                </a:moveTo>
                <a:lnTo>
                  <a:pt x="0" y="1854708"/>
                </a:lnTo>
                <a:lnTo>
                  <a:pt x="42672" y="1854708"/>
                </a:lnTo>
                <a:lnTo>
                  <a:pt x="42672" y="1876044"/>
                </a:lnTo>
                <a:lnTo>
                  <a:pt x="115563" y="1876044"/>
                </a:lnTo>
                <a:lnTo>
                  <a:pt x="62484" y="1979676"/>
                </a:lnTo>
                <a:close/>
              </a:path>
              <a:path w="127000" h="1979929">
                <a:moveTo>
                  <a:pt x="115563" y="1876044"/>
                </a:moveTo>
                <a:lnTo>
                  <a:pt x="83820" y="1876044"/>
                </a:lnTo>
                <a:lnTo>
                  <a:pt x="83820" y="1854708"/>
                </a:lnTo>
                <a:lnTo>
                  <a:pt x="126492" y="1854708"/>
                </a:lnTo>
                <a:lnTo>
                  <a:pt x="115563" y="18760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848051" y="6604465"/>
            <a:ext cx="103695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b="1" spc="5" dirty="0">
                <a:solidFill>
                  <a:srgbClr val="FF0000"/>
                </a:solidFill>
                <a:latin typeface="Comic Sans MS"/>
                <a:cs typeface="Comic Sans MS"/>
              </a:rPr>
              <a:t>125-134</a:t>
            </a:r>
            <a:r>
              <a:rPr sz="1200" b="1" spc="-8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200" b="1" spc="10" dirty="0">
                <a:solidFill>
                  <a:srgbClr val="FF0000"/>
                </a:solidFill>
                <a:latin typeface="Comic Sans MS"/>
                <a:cs typeface="Comic Sans MS"/>
              </a:rPr>
              <a:t>kHz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524270" y="6604465"/>
            <a:ext cx="8413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b="1" spc="5" dirty="0">
                <a:solidFill>
                  <a:srgbClr val="FF0000"/>
                </a:solidFill>
                <a:latin typeface="Comic Sans MS"/>
                <a:cs typeface="Comic Sans MS"/>
              </a:rPr>
              <a:t>13,56</a:t>
            </a:r>
            <a:r>
              <a:rPr sz="1200" b="1" spc="-7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200" b="1" dirty="0">
                <a:solidFill>
                  <a:srgbClr val="FF0000"/>
                </a:solidFill>
                <a:latin typeface="Comic Sans MS"/>
                <a:cs typeface="Comic Sans MS"/>
              </a:rPr>
              <a:t>Mhz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697942" y="6522167"/>
            <a:ext cx="685800" cy="3949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b="1" dirty="0">
                <a:solidFill>
                  <a:srgbClr val="FF0000"/>
                </a:solidFill>
                <a:latin typeface="Comic Sans MS"/>
                <a:cs typeface="Comic Sans MS"/>
              </a:rPr>
              <a:t>8</a:t>
            </a:r>
            <a:r>
              <a:rPr sz="1200" b="1" spc="15" dirty="0">
                <a:solidFill>
                  <a:srgbClr val="FF0000"/>
                </a:solidFill>
                <a:latin typeface="Comic Sans MS"/>
                <a:cs typeface="Comic Sans MS"/>
              </a:rPr>
              <a:t>6</a:t>
            </a:r>
            <a:r>
              <a:rPr sz="1200" b="1" dirty="0">
                <a:solidFill>
                  <a:srgbClr val="FF0000"/>
                </a:solidFill>
                <a:latin typeface="Comic Sans MS"/>
                <a:cs typeface="Comic Sans MS"/>
              </a:rPr>
              <a:t>0</a:t>
            </a:r>
            <a:r>
              <a:rPr sz="1200" b="1" spc="15" dirty="0">
                <a:solidFill>
                  <a:srgbClr val="FF0000"/>
                </a:solidFill>
                <a:latin typeface="Comic Sans MS"/>
                <a:cs typeface="Comic Sans MS"/>
              </a:rPr>
              <a:t>-</a:t>
            </a:r>
            <a:r>
              <a:rPr sz="1200" b="1" dirty="0">
                <a:solidFill>
                  <a:srgbClr val="FF0000"/>
                </a:solidFill>
                <a:latin typeface="Comic Sans MS"/>
                <a:cs typeface="Comic Sans MS"/>
              </a:rPr>
              <a:t>93</a:t>
            </a:r>
            <a:r>
              <a:rPr sz="1200" b="1" spc="5" dirty="0">
                <a:solidFill>
                  <a:srgbClr val="FF0000"/>
                </a:solidFill>
                <a:latin typeface="Comic Sans MS"/>
                <a:cs typeface="Comic Sans MS"/>
              </a:rPr>
              <a:t>0</a:t>
            </a:r>
            <a:endParaRPr sz="1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b="1" spc="5" dirty="0">
                <a:solidFill>
                  <a:srgbClr val="FF0000"/>
                </a:solidFill>
                <a:latin typeface="Comic Sans MS"/>
                <a:cs typeface="Comic Sans MS"/>
              </a:rPr>
              <a:t>MHz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703785" y="6522167"/>
            <a:ext cx="139065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b="1" spc="5" dirty="0">
                <a:solidFill>
                  <a:srgbClr val="FF0000"/>
                </a:solidFill>
                <a:latin typeface="Comic Sans MS"/>
                <a:cs typeface="Comic Sans MS"/>
              </a:rPr>
              <a:t>2,45</a:t>
            </a:r>
            <a:r>
              <a:rPr sz="1200" b="1" spc="-4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200" b="1" spc="5" dirty="0">
                <a:solidFill>
                  <a:srgbClr val="FF0000"/>
                </a:solidFill>
                <a:latin typeface="Comic Sans MS"/>
                <a:cs typeface="Comic Sans MS"/>
              </a:rPr>
              <a:t>and</a:t>
            </a:r>
            <a:r>
              <a:rPr sz="1200" b="1" spc="-2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200" b="1" spc="5" dirty="0">
                <a:solidFill>
                  <a:srgbClr val="FF0000"/>
                </a:solidFill>
                <a:latin typeface="Comic Sans MS"/>
                <a:cs typeface="Comic Sans MS"/>
              </a:rPr>
              <a:t>5,8</a:t>
            </a:r>
            <a:r>
              <a:rPr sz="1200" b="1" spc="-4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200" b="1" spc="10" dirty="0">
                <a:solidFill>
                  <a:srgbClr val="FF0000"/>
                </a:solidFill>
                <a:latin typeface="Comic Sans MS"/>
                <a:cs typeface="Comic Sans MS"/>
              </a:rPr>
              <a:t>GHz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07003" y="5610835"/>
            <a:ext cx="1290320" cy="5626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b="1" dirty="0">
                <a:solidFill>
                  <a:srgbClr val="114FFB"/>
                </a:solidFill>
                <a:latin typeface="Comic Sans MS"/>
                <a:cs typeface="Comic Sans MS"/>
              </a:rPr>
              <a:t>The</a:t>
            </a:r>
            <a:r>
              <a:rPr sz="1750" b="1" spc="-60" dirty="0">
                <a:solidFill>
                  <a:srgbClr val="114FFB"/>
                </a:solidFill>
                <a:latin typeface="Comic Sans MS"/>
                <a:cs typeface="Comic Sans MS"/>
              </a:rPr>
              <a:t> </a:t>
            </a:r>
            <a:r>
              <a:rPr sz="1750" b="1" dirty="0">
                <a:solidFill>
                  <a:srgbClr val="114FFB"/>
                </a:solidFill>
                <a:latin typeface="Comic Sans MS"/>
                <a:cs typeface="Comic Sans MS"/>
              </a:rPr>
              <a:t>“RFID”</a:t>
            </a:r>
            <a:endParaRPr sz="17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750" b="1" dirty="0">
                <a:solidFill>
                  <a:srgbClr val="114FFB"/>
                </a:solidFill>
                <a:latin typeface="Comic Sans MS"/>
                <a:cs typeface="Comic Sans MS"/>
              </a:rPr>
              <a:t>Frequencies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770061" y="1742938"/>
            <a:ext cx="447294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0" dirty="0">
                <a:solidFill>
                  <a:srgbClr val="003366"/>
                </a:solidFill>
                <a:latin typeface="Tahoma"/>
                <a:cs typeface="Tahoma"/>
              </a:rPr>
              <a:t>Electromagnetic</a:t>
            </a:r>
            <a:r>
              <a:rPr sz="2650" b="1" spc="-4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2650" b="1" spc="-15" dirty="0">
                <a:solidFill>
                  <a:srgbClr val="003366"/>
                </a:solidFill>
                <a:latin typeface="Tahoma"/>
                <a:cs typeface="Tahoma"/>
              </a:rPr>
              <a:t>Spectrum</a:t>
            </a:r>
            <a:endParaRPr sz="2650">
              <a:latin typeface="Tahoma"/>
              <a:cs typeface="Tahoma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2866078" y="200697"/>
            <a:ext cx="4322445" cy="1232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3355">
              <a:lnSpc>
                <a:spcPct val="100200"/>
              </a:lnSpc>
              <a:spcBef>
                <a:spcPts val="100"/>
              </a:spcBef>
            </a:pPr>
            <a:r>
              <a:rPr dirty="0"/>
              <a:t>Frequency </a:t>
            </a:r>
            <a:r>
              <a:rPr spc="10" dirty="0"/>
              <a:t>Bands </a:t>
            </a:r>
            <a:r>
              <a:rPr spc="15" dirty="0"/>
              <a:t> </a:t>
            </a:r>
            <a:r>
              <a:rPr dirty="0"/>
              <a:t>Passive</a:t>
            </a:r>
            <a:r>
              <a:rPr spc="-70" dirty="0"/>
              <a:t> </a:t>
            </a:r>
            <a:r>
              <a:rPr spc="15" dirty="0"/>
              <a:t>RFID</a:t>
            </a:r>
            <a:r>
              <a:rPr spc="-35" dirty="0"/>
              <a:t> </a:t>
            </a:r>
            <a:r>
              <a:rPr dirty="0"/>
              <a:t>Tags</a:t>
            </a:r>
          </a:p>
        </p:txBody>
      </p:sp>
      <p:sp>
        <p:nvSpPr>
          <p:cNvPr id="54" name="Footer Placeholder 53">
            <a:extLst>
              <a:ext uri="{FF2B5EF4-FFF2-40B4-BE49-F238E27FC236}">
                <a16:creationId xmlns:a16="http://schemas.microsoft.com/office/drawing/2014/main" id="{ED6D1B0F-6086-3D50-5F0B-7743CDC51B8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US" spc="1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0432" y="444544"/>
            <a:ext cx="181610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O</a:t>
            </a:r>
            <a:r>
              <a:rPr spc="40" dirty="0"/>
              <a:t>u</a:t>
            </a:r>
            <a:r>
              <a:rPr spc="-15" dirty="0"/>
              <a:t>tl</a:t>
            </a:r>
            <a:r>
              <a:rPr spc="25" dirty="0"/>
              <a:t>i</a:t>
            </a:r>
            <a:r>
              <a:rPr dirty="0"/>
              <a:t>n</a:t>
            </a:r>
            <a:r>
              <a:rPr spc="5"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74958" y="7224228"/>
            <a:ext cx="217804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2</a:t>
            </a:fld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063" y="2197662"/>
            <a:ext cx="4581525" cy="28949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9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RFIDs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Concept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applications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EPC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backend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processing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9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20" dirty="0">
                <a:latin typeface="Arial"/>
                <a:cs typeface="Arial"/>
              </a:rPr>
              <a:t>PHY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MAC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7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Security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Near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Field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Communication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Battery-less</a:t>
            </a:r>
            <a:r>
              <a:rPr sz="2650" b="1" spc="1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devices</a:t>
            </a:r>
            <a:endParaRPr sz="265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2832F-D8BF-7886-CD6E-D23E1618B21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US" spc="1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220" y="444544"/>
            <a:ext cx="234632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S</a:t>
            </a:r>
            <a:r>
              <a:rPr spc="25" dirty="0"/>
              <a:t>t</a:t>
            </a:r>
            <a:r>
              <a:rPr spc="5" dirty="0"/>
              <a:t>a</a:t>
            </a:r>
            <a:r>
              <a:rPr dirty="0"/>
              <a:t>ndards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063" y="2274835"/>
            <a:ext cx="7628890" cy="365252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26390" marR="5080" indent="-314325">
              <a:lnSpc>
                <a:spcPts val="2810"/>
              </a:lnSpc>
              <a:spcBef>
                <a:spcPts val="4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5" dirty="0">
                <a:latin typeface="Arial"/>
                <a:cs typeface="Arial"/>
              </a:rPr>
              <a:t>ISO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18000:</a:t>
            </a:r>
            <a:r>
              <a:rPr sz="2650" b="1" spc="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multipart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standard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for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protocols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in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LF,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HF,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and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UHF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bands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5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For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example,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HF: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ISO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14443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(A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B)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for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"proximity"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RFID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ISO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15693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for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"vicinity"</a:t>
            </a:r>
            <a:r>
              <a:rPr sz="1950" b="1" spc="20" dirty="0">
                <a:latin typeface="Arial"/>
                <a:cs typeface="Arial"/>
              </a:rPr>
              <a:t> RFID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(basis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for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ISO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18000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part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3)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dirty="0">
                <a:latin typeface="Arial"/>
                <a:cs typeface="Arial"/>
              </a:rPr>
              <a:t>Two</a:t>
            </a:r>
            <a:r>
              <a:rPr sz="2650" b="1" spc="-9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classes: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Class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0: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read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only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Class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1: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read/write,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can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for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example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25" dirty="0">
                <a:latin typeface="Arial"/>
                <a:cs typeface="Arial"/>
              </a:rPr>
              <a:t>be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used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for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tracking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Many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more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standards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exist!</a:t>
            </a:r>
            <a:endParaRPr sz="265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3A2AA-3AA5-B9A2-3821-F5A06501ABA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US" spc="1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423" y="7116571"/>
            <a:ext cx="8467090" cy="427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711960">
              <a:lnSpc>
                <a:spcPct val="100000"/>
              </a:lnSpc>
              <a:spcBef>
                <a:spcPts val="120"/>
              </a:spcBef>
            </a:pPr>
            <a:r>
              <a:rPr sz="1300" b="1" spc="-5" dirty="0">
                <a:latin typeface="Times New Roman"/>
                <a:cs typeface="Times New Roman"/>
              </a:rPr>
              <a:t>From:</a:t>
            </a:r>
            <a:r>
              <a:rPr sz="1300" b="1" spc="165" dirty="0">
                <a:latin typeface="Times New Roman"/>
                <a:cs typeface="Times New Roman"/>
              </a:rPr>
              <a:t> </a:t>
            </a:r>
            <a:r>
              <a:rPr sz="1300" b="1" u="sng" dirty="0">
                <a:solidFill>
                  <a:srgbClr val="FD9A03"/>
                </a:solidFill>
                <a:uFill>
                  <a:solidFill>
                    <a:srgbClr val="FD9A03"/>
                  </a:solidFill>
                </a:uFill>
                <a:latin typeface="Times New Roman"/>
                <a:cs typeface="Times New Roman"/>
                <a:hlinkClick r:id="rId2"/>
              </a:rPr>
              <a:t>http://www.highfrequencyelectronics.com/Archives/Aug05/HFE0805_RFIDTutorial.pdf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711325" algn="l"/>
              </a:tabLst>
            </a:pPr>
            <a:r>
              <a:rPr sz="950" spc="15" dirty="0">
                <a:latin typeface="Arial MT"/>
                <a:cs typeface="Arial MT"/>
              </a:rPr>
              <a:t>Peter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A.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Steenkiste, CMU	</a:t>
            </a:r>
            <a:r>
              <a:rPr sz="1300" b="1" u="sng" spc="5" dirty="0">
                <a:solidFill>
                  <a:srgbClr val="FD9A03"/>
                </a:solidFill>
                <a:uFill>
                  <a:solidFill>
                    <a:srgbClr val="FD9A03"/>
                  </a:solidFill>
                </a:uFill>
                <a:latin typeface="Times New Roman"/>
                <a:cs typeface="Times New Roman"/>
              </a:rPr>
              <a:t>https://rfid4u.com/rfid-basics-resources/inductive-and-backscatter-coupling/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0233" y="7200408"/>
            <a:ext cx="30607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20" dirty="0">
                <a:latin typeface="Arial"/>
                <a:cs typeface="Arial"/>
              </a:rPr>
              <a:t>2</a:t>
            </a:r>
            <a:r>
              <a:rPr sz="1950" b="1" spc="15" dirty="0">
                <a:latin typeface="Arial"/>
                <a:cs typeface="Arial"/>
              </a:rPr>
              <a:t>4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98273" y="444544"/>
            <a:ext cx="526288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Transmission</a:t>
            </a:r>
            <a:r>
              <a:rPr spc="-75" dirty="0"/>
              <a:t> </a:t>
            </a:r>
            <a:r>
              <a:rPr spc="5" dirty="0"/>
              <a:t>methods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1503" y="1833292"/>
            <a:ext cx="5131435" cy="501205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9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LF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and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HF: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inductive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coupling</a:t>
            </a:r>
            <a:endParaRPr sz="2650">
              <a:latin typeface="Arial"/>
              <a:cs typeface="Arial"/>
            </a:endParaRPr>
          </a:p>
          <a:p>
            <a:pPr marL="765175" marR="45085" indent="-250190">
              <a:lnSpc>
                <a:spcPts val="2110"/>
              </a:lnSpc>
              <a:spcBef>
                <a:spcPts val="75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Coil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reader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antenna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coil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 </a:t>
            </a:r>
            <a:r>
              <a:rPr sz="1950" b="1" spc="15" dirty="0">
                <a:latin typeface="Arial"/>
                <a:cs typeface="Arial"/>
              </a:rPr>
              <a:t>the </a:t>
            </a:r>
            <a:r>
              <a:rPr sz="1950" b="1" spc="10" dirty="0">
                <a:latin typeface="Arial"/>
                <a:cs typeface="Arial"/>
              </a:rPr>
              <a:t>tag antenna form an 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electromagnetic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field</a:t>
            </a:r>
            <a:endParaRPr sz="1950">
              <a:latin typeface="Arial"/>
              <a:cs typeface="Arial"/>
            </a:endParaRPr>
          </a:p>
          <a:p>
            <a:pPr marL="765175" marR="18415" indent="-250190">
              <a:lnSpc>
                <a:spcPts val="2100"/>
              </a:lnSpc>
              <a:spcBef>
                <a:spcPts val="73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Tag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changes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electric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load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25" dirty="0">
                <a:latin typeface="Arial"/>
                <a:cs typeface="Arial"/>
              </a:rPr>
              <a:t>on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antenna.</a:t>
            </a:r>
            <a:endParaRPr sz="1950">
              <a:latin typeface="Arial"/>
              <a:cs typeface="Arial"/>
            </a:endParaRPr>
          </a:p>
          <a:p>
            <a:pPr marL="326390" marR="375920" indent="-314325">
              <a:lnSpc>
                <a:spcPts val="2810"/>
              </a:lnSpc>
              <a:spcBef>
                <a:spcPts val="96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UHF: </a:t>
            </a:r>
            <a:r>
              <a:rPr sz="2650" b="1" spc="-10" dirty="0">
                <a:latin typeface="Arial"/>
                <a:cs typeface="Arial"/>
              </a:rPr>
              <a:t>propagation </a:t>
            </a:r>
            <a:r>
              <a:rPr sz="2650" b="1" spc="-15" dirty="0">
                <a:latin typeface="Arial"/>
                <a:cs typeface="Arial"/>
              </a:rPr>
              <a:t>coupling: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backscatter</a:t>
            </a:r>
            <a:endParaRPr sz="2650">
              <a:latin typeface="Arial"/>
              <a:cs typeface="Arial"/>
            </a:endParaRPr>
          </a:p>
          <a:p>
            <a:pPr marL="765175" marR="128270" indent="-250190">
              <a:lnSpc>
                <a:spcPts val="2110"/>
              </a:lnSpc>
              <a:spcBef>
                <a:spcPts val="72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Tag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gathers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energy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from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reader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antenna</a:t>
            </a:r>
            <a:endParaRPr sz="1950">
              <a:latin typeface="Arial"/>
              <a:cs typeface="Arial"/>
            </a:endParaRPr>
          </a:p>
          <a:p>
            <a:pPr marL="765175" marR="74930" indent="-250190">
              <a:lnSpc>
                <a:spcPts val="2110"/>
              </a:lnSpc>
              <a:spcBef>
                <a:spcPts val="71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Microchip </a:t>
            </a:r>
            <a:r>
              <a:rPr sz="1950" b="1" spc="15" dirty="0">
                <a:latin typeface="Arial"/>
                <a:cs typeface="Arial"/>
              </a:rPr>
              <a:t>uses </a:t>
            </a:r>
            <a:r>
              <a:rPr sz="1950" b="1" spc="10" dirty="0">
                <a:latin typeface="Arial"/>
                <a:cs typeface="Arial"/>
              </a:rPr>
              <a:t>the </a:t>
            </a:r>
            <a:r>
              <a:rPr sz="1950" b="1" spc="15" dirty="0">
                <a:latin typeface="Arial"/>
                <a:cs typeface="Arial"/>
              </a:rPr>
              <a:t>energy </a:t>
            </a:r>
            <a:r>
              <a:rPr sz="1950" b="1" spc="5" dirty="0">
                <a:latin typeface="Arial"/>
                <a:cs typeface="Arial"/>
              </a:rPr>
              <a:t>to 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change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load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on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antenna</a:t>
            </a:r>
            <a:r>
              <a:rPr sz="1950" b="1" spc="-5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reflect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back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an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altered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signal</a:t>
            </a:r>
            <a:endParaRPr sz="1950">
              <a:latin typeface="Arial"/>
              <a:cs typeface="Arial"/>
            </a:endParaRPr>
          </a:p>
          <a:p>
            <a:pPr marL="765175" marR="744855" indent="-250190">
              <a:lnSpc>
                <a:spcPts val="2110"/>
              </a:lnSpc>
              <a:spcBef>
                <a:spcPts val="71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9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Different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modulations</a:t>
            </a:r>
            <a:r>
              <a:rPr sz="1950" b="1" spc="-5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used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by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reader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tag</a:t>
            </a:r>
            <a:endParaRPr sz="195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51227" y="1999501"/>
            <a:ext cx="3772255" cy="21063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03790" y="4762867"/>
            <a:ext cx="3886542" cy="160363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6BEC8B-3A6F-368A-02A7-79F14DB2781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US"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423" y="7360401"/>
            <a:ext cx="1452880" cy="1758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 MT"/>
                <a:cs typeface="Arial MT"/>
              </a:rPr>
              <a:t>Peter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A.</a:t>
            </a:r>
            <a:r>
              <a:rPr sz="950" spc="-2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Steenkiste,</a:t>
            </a:r>
            <a:r>
              <a:rPr sz="950" spc="-1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CMU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0233" y="7200408"/>
            <a:ext cx="30607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20" dirty="0">
                <a:latin typeface="Arial"/>
                <a:cs typeface="Arial"/>
              </a:rPr>
              <a:t>2</a:t>
            </a:r>
            <a:r>
              <a:rPr sz="1950" b="1" spc="15" dirty="0">
                <a:latin typeface="Arial"/>
                <a:cs typeface="Arial"/>
              </a:rPr>
              <a:t>5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79095" y="444544"/>
            <a:ext cx="249936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0" dirty="0"/>
              <a:t>PHY</a:t>
            </a:r>
            <a:r>
              <a:rPr spc="-105" dirty="0"/>
              <a:t> </a:t>
            </a:r>
            <a:r>
              <a:rPr spc="10" dirty="0"/>
              <a:t>Layer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82063" y="2037061"/>
            <a:ext cx="7604125" cy="21748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Depends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25" dirty="0">
                <a:latin typeface="Arial"/>
                <a:cs typeface="Arial"/>
              </a:rPr>
              <a:t>on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15" dirty="0">
                <a:latin typeface="Arial"/>
                <a:cs typeface="Arial"/>
              </a:rPr>
              <a:t> frequency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band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used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Different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modulations</a:t>
            </a:r>
            <a:r>
              <a:rPr sz="2650" b="1" spc="-20" dirty="0">
                <a:latin typeface="Arial"/>
                <a:cs typeface="Arial"/>
              </a:rPr>
              <a:t> used</a:t>
            </a:r>
            <a:r>
              <a:rPr sz="2650" b="1" spc="20" dirty="0">
                <a:latin typeface="Arial"/>
                <a:cs typeface="Arial"/>
              </a:rPr>
              <a:t> </a:t>
            </a:r>
            <a:r>
              <a:rPr sz="2650" b="1" spc="-25" dirty="0">
                <a:latin typeface="Arial"/>
                <a:cs typeface="Arial"/>
              </a:rPr>
              <a:t>by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reader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and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tag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Different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constraints,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e.g.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power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complexity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E.g.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cannot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used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amplitude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modulation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for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HF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tag </a:t>
            </a:r>
            <a:r>
              <a:rPr sz="1950" b="1" spc="15" dirty="0">
                <a:latin typeface="Arial"/>
                <a:cs typeface="Arial"/>
              </a:rPr>
              <a:t>(why?)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Example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 EPCGlobal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symbols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for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UHF</a:t>
            </a:r>
            <a:endParaRPr sz="2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04166" y="7349706"/>
            <a:ext cx="676719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spc="-5" dirty="0">
                <a:latin typeface="Times New Roman"/>
                <a:cs typeface="Times New Roman"/>
              </a:rPr>
              <a:t>From:</a:t>
            </a:r>
            <a:r>
              <a:rPr sz="1300" b="1" spc="15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  <a:hlinkClick r:id="rId2"/>
              </a:rPr>
              <a:t>http://www.highfrequencyelectronics.com/Archives/Aug05/HFE0805_RFIDTutorial.pdf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260" y="4640579"/>
            <a:ext cx="9770364" cy="2092451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46D102-1CBE-4860-197C-99809BED584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US"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6402" y="136604"/>
            <a:ext cx="7504430" cy="116586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190115" marR="5080" indent="-2178050">
              <a:lnSpc>
                <a:spcPts val="4220"/>
              </a:lnSpc>
              <a:spcBef>
                <a:spcPts val="685"/>
              </a:spcBef>
            </a:pPr>
            <a:r>
              <a:rPr dirty="0"/>
              <a:t>What</a:t>
            </a:r>
            <a:r>
              <a:rPr spc="-20" dirty="0"/>
              <a:t> </a:t>
            </a:r>
            <a:r>
              <a:rPr spc="5" dirty="0"/>
              <a:t>does</a:t>
            </a:r>
            <a:r>
              <a:rPr spc="-20" dirty="0"/>
              <a:t> </a:t>
            </a:r>
            <a:r>
              <a:rPr spc="5" dirty="0"/>
              <a:t>an</a:t>
            </a:r>
            <a:r>
              <a:rPr spc="-15" dirty="0"/>
              <a:t> </a:t>
            </a:r>
            <a:r>
              <a:rPr spc="5" dirty="0"/>
              <a:t>RFID</a:t>
            </a:r>
            <a:r>
              <a:rPr spc="-15" dirty="0"/>
              <a:t> </a:t>
            </a:r>
            <a:r>
              <a:rPr dirty="0"/>
              <a:t>tag</a:t>
            </a:r>
            <a:r>
              <a:rPr spc="5" dirty="0"/>
              <a:t> look</a:t>
            </a:r>
            <a:r>
              <a:rPr spc="-50" dirty="0"/>
              <a:t> </a:t>
            </a:r>
            <a:r>
              <a:rPr spc="5" dirty="0"/>
              <a:t>like </a:t>
            </a:r>
            <a:r>
              <a:rPr spc="-975" dirty="0"/>
              <a:t> </a:t>
            </a:r>
            <a:r>
              <a:rPr dirty="0"/>
              <a:t>inside</a:t>
            </a:r>
            <a:r>
              <a:rPr spc="-5" dirty="0"/>
              <a:t> </a:t>
            </a:r>
            <a:r>
              <a:rPr spc="5" dirty="0"/>
              <a:t>a</a:t>
            </a:r>
            <a:r>
              <a:rPr spc="-5" dirty="0"/>
              <a:t> card?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75004" y="1961388"/>
            <a:ext cx="7626350" cy="5352415"/>
            <a:chOff x="1175004" y="1961388"/>
            <a:chExt cx="7626350" cy="53524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70319" y="4142232"/>
              <a:ext cx="2430779" cy="161086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004" y="4226051"/>
              <a:ext cx="4945379" cy="247345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32304" y="6153912"/>
              <a:ext cx="6286499" cy="11597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1120" y="2884932"/>
              <a:ext cx="2682239" cy="17129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79264" y="1961388"/>
              <a:ext cx="3651503" cy="230886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356604" y="3121152"/>
              <a:ext cx="279400" cy="280670"/>
            </a:xfrm>
            <a:custGeom>
              <a:avLst/>
              <a:gdLst/>
              <a:ahLst/>
              <a:cxnLst/>
              <a:rect l="l" t="t" r="r" b="b"/>
              <a:pathLst>
                <a:path w="279400" h="280670">
                  <a:moveTo>
                    <a:pt x="21336" y="140208"/>
                  </a:moveTo>
                  <a:lnTo>
                    <a:pt x="13716" y="140208"/>
                  </a:lnTo>
                  <a:lnTo>
                    <a:pt x="6096" y="138684"/>
                  </a:lnTo>
                  <a:lnTo>
                    <a:pt x="0" y="131064"/>
                  </a:lnTo>
                  <a:lnTo>
                    <a:pt x="3048" y="115824"/>
                  </a:lnTo>
                  <a:lnTo>
                    <a:pt x="9144" y="111252"/>
                  </a:lnTo>
                  <a:lnTo>
                    <a:pt x="16764" y="112776"/>
                  </a:lnTo>
                  <a:lnTo>
                    <a:pt x="24384" y="112776"/>
                  </a:lnTo>
                  <a:lnTo>
                    <a:pt x="30480" y="120396"/>
                  </a:lnTo>
                  <a:lnTo>
                    <a:pt x="27432" y="135636"/>
                  </a:lnTo>
                  <a:lnTo>
                    <a:pt x="21336" y="140208"/>
                  </a:lnTo>
                  <a:close/>
                </a:path>
                <a:path w="279400" h="280670">
                  <a:moveTo>
                    <a:pt x="33528" y="89916"/>
                  </a:moveTo>
                  <a:lnTo>
                    <a:pt x="25908" y="85344"/>
                  </a:lnTo>
                  <a:lnTo>
                    <a:pt x="19812" y="82296"/>
                  </a:lnTo>
                  <a:lnTo>
                    <a:pt x="18288" y="73152"/>
                  </a:lnTo>
                  <a:lnTo>
                    <a:pt x="21336" y="67056"/>
                  </a:lnTo>
                  <a:lnTo>
                    <a:pt x="25908" y="59436"/>
                  </a:lnTo>
                  <a:lnTo>
                    <a:pt x="33528" y="57912"/>
                  </a:lnTo>
                  <a:lnTo>
                    <a:pt x="41148" y="62484"/>
                  </a:lnTo>
                  <a:lnTo>
                    <a:pt x="47244" y="65532"/>
                  </a:lnTo>
                  <a:lnTo>
                    <a:pt x="50292" y="74676"/>
                  </a:lnTo>
                  <a:lnTo>
                    <a:pt x="41148" y="86868"/>
                  </a:lnTo>
                  <a:lnTo>
                    <a:pt x="33528" y="89916"/>
                  </a:lnTo>
                  <a:close/>
                </a:path>
                <a:path w="279400" h="280670">
                  <a:moveTo>
                    <a:pt x="73152" y="50292"/>
                  </a:moveTo>
                  <a:lnTo>
                    <a:pt x="64008" y="48768"/>
                  </a:lnTo>
                  <a:lnTo>
                    <a:pt x="60960" y="41148"/>
                  </a:lnTo>
                  <a:lnTo>
                    <a:pt x="56388" y="35052"/>
                  </a:lnTo>
                  <a:lnTo>
                    <a:pt x="57912" y="25908"/>
                  </a:lnTo>
                  <a:lnTo>
                    <a:pt x="65532" y="22860"/>
                  </a:lnTo>
                  <a:lnTo>
                    <a:pt x="71628" y="18288"/>
                  </a:lnTo>
                  <a:lnTo>
                    <a:pt x="80772" y="19812"/>
                  </a:lnTo>
                  <a:lnTo>
                    <a:pt x="83820" y="27432"/>
                  </a:lnTo>
                  <a:lnTo>
                    <a:pt x="88392" y="33528"/>
                  </a:lnTo>
                  <a:lnTo>
                    <a:pt x="86868" y="42672"/>
                  </a:lnTo>
                  <a:lnTo>
                    <a:pt x="79248" y="45720"/>
                  </a:lnTo>
                  <a:lnTo>
                    <a:pt x="73152" y="50292"/>
                  </a:lnTo>
                  <a:close/>
                </a:path>
                <a:path w="279400" h="280670">
                  <a:moveTo>
                    <a:pt x="118872" y="30480"/>
                  </a:moveTo>
                  <a:lnTo>
                    <a:pt x="111252" y="25908"/>
                  </a:lnTo>
                  <a:lnTo>
                    <a:pt x="111252" y="18288"/>
                  </a:lnTo>
                  <a:lnTo>
                    <a:pt x="109728" y="10668"/>
                  </a:lnTo>
                  <a:lnTo>
                    <a:pt x="114300" y="3048"/>
                  </a:lnTo>
                  <a:lnTo>
                    <a:pt x="129540" y="0"/>
                  </a:lnTo>
                  <a:lnTo>
                    <a:pt x="137160" y="6096"/>
                  </a:lnTo>
                  <a:lnTo>
                    <a:pt x="138684" y="13716"/>
                  </a:lnTo>
                  <a:lnTo>
                    <a:pt x="138684" y="21336"/>
                  </a:lnTo>
                  <a:lnTo>
                    <a:pt x="134112" y="27432"/>
                  </a:lnTo>
                  <a:lnTo>
                    <a:pt x="118872" y="30480"/>
                  </a:lnTo>
                  <a:close/>
                </a:path>
                <a:path w="279400" h="280670">
                  <a:moveTo>
                    <a:pt x="181355" y="36576"/>
                  </a:moveTo>
                  <a:lnTo>
                    <a:pt x="175260" y="33528"/>
                  </a:lnTo>
                  <a:lnTo>
                    <a:pt x="167640" y="32004"/>
                  </a:lnTo>
                  <a:lnTo>
                    <a:pt x="163067" y="22860"/>
                  </a:lnTo>
                  <a:lnTo>
                    <a:pt x="166116" y="16764"/>
                  </a:lnTo>
                  <a:lnTo>
                    <a:pt x="169164" y="9144"/>
                  </a:lnTo>
                  <a:lnTo>
                    <a:pt x="176784" y="4572"/>
                  </a:lnTo>
                  <a:lnTo>
                    <a:pt x="192024" y="10668"/>
                  </a:lnTo>
                  <a:lnTo>
                    <a:pt x="195072" y="18288"/>
                  </a:lnTo>
                  <a:lnTo>
                    <a:pt x="192024" y="25908"/>
                  </a:lnTo>
                  <a:lnTo>
                    <a:pt x="190500" y="33528"/>
                  </a:lnTo>
                  <a:lnTo>
                    <a:pt x="181355" y="36576"/>
                  </a:lnTo>
                  <a:close/>
                </a:path>
                <a:path w="279400" h="280670">
                  <a:moveTo>
                    <a:pt x="231648" y="65532"/>
                  </a:moveTo>
                  <a:lnTo>
                    <a:pt x="222504" y="65532"/>
                  </a:lnTo>
                  <a:lnTo>
                    <a:pt x="217931" y="59436"/>
                  </a:lnTo>
                  <a:lnTo>
                    <a:pt x="211836" y="54864"/>
                  </a:lnTo>
                  <a:lnTo>
                    <a:pt x="211836" y="45720"/>
                  </a:lnTo>
                  <a:lnTo>
                    <a:pt x="216407" y="39624"/>
                  </a:lnTo>
                  <a:lnTo>
                    <a:pt x="220980" y="35052"/>
                  </a:lnTo>
                  <a:lnTo>
                    <a:pt x="230124" y="33528"/>
                  </a:lnTo>
                  <a:lnTo>
                    <a:pt x="236219" y="39624"/>
                  </a:lnTo>
                  <a:lnTo>
                    <a:pt x="242316" y="44196"/>
                  </a:lnTo>
                  <a:lnTo>
                    <a:pt x="242316" y="53340"/>
                  </a:lnTo>
                  <a:lnTo>
                    <a:pt x="237743" y="59436"/>
                  </a:lnTo>
                  <a:lnTo>
                    <a:pt x="231648" y="65532"/>
                  </a:lnTo>
                  <a:close/>
                </a:path>
                <a:path w="279400" h="280670">
                  <a:moveTo>
                    <a:pt x="254507" y="111252"/>
                  </a:moveTo>
                  <a:lnTo>
                    <a:pt x="246888" y="108204"/>
                  </a:lnTo>
                  <a:lnTo>
                    <a:pt x="240792" y="92964"/>
                  </a:lnTo>
                  <a:lnTo>
                    <a:pt x="245364" y="85344"/>
                  </a:lnTo>
                  <a:lnTo>
                    <a:pt x="252984" y="82296"/>
                  </a:lnTo>
                  <a:lnTo>
                    <a:pt x="259080" y="80772"/>
                  </a:lnTo>
                  <a:lnTo>
                    <a:pt x="268224" y="83820"/>
                  </a:lnTo>
                  <a:lnTo>
                    <a:pt x="269748" y="91440"/>
                  </a:lnTo>
                  <a:lnTo>
                    <a:pt x="272796" y="99060"/>
                  </a:lnTo>
                  <a:lnTo>
                    <a:pt x="269748" y="106680"/>
                  </a:lnTo>
                  <a:lnTo>
                    <a:pt x="262128" y="109728"/>
                  </a:lnTo>
                  <a:lnTo>
                    <a:pt x="254507" y="111252"/>
                  </a:lnTo>
                  <a:close/>
                </a:path>
                <a:path w="279400" h="280670">
                  <a:moveTo>
                    <a:pt x="271272" y="164592"/>
                  </a:moveTo>
                  <a:lnTo>
                    <a:pt x="256031" y="164592"/>
                  </a:lnTo>
                  <a:lnTo>
                    <a:pt x="249936" y="158496"/>
                  </a:lnTo>
                  <a:lnTo>
                    <a:pt x="251460" y="149352"/>
                  </a:lnTo>
                  <a:lnTo>
                    <a:pt x="251460" y="141732"/>
                  </a:lnTo>
                  <a:lnTo>
                    <a:pt x="257555" y="137160"/>
                  </a:lnTo>
                  <a:lnTo>
                    <a:pt x="272796" y="137160"/>
                  </a:lnTo>
                  <a:lnTo>
                    <a:pt x="278892" y="143256"/>
                  </a:lnTo>
                  <a:lnTo>
                    <a:pt x="278892" y="158496"/>
                  </a:lnTo>
                  <a:lnTo>
                    <a:pt x="271272" y="164592"/>
                  </a:lnTo>
                  <a:close/>
                </a:path>
                <a:path w="279400" h="280670">
                  <a:moveTo>
                    <a:pt x="248412" y="219456"/>
                  </a:moveTo>
                  <a:lnTo>
                    <a:pt x="242316" y="216408"/>
                  </a:lnTo>
                  <a:lnTo>
                    <a:pt x="234696" y="211836"/>
                  </a:lnTo>
                  <a:lnTo>
                    <a:pt x="233172" y="202692"/>
                  </a:lnTo>
                  <a:lnTo>
                    <a:pt x="236219" y="196596"/>
                  </a:lnTo>
                  <a:lnTo>
                    <a:pt x="240792" y="190500"/>
                  </a:lnTo>
                  <a:lnTo>
                    <a:pt x="249936" y="187452"/>
                  </a:lnTo>
                  <a:lnTo>
                    <a:pt x="256031" y="192024"/>
                  </a:lnTo>
                  <a:lnTo>
                    <a:pt x="262128" y="195072"/>
                  </a:lnTo>
                  <a:lnTo>
                    <a:pt x="265176" y="204216"/>
                  </a:lnTo>
                  <a:lnTo>
                    <a:pt x="260604" y="210312"/>
                  </a:lnTo>
                  <a:lnTo>
                    <a:pt x="256031" y="217932"/>
                  </a:lnTo>
                  <a:lnTo>
                    <a:pt x="248412" y="219456"/>
                  </a:lnTo>
                  <a:close/>
                </a:path>
                <a:path w="279400" h="280670">
                  <a:moveTo>
                    <a:pt x="213360" y="260604"/>
                  </a:moveTo>
                  <a:lnTo>
                    <a:pt x="205740" y="259080"/>
                  </a:lnTo>
                  <a:lnTo>
                    <a:pt x="199643" y="252984"/>
                  </a:lnTo>
                  <a:lnTo>
                    <a:pt x="195072" y="246888"/>
                  </a:lnTo>
                  <a:lnTo>
                    <a:pt x="196596" y="237744"/>
                  </a:lnTo>
                  <a:lnTo>
                    <a:pt x="208788" y="228600"/>
                  </a:lnTo>
                  <a:lnTo>
                    <a:pt x="217931" y="230124"/>
                  </a:lnTo>
                  <a:lnTo>
                    <a:pt x="227076" y="242316"/>
                  </a:lnTo>
                  <a:lnTo>
                    <a:pt x="225552" y="251460"/>
                  </a:lnTo>
                  <a:lnTo>
                    <a:pt x="213360" y="260604"/>
                  </a:lnTo>
                  <a:close/>
                </a:path>
                <a:path w="279400" h="280670">
                  <a:moveTo>
                    <a:pt x="155448" y="280416"/>
                  </a:moveTo>
                  <a:lnTo>
                    <a:pt x="147828" y="275844"/>
                  </a:lnTo>
                  <a:lnTo>
                    <a:pt x="144780" y="260604"/>
                  </a:lnTo>
                  <a:lnTo>
                    <a:pt x="150876" y="252984"/>
                  </a:lnTo>
                  <a:lnTo>
                    <a:pt x="166116" y="249936"/>
                  </a:lnTo>
                  <a:lnTo>
                    <a:pt x="172212" y="256032"/>
                  </a:lnTo>
                  <a:lnTo>
                    <a:pt x="175260" y="271272"/>
                  </a:lnTo>
                  <a:lnTo>
                    <a:pt x="170688" y="277368"/>
                  </a:lnTo>
                  <a:lnTo>
                    <a:pt x="155448" y="280416"/>
                  </a:lnTo>
                  <a:close/>
                </a:path>
                <a:path w="279400" h="280670">
                  <a:moveTo>
                    <a:pt x="108204" y="277368"/>
                  </a:moveTo>
                  <a:lnTo>
                    <a:pt x="102108" y="275844"/>
                  </a:lnTo>
                  <a:lnTo>
                    <a:pt x="94488" y="274320"/>
                  </a:lnTo>
                  <a:lnTo>
                    <a:pt x="89916" y="266700"/>
                  </a:lnTo>
                  <a:lnTo>
                    <a:pt x="92964" y="251460"/>
                  </a:lnTo>
                  <a:lnTo>
                    <a:pt x="100584" y="246888"/>
                  </a:lnTo>
                  <a:lnTo>
                    <a:pt x="115824" y="249936"/>
                  </a:lnTo>
                  <a:lnTo>
                    <a:pt x="120396" y="257556"/>
                  </a:lnTo>
                  <a:lnTo>
                    <a:pt x="117348" y="272796"/>
                  </a:lnTo>
                  <a:lnTo>
                    <a:pt x="108204" y="277368"/>
                  </a:lnTo>
                  <a:close/>
                </a:path>
                <a:path w="279400" h="280670">
                  <a:moveTo>
                    <a:pt x="53340" y="251460"/>
                  </a:moveTo>
                  <a:lnTo>
                    <a:pt x="47244" y="245364"/>
                  </a:lnTo>
                  <a:lnTo>
                    <a:pt x="41148" y="240792"/>
                  </a:lnTo>
                  <a:lnTo>
                    <a:pt x="41148" y="231648"/>
                  </a:lnTo>
                  <a:lnTo>
                    <a:pt x="45720" y="225552"/>
                  </a:lnTo>
                  <a:lnTo>
                    <a:pt x="51816" y="220980"/>
                  </a:lnTo>
                  <a:lnTo>
                    <a:pt x="60960" y="219456"/>
                  </a:lnTo>
                  <a:lnTo>
                    <a:pt x="65532" y="225552"/>
                  </a:lnTo>
                  <a:lnTo>
                    <a:pt x="71628" y="230124"/>
                  </a:lnTo>
                  <a:lnTo>
                    <a:pt x="71628" y="239268"/>
                  </a:lnTo>
                  <a:lnTo>
                    <a:pt x="67056" y="245364"/>
                  </a:lnTo>
                  <a:lnTo>
                    <a:pt x="62484" y="249936"/>
                  </a:lnTo>
                  <a:lnTo>
                    <a:pt x="53340" y="251460"/>
                  </a:lnTo>
                  <a:close/>
                </a:path>
                <a:path w="279400" h="280670">
                  <a:moveTo>
                    <a:pt x="22860" y="205740"/>
                  </a:moveTo>
                  <a:lnTo>
                    <a:pt x="15240" y="202692"/>
                  </a:lnTo>
                  <a:lnTo>
                    <a:pt x="12192" y="196596"/>
                  </a:lnTo>
                  <a:lnTo>
                    <a:pt x="9144" y="188976"/>
                  </a:lnTo>
                  <a:lnTo>
                    <a:pt x="10668" y="181356"/>
                  </a:lnTo>
                  <a:lnTo>
                    <a:pt x="18288" y="178308"/>
                  </a:lnTo>
                  <a:lnTo>
                    <a:pt x="25908" y="173736"/>
                  </a:lnTo>
                  <a:lnTo>
                    <a:pt x="33528" y="176784"/>
                  </a:lnTo>
                  <a:lnTo>
                    <a:pt x="39624" y="192024"/>
                  </a:lnTo>
                  <a:lnTo>
                    <a:pt x="36576" y="199644"/>
                  </a:lnTo>
                  <a:lnTo>
                    <a:pt x="30480" y="202692"/>
                  </a:lnTo>
                  <a:lnTo>
                    <a:pt x="22860" y="2057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9F4FB65-ECA7-7799-9111-115866E1D04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US" spc="1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1359" y="444544"/>
            <a:ext cx="269557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0" dirty="0"/>
              <a:t>MAC</a:t>
            </a:r>
            <a:r>
              <a:rPr spc="-100" dirty="0"/>
              <a:t> </a:t>
            </a:r>
            <a:r>
              <a:rPr spc="10" dirty="0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063" y="2195599"/>
            <a:ext cx="7473315" cy="469646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26390" marR="299085" indent="-314325">
              <a:lnSpc>
                <a:spcPts val="2810"/>
              </a:lnSpc>
              <a:spcBef>
                <a:spcPts val="4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Typically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assumed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that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only </a:t>
            </a:r>
            <a:r>
              <a:rPr sz="2650" b="1" spc="-10" dirty="0">
                <a:latin typeface="Arial"/>
                <a:cs typeface="Arial"/>
              </a:rPr>
              <a:t>one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reader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is 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present,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i.e.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no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need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for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MAC </a:t>
            </a:r>
            <a:r>
              <a:rPr sz="2650" b="1" spc="-10" dirty="0">
                <a:latin typeface="Arial"/>
                <a:cs typeface="Arial"/>
              </a:rPr>
              <a:t>on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reader</a:t>
            </a:r>
            <a:endParaRPr sz="2650">
              <a:latin typeface="Arial"/>
              <a:cs typeface="Arial"/>
            </a:endParaRPr>
          </a:p>
          <a:p>
            <a:pPr marL="326390" marR="296545" indent="-314325">
              <a:lnSpc>
                <a:spcPct val="88500"/>
              </a:lnSpc>
              <a:spcBef>
                <a:spcPts val="919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MAC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for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tags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is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-15" dirty="0">
                <a:latin typeface="Arial"/>
                <a:cs typeface="Arial"/>
              </a:rPr>
              <a:t> challenge: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very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high </a:t>
            </a:r>
            <a:r>
              <a:rPr sz="2650" b="1" spc="-10" dirty="0">
                <a:latin typeface="Arial"/>
                <a:cs typeface="Arial"/>
              </a:rPr>
              <a:t> concentrations of tags </a:t>
            </a:r>
            <a:r>
              <a:rPr sz="2650" b="1" spc="-15" dirty="0">
                <a:latin typeface="Arial"/>
                <a:cs typeface="Arial"/>
              </a:rPr>
              <a:t>are </a:t>
            </a:r>
            <a:r>
              <a:rPr sz="2650" b="1" spc="-10" dirty="0">
                <a:latin typeface="Arial"/>
                <a:cs typeface="Arial"/>
              </a:rPr>
              <a:t>present </a:t>
            </a:r>
            <a:r>
              <a:rPr sz="2650" b="1" spc="-5" dirty="0">
                <a:latin typeface="Arial"/>
                <a:cs typeface="Arial"/>
              </a:rPr>
              <a:t>in </a:t>
            </a:r>
            <a:r>
              <a:rPr sz="2650" b="1" spc="-15" dirty="0">
                <a:latin typeface="Arial"/>
                <a:cs typeface="Arial"/>
              </a:rPr>
              <a:t>many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contexts</a:t>
            </a:r>
            <a:endParaRPr sz="2650">
              <a:latin typeface="Arial"/>
              <a:cs typeface="Arial"/>
            </a:endParaRPr>
          </a:p>
          <a:p>
            <a:pPr marL="765175" marR="709295" indent="-250190">
              <a:lnSpc>
                <a:spcPts val="2110"/>
              </a:lnSpc>
              <a:spcBef>
                <a:spcPts val="76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10" dirty="0">
                <a:latin typeface="Arial"/>
                <a:cs typeface="Arial"/>
              </a:rPr>
              <a:t> tags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are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dumb,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i.e.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cannot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have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sophisticated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protocols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(carrier sense,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RTS/CTS,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..)</a:t>
            </a:r>
            <a:endParaRPr sz="1950">
              <a:latin typeface="Arial"/>
              <a:cs typeface="Arial"/>
            </a:endParaRPr>
          </a:p>
          <a:p>
            <a:pPr marL="765175" marR="436245" indent="-250190">
              <a:lnSpc>
                <a:spcPts val="2110"/>
              </a:lnSpc>
              <a:spcBef>
                <a:spcPts val="71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Must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also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deal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with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multiple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readers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operating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 the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same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environment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4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dirty="0">
                <a:latin typeface="Arial"/>
                <a:cs typeface="Arial"/>
              </a:rPr>
              <a:t>Two</a:t>
            </a:r>
            <a:r>
              <a:rPr sz="2650" b="1" spc="-65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types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schemes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used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(standard):</a:t>
            </a:r>
            <a:endParaRPr sz="2650">
              <a:latin typeface="Arial"/>
              <a:cs typeface="Arial"/>
            </a:endParaRPr>
          </a:p>
          <a:p>
            <a:pPr marL="765175" marR="5080" indent="-250190">
              <a:lnSpc>
                <a:spcPts val="2110"/>
              </a:lnSpc>
              <a:spcBef>
                <a:spcPts val="76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Binary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tree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resolution: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reader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explores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tree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 </a:t>
            </a:r>
            <a:r>
              <a:rPr sz="1950" b="1" spc="5" dirty="0">
                <a:latin typeface="Arial"/>
                <a:cs typeface="Arial"/>
              </a:rPr>
              <a:t>relevant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tag</a:t>
            </a:r>
            <a:r>
              <a:rPr sz="1950" b="1" spc="5" dirty="0">
                <a:latin typeface="Arial"/>
                <a:cs typeface="Arial"/>
              </a:rPr>
              <a:t> values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Aloha: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tags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transmit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with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random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backoff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7DA2F-140C-08E2-A9CB-34AC0690C73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US" spc="1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9406" y="429320"/>
            <a:ext cx="535686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Binary</a:t>
            </a:r>
            <a:r>
              <a:rPr spc="-50" dirty="0"/>
              <a:t> </a:t>
            </a:r>
            <a:r>
              <a:rPr spc="-5" dirty="0"/>
              <a:t>Tree</a:t>
            </a:r>
            <a:r>
              <a:rPr spc="-25" dirty="0"/>
              <a:t> </a:t>
            </a:r>
            <a:r>
              <a:rPr spc="5" dirty="0"/>
              <a:t>Resolution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8611" y="3468623"/>
            <a:ext cx="6467683" cy="38831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30603" y="2027959"/>
            <a:ext cx="7734934" cy="126301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26390" marR="5080" indent="-314325">
              <a:lnSpc>
                <a:spcPts val="2810"/>
              </a:lnSpc>
              <a:spcBef>
                <a:spcPts val="4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Send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requests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to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tags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with</a:t>
            </a:r>
            <a:r>
              <a:rPr sz="2650" b="1" spc="-6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ids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that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start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with</a:t>
            </a:r>
            <a:r>
              <a:rPr sz="2650" b="1" spc="-6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certain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string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5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Narrow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down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search</a:t>
            </a:r>
            <a:r>
              <a:rPr sz="2650" b="1" spc="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until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one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tag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responds</a:t>
            </a:r>
            <a:endParaRPr sz="265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CC640-BAF6-B7EE-DF48-59BC4BEE50C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US"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5694" y="444544"/>
            <a:ext cx="616839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General</a:t>
            </a:r>
            <a:r>
              <a:rPr spc="-35" dirty="0"/>
              <a:t> </a:t>
            </a:r>
            <a:r>
              <a:rPr dirty="0"/>
              <a:t>Security</a:t>
            </a:r>
            <a:r>
              <a:rPr spc="-45" dirty="0"/>
              <a:t> </a:t>
            </a:r>
            <a:r>
              <a:rPr spc="5" dirty="0"/>
              <a:t>Concerns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063" y="2197852"/>
            <a:ext cx="7854315" cy="433387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9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RFID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tags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raise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-15" dirty="0">
                <a:latin typeface="Arial"/>
                <a:cs typeface="Arial"/>
              </a:rPr>
              <a:t> number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 security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concerns: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500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3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Privacy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risks,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e.g.,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eavesdropping</a:t>
            </a:r>
            <a:endParaRPr sz="220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500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Cloning and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forging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of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tags</a:t>
            </a:r>
            <a:endParaRPr sz="220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Specific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disadvantages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due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to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tag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limitations</a:t>
            </a:r>
            <a:endParaRPr sz="2650">
              <a:latin typeface="Arial"/>
              <a:cs typeface="Arial"/>
            </a:endParaRPr>
          </a:p>
          <a:p>
            <a:pPr marL="765175" marR="219710" indent="-250190">
              <a:lnSpc>
                <a:spcPts val="2340"/>
              </a:lnSpc>
              <a:spcBef>
                <a:spcPts val="840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3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Some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encryption algorithms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may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be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too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complex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to </a:t>
            </a:r>
            <a:r>
              <a:rPr sz="2200" b="1" spc="-59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be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implemented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on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tags</a:t>
            </a:r>
            <a:endParaRPr sz="220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44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But</a:t>
            </a:r>
            <a:r>
              <a:rPr sz="2650" b="1" spc="-10" dirty="0">
                <a:latin typeface="Arial"/>
                <a:cs typeface="Arial"/>
              </a:rPr>
              <a:t> also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specific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advantages:</a:t>
            </a:r>
            <a:endParaRPr sz="2650">
              <a:latin typeface="Arial"/>
              <a:cs typeface="Arial"/>
            </a:endParaRPr>
          </a:p>
          <a:p>
            <a:pPr marL="765175" marR="235585" indent="-250190">
              <a:lnSpc>
                <a:spcPts val="2350"/>
              </a:lnSpc>
              <a:spcBef>
                <a:spcPts val="820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3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Tags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are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slow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to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respond,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maximum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no.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of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read-out </a:t>
            </a:r>
            <a:r>
              <a:rPr sz="2200" b="1" spc="-59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operations</a:t>
            </a:r>
            <a:endParaRPr sz="2200">
              <a:latin typeface="Arial"/>
              <a:cs typeface="Arial"/>
            </a:endParaRPr>
          </a:p>
          <a:p>
            <a:pPr marL="765175" marR="354965" indent="-250190">
              <a:lnSpc>
                <a:spcPts val="2350"/>
              </a:lnSpc>
              <a:spcBef>
                <a:spcPts val="785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3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Short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transmission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range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means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that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an</a:t>
            </a:r>
            <a:r>
              <a:rPr sz="2200" b="1" spc="-5" dirty="0">
                <a:latin typeface="Arial"/>
                <a:cs typeface="Arial"/>
              </a:rPr>
              <a:t> adversary </a:t>
            </a:r>
            <a:r>
              <a:rPr sz="2200" b="1" spc="-59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has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to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be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physically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close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6B691-5D7D-C91E-3357-AFEAF300F5E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US"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4578" y="444544"/>
            <a:ext cx="4005579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Privacy</a:t>
            </a:r>
            <a:r>
              <a:rPr spc="-90" dirty="0"/>
              <a:t> </a:t>
            </a:r>
            <a:r>
              <a:rPr spc="5" dirty="0"/>
              <a:t>Concerns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0233" y="7224228"/>
            <a:ext cx="30607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z="1950" b="1" spc="20" dirty="0">
                <a:latin typeface="Arial"/>
                <a:cs typeface="Arial"/>
              </a:rPr>
              <a:t>3</a:t>
            </a:r>
            <a:r>
              <a:rPr sz="1950" b="1" spc="15" dirty="0">
                <a:latin typeface="Arial"/>
                <a:cs typeface="Arial"/>
              </a:rPr>
              <a:t>0</a:t>
            </a:r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26390" indent="-314325" algn="just">
              <a:lnSpc>
                <a:spcPct val="100000"/>
              </a:lnSpc>
              <a:spcBef>
                <a:spcPts val="830"/>
              </a:spcBef>
              <a:buClr>
                <a:srgbClr val="FB0128"/>
              </a:buClr>
              <a:buFont typeface="Arial MT"/>
              <a:buChar char="•"/>
              <a:tabLst>
                <a:tab pos="327025" algn="l"/>
              </a:tabLst>
            </a:pPr>
            <a:r>
              <a:rPr spc="5" dirty="0"/>
              <a:t>Tracking</a:t>
            </a:r>
          </a:p>
          <a:p>
            <a:pPr marL="765175" marR="679450" indent="-250190" algn="just">
              <a:lnSpc>
                <a:spcPts val="2820"/>
              </a:lnSpc>
              <a:spcBef>
                <a:spcPts val="1000"/>
              </a:spcBef>
            </a:pPr>
            <a:r>
              <a:rPr sz="2650" b="0" spc="-10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650" b="0" spc="-24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650" spc="-20" dirty="0"/>
              <a:t>D</a:t>
            </a:r>
            <a:r>
              <a:rPr sz="2650" dirty="0"/>
              <a:t>e</a:t>
            </a:r>
            <a:r>
              <a:rPr sz="2650" spc="-15" dirty="0"/>
              <a:t>p</a:t>
            </a:r>
            <a:r>
              <a:rPr sz="2650" spc="-30" dirty="0"/>
              <a:t>e</a:t>
            </a:r>
            <a:r>
              <a:rPr sz="2650" spc="-15" dirty="0"/>
              <a:t>nd</a:t>
            </a:r>
            <a:r>
              <a:rPr sz="2650" spc="-10" dirty="0"/>
              <a:t>s</a:t>
            </a:r>
            <a:r>
              <a:rPr sz="2650" spc="10" dirty="0"/>
              <a:t> </a:t>
            </a:r>
            <a:r>
              <a:rPr sz="2650" spc="-40" dirty="0"/>
              <a:t>o</a:t>
            </a:r>
            <a:r>
              <a:rPr sz="2650" spc="-15" dirty="0"/>
              <a:t>n</a:t>
            </a:r>
            <a:r>
              <a:rPr sz="2650" dirty="0"/>
              <a:t>l</a:t>
            </a:r>
            <a:r>
              <a:rPr sz="2650" spc="-10" dirty="0"/>
              <a:t>y</a:t>
            </a:r>
            <a:r>
              <a:rPr sz="2650" spc="-15" dirty="0"/>
              <a:t> o</a:t>
            </a:r>
            <a:r>
              <a:rPr sz="2650" spc="-5" dirty="0"/>
              <a:t>n  </a:t>
            </a:r>
            <a:r>
              <a:rPr sz="2650" spc="-15" dirty="0"/>
              <a:t>unique</a:t>
            </a:r>
            <a:r>
              <a:rPr sz="2650" spc="-35" dirty="0"/>
              <a:t> </a:t>
            </a:r>
            <a:r>
              <a:rPr sz="2650" spc="-5" dirty="0"/>
              <a:t>id</a:t>
            </a:r>
            <a:r>
              <a:rPr sz="2650" spc="-45" dirty="0"/>
              <a:t> </a:t>
            </a:r>
            <a:r>
              <a:rPr sz="2650" spc="-10" dirty="0"/>
              <a:t>(even</a:t>
            </a:r>
            <a:r>
              <a:rPr sz="2650" spc="-20" dirty="0"/>
              <a:t> if </a:t>
            </a:r>
            <a:r>
              <a:rPr sz="2650" spc="-725" dirty="0"/>
              <a:t> </a:t>
            </a:r>
            <a:r>
              <a:rPr sz="2650" spc="-10" dirty="0"/>
              <a:t>random)</a:t>
            </a:r>
            <a:endParaRPr sz="2650">
              <a:latin typeface="Arial MT"/>
              <a:cs typeface="Arial MT"/>
            </a:endParaRPr>
          </a:p>
          <a:p>
            <a:pPr marL="514984" algn="just">
              <a:lnSpc>
                <a:spcPct val="100000"/>
              </a:lnSpc>
              <a:spcBef>
                <a:spcPts val="540"/>
              </a:spcBef>
            </a:pPr>
            <a:r>
              <a:rPr sz="2650" b="0" spc="-10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650" b="0" spc="-24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650" spc="-15" dirty="0"/>
              <a:t>Tod</a:t>
            </a:r>
            <a:r>
              <a:rPr sz="2650" spc="-30" dirty="0"/>
              <a:t>ay</a:t>
            </a:r>
            <a:r>
              <a:rPr sz="2650" spc="-5" dirty="0"/>
              <a:t>:</a:t>
            </a:r>
            <a:endParaRPr sz="2650">
              <a:latin typeface="Arial MT"/>
              <a:cs typeface="Arial MT"/>
            </a:endParaRPr>
          </a:p>
          <a:p>
            <a:pPr marL="1268095" marR="923290" lvl="1" indent="-252095">
              <a:lnSpc>
                <a:spcPct val="88900"/>
              </a:lnSpc>
              <a:spcBef>
                <a:spcPts val="805"/>
              </a:spcBef>
              <a:buFont typeface="Arial MT"/>
              <a:buChar char="–"/>
              <a:tabLst>
                <a:tab pos="1268730" algn="l"/>
              </a:tabLst>
            </a:pPr>
            <a:r>
              <a:rPr sz="2200" b="1" spc="-5" dirty="0">
                <a:latin typeface="Arial"/>
                <a:cs typeface="Arial"/>
              </a:rPr>
              <a:t>automated</a:t>
            </a:r>
            <a:r>
              <a:rPr sz="2200" b="1" spc="-10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toll- </a:t>
            </a:r>
            <a:r>
              <a:rPr sz="2200" b="1" spc="-59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payment 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transponders</a:t>
            </a:r>
            <a:endParaRPr sz="2200">
              <a:latin typeface="Arial"/>
              <a:cs typeface="Arial"/>
            </a:endParaRPr>
          </a:p>
          <a:p>
            <a:pPr marL="1268095" lvl="1" indent="-252095">
              <a:lnSpc>
                <a:spcPct val="100000"/>
              </a:lnSpc>
              <a:spcBef>
                <a:spcPts val="490"/>
              </a:spcBef>
              <a:buFont typeface="Arial MT"/>
              <a:buChar char="–"/>
              <a:tabLst>
                <a:tab pos="1268730" algn="l"/>
              </a:tabLst>
            </a:pPr>
            <a:r>
              <a:rPr sz="2200" b="1" spc="-5" dirty="0">
                <a:latin typeface="Arial"/>
                <a:cs typeface="Arial"/>
              </a:rPr>
              <a:t>loyalty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cards</a:t>
            </a:r>
            <a:endParaRPr sz="2200">
              <a:latin typeface="Arial"/>
              <a:cs typeface="Arial"/>
            </a:endParaRPr>
          </a:p>
          <a:p>
            <a:pPr marL="765175" marR="5080" indent="-250190">
              <a:lnSpc>
                <a:spcPts val="2810"/>
              </a:lnSpc>
              <a:spcBef>
                <a:spcPts val="985"/>
              </a:spcBef>
            </a:pPr>
            <a:r>
              <a:rPr sz="2650" b="0" spc="-10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650" b="0" spc="-24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650" spc="-15" dirty="0"/>
              <a:t>Futu</a:t>
            </a:r>
            <a:r>
              <a:rPr sz="2650" spc="-5" dirty="0"/>
              <a:t>r</a:t>
            </a:r>
            <a:r>
              <a:rPr sz="2650" spc="-30" dirty="0"/>
              <a:t>e</a:t>
            </a:r>
            <a:r>
              <a:rPr sz="2650" spc="-5" dirty="0"/>
              <a:t>: </a:t>
            </a:r>
            <a:r>
              <a:rPr sz="2650" spc="-15" dirty="0"/>
              <a:t>p</a:t>
            </a:r>
            <a:r>
              <a:rPr sz="2650" dirty="0"/>
              <a:t>e</a:t>
            </a:r>
            <a:r>
              <a:rPr sz="2650" spc="-5" dirty="0"/>
              <a:t>r</a:t>
            </a:r>
            <a:r>
              <a:rPr sz="2650" spc="-30" dirty="0"/>
              <a:t>v</a:t>
            </a:r>
            <a:r>
              <a:rPr sz="2650" dirty="0"/>
              <a:t>a</a:t>
            </a:r>
            <a:r>
              <a:rPr sz="2650" spc="-30" dirty="0"/>
              <a:t>s</a:t>
            </a:r>
            <a:r>
              <a:rPr sz="2650" dirty="0"/>
              <a:t>i</a:t>
            </a:r>
            <a:r>
              <a:rPr sz="2650" spc="-30" dirty="0"/>
              <a:t>v</a:t>
            </a:r>
            <a:r>
              <a:rPr sz="2650" spc="-5" dirty="0"/>
              <a:t>e  </a:t>
            </a:r>
            <a:r>
              <a:rPr sz="2650" spc="-10" dirty="0"/>
              <a:t>availability</a:t>
            </a:r>
            <a:r>
              <a:rPr sz="2650" spc="-50" dirty="0"/>
              <a:t> </a:t>
            </a:r>
            <a:r>
              <a:rPr sz="2650" spc="-10" dirty="0"/>
              <a:t>of</a:t>
            </a:r>
            <a:r>
              <a:rPr sz="2650" spc="-35" dirty="0"/>
              <a:t> </a:t>
            </a:r>
            <a:r>
              <a:rPr sz="2650" spc="-10" dirty="0"/>
              <a:t>readers</a:t>
            </a:r>
            <a:endParaRPr sz="265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83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pc="5" dirty="0"/>
              <a:t>Inventorying</a:t>
            </a:r>
          </a:p>
          <a:p>
            <a:pPr marL="765175" marR="318770" indent="-250190">
              <a:lnSpc>
                <a:spcPts val="2820"/>
              </a:lnSpc>
              <a:spcBef>
                <a:spcPts val="1000"/>
              </a:spcBef>
            </a:pPr>
            <a:r>
              <a:rPr sz="2650" b="0" spc="-10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650" b="0" spc="-24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650" dirty="0"/>
              <a:t>I</a:t>
            </a:r>
            <a:r>
              <a:rPr sz="2650" spc="-15" dirty="0"/>
              <a:t>n</a:t>
            </a:r>
            <a:r>
              <a:rPr sz="2650" spc="-30" dirty="0"/>
              <a:t>v</a:t>
            </a:r>
            <a:r>
              <a:rPr sz="2650" dirty="0"/>
              <a:t>i</a:t>
            </a:r>
            <a:r>
              <a:rPr sz="2650" spc="-30" dirty="0"/>
              <a:t>s</a:t>
            </a:r>
            <a:r>
              <a:rPr sz="2650" dirty="0"/>
              <a:t>i</a:t>
            </a:r>
            <a:r>
              <a:rPr sz="2650" spc="-15" dirty="0"/>
              <a:t>b</a:t>
            </a:r>
            <a:r>
              <a:rPr sz="2650" dirty="0"/>
              <a:t>l</a:t>
            </a:r>
            <a:r>
              <a:rPr sz="2650" spc="-10" dirty="0"/>
              <a:t>e</a:t>
            </a:r>
            <a:r>
              <a:rPr sz="2650" spc="-40" dirty="0"/>
              <a:t> </a:t>
            </a:r>
            <a:r>
              <a:rPr sz="2650" dirty="0"/>
              <a:t>i</a:t>
            </a:r>
            <a:r>
              <a:rPr sz="2650" spc="-15" dirty="0"/>
              <a:t>t</a:t>
            </a:r>
            <a:r>
              <a:rPr sz="2650" dirty="0"/>
              <a:t>e</a:t>
            </a:r>
            <a:r>
              <a:rPr sz="2650" spc="-5" dirty="0"/>
              <a:t>ms  </a:t>
            </a:r>
            <a:r>
              <a:rPr sz="2650" spc="-10" dirty="0"/>
              <a:t>become</a:t>
            </a:r>
            <a:r>
              <a:rPr sz="2650" spc="-100" dirty="0"/>
              <a:t> </a:t>
            </a:r>
            <a:r>
              <a:rPr sz="2650" spc="-10" dirty="0"/>
              <a:t>visible</a:t>
            </a:r>
            <a:endParaRPr sz="2650">
              <a:latin typeface="Arial MT"/>
              <a:cs typeface="Arial MT"/>
            </a:endParaRPr>
          </a:p>
          <a:p>
            <a:pPr marL="514984">
              <a:lnSpc>
                <a:spcPct val="100000"/>
              </a:lnSpc>
              <a:spcBef>
                <a:spcPts val="550"/>
              </a:spcBef>
            </a:pPr>
            <a:r>
              <a:rPr sz="2650" b="0" spc="-10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650" b="0" spc="-24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650" spc="-15" dirty="0"/>
              <a:t>L</a:t>
            </a:r>
            <a:r>
              <a:rPr sz="2650" dirty="0"/>
              <a:t>i</a:t>
            </a:r>
            <a:r>
              <a:rPr sz="2650" spc="-15" dirty="0"/>
              <a:t>b</a:t>
            </a:r>
            <a:r>
              <a:rPr sz="2650" spc="-5" dirty="0"/>
              <a:t>r</a:t>
            </a:r>
            <a:r>
              <a:rPr sz="2650" spc="-30" dirty="0"/>
              <a:t>a</a:t>
            </a:r>
            <a:r>
              <a:rPr sz="2650" spc="-5" dirty="0"/>
              <a:t>r</a:t>
            </a:r>
            <a:r>
              <a:rPr sz="2650" dirty="0"/>
              <a:t>i</a:t>
            </a:r>
            <a:r>
              <a:rPr sz="2650" spc="-30" dirty="0"/>
              <a:t>e</a:t>
            </a:r>
            <a:r>
              <a:rPr sz="2650" spc="-10" dirty="0"/>
              <a:t>s</a:t>
            </a:r>
            <a:endParaRPr sz="2650">
              <a:latin typeface="Arial MT"/>
              <a:cs typeface="Arial MT"/>
            </a:endParaRPr>
          </a:p>
          <a:p>
            <a:pPr marL="514984">
              <a:lnSpc>
                <a:spcPct val="100000"/>
              </a:lnSpc>
              <a:spcBef>
                <a:spcPts val="580"/>
              </a:spcBef>
            </a:pPr>
            <a:r>
              <a:rPr sz="2650" b="0" spc="-10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650" b="0" spc="-24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650" spc="-5" dirty="0"/>
              <a:t>P</a:t>
            </a:r>
            <a:r>
              <a:rPr sz="2650" spc="-30" dirty="0"/>
              <a:t>a</a:t>
            </a:r>
            <a:r>
              <a:rPr sz="2650" dirty="0"/>
              <a:t>s</a:t>
            </a:r>
            <a:r>
              <a:rPr sz="2650" spc="-30" dirty="0"/>
              <a:t>s</a:t>
            </a:r>
            <a:r>
              <a:rPr sz="2650" spc="-15" dirty="0"/>
              <a:t>po</a:t>
            </a:r>
            <a:r>
              <a:rPr sz="2650" spc="-5" dirty="0"/>
              <a:t>r</a:t>
            </a:r>
            <a:r>
              <a:rPr sz="2650" spc="-15" dirty="0"/>
              <a:t>t</a:t>
            </a:r>
            <a:r>
              <a:rPr sz="2650" spc="-10" dirty="0"/>
              <a:t>s</a:t>
            </a:r>
            <a:endParaRPr sz="2650">
              <a:latin typeface="Arial MT"/>
              <a:cs typeface="Arial MT"/>
            </a:endParaRPr>
          </a:p>
          <a:p>
            <a:pPr marL="765175" marR="5080" indent="-250190">
              <a:lnSpc>
                <a:spcPts val="2820"/>
              </a:lnSpc>
              <a:spcBef>
                <a:spcPts val="980"/>
              </a:spcBef>
            </a:pPr>
            <a:r>
              <a:rPr sz="2650" b="0" spc="-10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650" b="0" spc="-24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650" spc="-20" dirty="0"/>
              <a:t>H</a:t>
            </a:r>
            <a:r>
              <a:rPr sz="2650" spc="-15" dirty="0"/>
              <a:t>u</a:t>
            </a:r>
            <a:r>
              <a:rPr sz="2650" spc="-10" dirty="0"/>
              <a:t>m</a:t>
            </a:r>
            <a:r>
              <a:rPr sz="2650" dirty="0"/>
              <a:t>a</a:t>
            </a:r>
            <a:r>
              <a:rPr sz="2650" spc="-10" dirty="0"/>
              <a:t>n</a:t>
            </a:r>
            <a:r>
              <a:rPr sz="2650" spc="-30" dirty="0"/>
              <a:t> </a:t>
            </a:r>
            <a:r>
              <a:rPr sz="2650" dirty="0"/>
              <a:t>i</a:t>
            </a:r>
            <a:r>
              <a:rPr sz="2650" spc="-10" dirty="0"/>
              <a:t>m</a:t>
            </a:r>
            <a:r>
              <a:rPr sz="2650" spc="-15" dirty="0"/>
              <a:t>p</a:t>
            </a:r>
            <a:r>
              <a:rPr sz="2650" spc="-30" dirty="0"/>
              <a:t>l</a:t>
            </a:r>
            <a:r>
              <a:rPr sz="2650" dirty="0"/>
              <a:t>a</a:t>
            </a:r>
            <a:r>
              <a:rPr sz="2650" spc="-15" dirty="0"/>
              <a:t>nt</a:t>
            </a:r>
            <a:r>
              <a:rPr sz="2650" spc="-30" dirty="0"/>
              <a:t>s</a:t>
            </a:r>
            <a:r>
              <a:rPr sz="2650" spc="-5" dirty="0"/>
              <a:t>:  </a:t>
            </a:r>
            <a:r>
              <a:rPr sz="2650" spc="-10" dirty="0"/>
              <a:t>VeriChip</a:t>
            </a:r>
            <a:endParaRPr sz="2650">
              <a:latin typeface="Arial MT"/>
              <a:cs typeface="Arial MT"/>
            </a:endParaRPr>
          </a:p>
          <a:p>
            <a:pPr marL="1268095" marR="248920" lvl="1" indent="-251460">
              <a:lnSpc>
                <a:spcPts val="2350"/>
              </a:lnSpc>
              <a:spcBef>
                <a:spcPts val="785"/>
              </a:spcBef>
              <a:buFont typeface="Arial MT"/>
              <a:buChar char="–"/>
              <a:tabLst>
                <a:tab pos="1268730" algn="l"/>
              </a:tabLst>
            </a:pPr>
            <a:r>
              <a:rPr sz="2200" b="1" spc="-5" dirty="0">
                <a:latin typeface="Arial"/>
                <a:cs typeface="Arial"/>
              </a:rPr>
              <a:t>Medical</a:t>
            </a:r>
            <a:r>
              <a:rPr sz="2200" b="1" spc="-10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record </a:t>
            </a:r>
            <a:r>
              <a:rPr sz="2200" b="1" spc="-60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indexing</a:t>
            </a:r>
            <a:endParaRPr sz="2200">
              <a:latin typeface="Arial"/>
              <a:cs typeface="Arial"/>
            </a:endParaRPr>
          </a:p>
          <a:p>
            <a:pPr marL="1268095" marR="74295" lvl="1" indent="-251460">
              <a:lnSpc>
                <a:spcPts val="2350"/>
              </a:lnSpc>
              <a:spcBef>
                <a:spcPts val="785"/>
              </a:spcBef>
              <a:buFont typeface="Arial MT"/>
              <a:buChar char="–"/>
              <a:tabLst>
                <a:tab pos="1268730" algn="l"/>
              </a:tabLst>
            </a:pPr>
            <a:r>
              <a:rPr sz="2200" b="1" spc="-5" dirty="0">
                <a:latin typeface="Arial"/>
                <a:cs typeface="Arial"/>
              </a:rPr>
              <a:t>Physical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access </a:t>
            </a:r>
            <a:r>
              <a:rPr sz="2200" b="1" spc="-59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control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3ED15-84F7-8C0F-4CCC-B7D6BF69C83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US" spc="1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1395" y="444544"/>
            <a:ext cx="707326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Privacy</a:t>
            </a:r>
            <a:r>
              <a:rPr spc="-45" dirty="0"/>
              <a:t> </a:t>
            </a:r>
            <a:r>
              <a:rPr spc="5" dirty="0"/>
              <a:t>for</a:t>
            </a:r>
            <a:r>
              <a:rPr spc="-10" dirty="0"/>
              <a:t> </a:t>
            </a:r>
            <a:r>
              <a:rPr dirty="0"/>
              <a:t>Business</a:t>
            </a:r>
            <a:r>
              <a:rPr spc="-35" dirty="0"/>
              <a:t> </a:t>
            </a:r>
            <a:r>
              <a:rPr spc="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063" y="2197662"/>
            <a:ext cx="7669530" cy="447802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9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Major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concern</a:t>
            </a:r>
            <a:r>
              <a:rPr sz="2650" b="1" spc="-10" dirty="0">
                <a:latin typeface="Arial"/>
                <a:cs typeface="Arial"/>
              </a:rPr>
              <a:t> for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industry: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Supply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chain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visibility</a:t>
            </a:r>
            <a:endParaRPr sz="1950">
              <a:latin typeface="Arial"/>
              <a:cs typeface="Arial"/>
            </a:endParaRPr>
          </a:p>
          <a:p>
            <a:pPr marL="765175" marR="741045" indent="-250190">
              <a:lnSpc>
                <a:spcPts val="2110"/>
              </a:lnSpc>
              <a:spcBef>
                <a:spcPts val="75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Supply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chains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10" dirty="0">
                <a:latin typeface="Arial"/>
                <a:cs typeface="Arial"/>
              </a:rPr>
              <a:t> business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networks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are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business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assets</a:t>
            </a:r>
            <a:endParaRPr sz="1950">
              <a:latin typeface="Arial"/>
              <a:cs typeface="Arial"/>
            </a:endParaRPr>
          </a:p>
          <a:p>
            <a:pPr marL="326390" marR="321945" indent="-314325">
              <a:lnSpc>
                <a:spcPts val="2810"/>
              </a:lnSpc>
              <a:spcBef>
                <a:spcPts val="944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Example </a:t>
            </a:r>
            <a:r>
              <a:rPr sz="2650" b="1" spc="-10" dirty="0">
                <a:latin typeface="Arial"/>
                <a:cs typeface="Arial"/>
              </a:rPr>
              <a:t>provenance checking: competitors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may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able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get</a:t>
            </a:r>
            <a:r>
              <a:rPr sz="2650" b="1" spc="-10" dirty="0">
                <a:latin typeface="Arial"/>
                <a:cs typeface="Arial"/>
              </a:rPr>
              <a:t> a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lot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information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9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Depending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on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how </a:t>
            </a:r>
            <a:r>
              <a:rPr sz="1950" b="1" spc="10" dirty="0">
                <a:latin typeface="Arial"/>
                <a:cs typeface="Arial"/>
              </a:rPr>
              <a:t>detailed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information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associated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is:</a:t>
            </a:r>
            <a:endParaRPr sz="1950">
              <a:latin typeface="Arial"/>
              <a:cs typeface="Arial"/>
            </a:endParaRPr>
          </a:p>
          <a:p>
            <a:pPr marL="1268095" lvl="1" indent="-25209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1268730" algn="l"/>
              </a:tabLst>
            </a:pPr>
            <a:r>
              <a:rPr sz="1950" b="1" spc="15" dirty="0">
                <a:latin typeface="Arial"/>
                <a:cs typeface="Arial"/>
              </a:rPr>
              <a:t>Where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an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object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its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parts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where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manufactured</a:t>
            </a:r>
            <a:endParaRPr sz="1950">
              <a:latin typeface="Arial"/>
              <a:cs typeface="Arial"/>
            </a:endParaRPr>
          </a:p>
          <a:p>
            <a:pPr marL="1268095" lvl="1" indent="-252095">
              <a:lnSpc>
                <a:spcPct val="100000"/>
              </a:lnSpc>
              <a:spcBef>
                <a:spcPts val="490"/>
              </a:spcBef>
              <a:buFont typeface="Arial MT"/>
              <a:buChar char="–"/>
              <a:tabLst>
                <a:tab pos="1268730" algn="l"/>
              </a:tabLst>
            </a:pPr>
            <a:r>
              <a:rPr sz="1950" b="1" spc="20" dirty="0">
                <a:latin typeface="Arial"/>
                <a:cs typeface="Arial"/>
              </a:rPr>
              <a:t>When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it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25" dirty="0">
                <a:latin typeface="Arial"/>
                <a:cs typeface="Arial"/>
              </a:rPr>
              <a:t>was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manufactured</a:t>
            </a:r>
            <a:endParaRPr sz="1950">
              <a:latin typeface="Arial"/>
              <a:cs typeface="Arial"/>
            </a:endParaRPr>
          </a:p>
          <a:p>
            <a:pPr marL="1268095" lvl="1" indent="-25209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1268730" algn="l"/>
              </a:tabLst>
            </a:pPr>
            <a:r>
              <a:rPr sz="1950" b="1" spc="15" dirty="0">
                <a:latin typeface="Arial"/>
                <a:cs typeface="Arial"/>
              </a:rPr>
              <a:t>By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which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sub-contractors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20" dirty="0">
                <a:latin typeface="Arial"/>
                <a:cs typeface="Arial"/>
              </a:rPr>
              <a:t>Who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are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suppliers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company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Which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companies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are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customers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company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217BEF-F05A-89B3-83F9-69387120F4F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US" spc="1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2654" y="444544"/>
            <a:ext cx="375412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0" dirty="0"/>
              <a:t>Reading</a:t>
            </a:r>
            <a:r>
              <a:rPr spc="-100" dirty="0"/>
              <a:t> </a:t>
            </a:r>
            <a:r>
              <a:rPr spc="10" dirty="0"/>
              <a:t>Ranges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8243" y="1953241"/>
            <a:ext cx="7832090" cy="51873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Controlling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reading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range </a:t>
            </a:r>
            <a:r>
              <a:rPr sz="2650" b="1" spc="-10" dirty="0">
                <a:latin typeface="Arial"/>
                <a:cs typeface="Arial"/>
              </a:rPr>
              <a:t>can</a:t>
            </a:r>
            <a:r>
              <a:rPr sz="2650" b="1" spc="-5" dirty="0">
                <a:latin typeface="Arial"/>
                <a:cs typeface="Arial"/>
              </a:rPr>
              <a:t> limit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privacy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risk</a:t>
            </a:r>
            <a:endParaRPr sz="2650">
              <a:latin typeface="Arial"/>
              <a:cs typeface="Arial"/>
            </a:endParaRPr>
          </a:p>
          <a:p>
            <a:pPr marL="326390" marR="1005840" indent="-314325">
              <a:lnSpc>
                <a:spcPts val="2820"/>
              </a:lnSpc>
              <a:spcBef>
                <a:spcPts val="969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Nominal </a:t>
            </a:r>
            <a:r>
              <a:rPr sz="2650" b="1" spc="-10" dirty="0">
                <a:latin typeface="Arial"/>
                <a:cs typeface="Arial"/>
              </a:rPr>
              <a:t>read </a:t>
            </a:r>
            <a:r>
              <a:rPr sz="2650" b="1" spc="-15" dirty="0">
                <a:latin typeface="Arial"/>
                <a:cs typeface="Arial"/>
              </a:rPr>
              <a:t>range </a:t>
            </a:r>
            <a:r>
              <a:rPr sz="2650" b="1" spc="-10" dirty="0">
                <a:latin typeface="Arial"/>
                <a:cs typeface="Arial"/>
              </a:rPr>
              <a:t>(RFID standards </a:t>
            </a:r>
            <a:r>
              <a:rPr sz="2650" b="1" spc="-5" dirty="0">
                <a:latin typeface="Arial"/>
                <a:cs typeface="Arial"/>
              </a:rPr>
              <a:t>and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product</a:t>
            </a:r>
            <a:r>
              <a:rPr sz="2650" b="1" spc="-10" dirty="0">
                <a:latin typeface="Arial"/>
                <a:cs typeface="Arial"/>
              </a:rPr>
              <a:t> specifications):</a:t>
            </a:r>
            <a:endParaRPr sz="26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6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10cm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for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contactless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smartcards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(ISO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14443)</a:t>
            </a:r>
            <a:endParaRPr sz="1950">
              <a:latin typeface="Arial"/>
              <a:cs typeface="Arial"/>
            </a:endParaRPr>
          </a:p>
          <a:p>
            <a:pPr marL="326390" marR="372110" indent="-314325">
              <a:lnSpc>
                <a:spcPts val="2810"/>
              </a:lnSpc>
              <a:spcBef>
                <a:spcPts val="9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Rogue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scanning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range: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sensitive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reader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with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more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powerful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antenna </a:t>
            </a:r>
            <a:r>
              <a:rPr sz="2650" b="1" spc="-10" dirty="0">
                <a:latin typeface="Arial"/>
                <a:cs typeface="Arial"/>
              </a:rPr>
              <a:t>or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antenna </a:t>
            </a:r>
            <a:r>
              <a:rPr sz="2650" b="1" spc="-10" dirty="0">
                <a:latin typeface="Arial"/>
                <a:cs typeface="Arial"/>
              </a:rPr>
              <a:t>array</a:t>
            </a:r>
            <a:endParaRPr sz="26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59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7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50cm</a:t>
            </a:r>
            <a:endParaRPr sz="1950">
              <a:latin typeface="Arial"/>
              <a:cs typeface="Arial"/>
            </a:endParaRPr>
          </a:p>
          <a:p>
            <a:pPr marL="326390" marR="430530" indent="-314325">
              <a:lnSpc>
                <a:spcPts val="2820"/>
              </a:lnSpc>
              <a:spcBef>
                <a:spcPts val="96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Tag-to-reader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eavesdropping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range:</a:t>
            </a:r>
            <a:r>
              <a:rPr sz="2650" b="1" spc="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need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power</a:t>
            </a:r>
            <a:r>
              <a:rPr sz="2650" b="1" spc="-6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tag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limits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range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for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passive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RFIDs</a:t>
            </a:r>
            <a:endParaRPr sz="2650">
              <a:latin typeface="Arial"/>
              <a:cs typeface="Arial"/>
            </a:endParaRPr>
          </a:p>
          <a:p>
            <a:pPr marL="765175" marR="139065" indent="-250190">
              <a:lnSpc>
                <a:spcPts val="2110"/>
              </a:lnSpc>
              <a:spcBef>
                <a:spcPts val="72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3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Eavesdropping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on </a:t>
            </a:r>
            <a:r>
              <a:rPr sz="1950" b="1" spc="10" dirty="0">
                <a:latin typeface="Arial"/>
                <a:cs typeface="Arial"/>
              </a:rPr>
              <a:t>communication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while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another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reader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is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powering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smartcard: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&gt;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50cm</a:t>
            </a:r>
            <a:endParaRPr sz="1950">
              <a:latin typeface="Arial"/>
              <a:cs typeface="Arial"/>
            </a:endParaRPr>
          </a:p>
          <a:p>
            <a:pPr marL="326390" marR="15875" indent="-314325">
              <a:lnSpc>
                <a:spcPts val="2810"/>
              </a:lnSpc>
              <a:spcBef>
                <a:spcPts val="944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Reader-to-tag eavesdropping: </a:t>
            </a:r>
            <a:r>
              <a:rPr sz="2650" b="1" spc="-15" dirty="0">
                <a:latin typeface="Arial"/>
                <a:cs typeface="Arial"/>
              </a:rPr>
              <a:t>readers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transmit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at</a:t>
            </a:r>
            <a:r>
              <a:rPr sz="2650" b="1" spc="-10" dirty="0">
                <a:latin typeface="Arial"/>
                <a:cs typeface="Arial"/>
              </a:rPr>
              <a:t> much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higher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power</a:t>
            </a:r>
            <a:endParaRPr sz="265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F2E0B-9C96-21FE-E4E1-30327547AD0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US" spc="1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3787" y="539088"/>
            <a:ext cx="3497579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What</a:t>
            </a:r>
            <a:r>
              <a:rPr spc="-35" dirty="0"/>
              <a:t> </a:t>
            </a:r>
            <a:r>
              <a:rPr spc="-5" dirty="0"/>
              <a:t>is</a:t>
            </a:r>
            <a:r>
              <a:rPr spc="-35" dirty="0"/>
              <a:t> </a:t>
            </a:r>
            <a:r>
              <a:rPr spc="15" dirty="0"/>
              <a:t>RFID</a:t>
            </a:r>
            <a:r>
              <a:rPr spc="-35" dirty="0"/>
              <a:t> </a:t>
            </a:r>
            <a:r>
              <a:rPr dirty="0"/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74958" y="7224228"/>
            <a:ext cx="217804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3</a:t>
            </a:fld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905" y="1988341"/>
            <a:ext cx="8722995" cy="4886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6390" marR="5080" indent="-314325">
              <a:lnSpc>
                <a:spcPct val="99400"/>
              </a:lnSpc>
              <a:spcBef>
                <a:spcPts val="11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Radio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Frequency </a:t>
            </a:r>
            <a:r>
              <a:rPr sz="2650" b="1" spc="-10" dirty="0">
                <a:latin typeface="Arial"/>
                <a:cs typeface="Arial"/>
              </a:rPr>
              <a:t>IDentification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(RFID)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is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-15" dirty="0">
                <a:latin typeface="Arial"/>
                <a:cs typeface="Arial"/>
              </a:rPr>
              <a:t> method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remotely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storing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and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retrieving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data</a:t>
            </a:r>
            <a:r>
              <a:rPr sz="2650" b="1" spc="-15" dirty="0">
                <a:latin typeface="Arial"/>
                <a:cs typeface="Arial"/>
              </a:rPr>
              <a:t> using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devices </a:t>
            </a:r>
            <a:r>
              <a:rPr sz="2650" b="1" spc="-10" dirty="0">
                <a:latin typeface="Arial"/>
                <a:cs typeface="Arial"/>
              </a:rPr>
              <a:t> called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RFID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tags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and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RFID </a:t>
            </a:r>
            <a:r>
              <a:rPr sz="2650" b="1" spc="-15" dirty="0">
                <a:latin typeface="Arial"/>
                <a:cs typeface="Arial"/>
              </a:rPr>
              <a:t>Readers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93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An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enabling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technology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with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many </a:t>
            </a:r>
            <a:r>
              <a:rPr sz="2650" b="1" spc="-10" dirty="0">
                <a:latin typeface="Arial"/>
                <a:cs typeface="Arial"/>
              </a:rPr>
              <a:t>applications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660"/>
              </a:spcBef>
            </a:pPr>
            <a:r>
              <a:rPr sz="1750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750" spc="5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750" b="1" spc="-5" dirty="0">
                <a:latin typeface="Arial"/>
                <a:cs typeface="Arial"/>
              </a:rPr>
              <a:t>Data</a:t>
            </a:r>
            <a:r>
              <a:rPr sz="1750" b="1" spc="1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can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be</a:t>
            </a:r>
            <a:r>
              <a:rPr sz="1750" b="1" spc="1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stored and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spc="-10" dirty="0">
                <a:latin typeface="Arial"/>
                <a:cs typeface="Arial"/>
              </a:rPr>
              <a:t>retrieved</a:t>
            </a:r>
            <a:r>
              <a:rPr sz="1750" b="1" spc="7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from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the</a:t>
            </a:r>
            <a:r>
              <a:rPr sz="1750" b="1" spc="3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tag</a:t>
            </a:r>
            <a:r>
              <a:rPr sz="1750" b="1" dirty="0">
                <a:latin typeface="Arial"/>
                <a:cs typeface="Arial"/>
              </a:rPr>
              <a:t> automatically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spc="10" dirty="0">
                <a:latin typeface="Arial"/>
                <a:cs typeface="Arial"/>
              </a:rPr>
              <a:t>with</a:t>
            </a:r>
            <a:r>
              <a:rPr sz="1750" b="1" spc="-1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a</a:t>
            </a:r>
            <a:r>
              <a:rPr sz="1750" b="1" spc="1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Reader</a:t>
            </a:r>
            <a:endParaRPr sz="17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635"/>
              </a:spcBef>
            </a:pPr>
            <a:r>
              <a:rPr sz="1750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750" spc="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750" b="1" spc="-10" dirty="0">
                <a:latin typeface="Arial"/>
                <a:cs typeface="Arial"/>
              </a:rPr>
              <a:t>Tags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can be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read </a:t>
            </a:r>
            <a:r>
              <a:rPr sz="1750" b="1" dirty="0">
                <a:latin typeface="Arial"/>
                <a:cs typeface="Arial"/>
              </a:rPr>
              <a:t>in</a:t>
            </a:r>
            <a:r>
              <a:rPr sz="1750" b="1" spc="-5" dirty="0">
                <a:latin typeface="Arial"/>
                <a:cs typeface="Arial"/>
              </a:rPr>
              <a:t> bulk</a:t>
            </a:r>
            <a:endParaRPr sz="17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645"/>
              </a:spcBef>
            </a:pPr>
            <a:r>
              <a:rPr sz="1750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750" spc="509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750" b="1" spc="-10" dirty="0">
                <a:latin typeface="Arial"/>
                <a:cs typeface="Arial"/>
              </a:rPr>
              <a:t>Tags</a:t>
            </a:r>
            <a:r>
              <a:rPr sz="1750" b="1" spc="3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can</a:t>
            </a:r>
            <a:r>
              <a:rPr sz="1750" b="1" spc="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be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read</a:t>
            </a:r>
            <a:r>
              <a:rPr sz="1750" b="1" spc="5" dirty="0">
                <a:latin typeface="Arial"/>
                <a:cs typeface="Arial"/>
              </a:rPr>
              <a:t> without</a:t>
            </a:r>
            <a:r>
              <a:rPr sz="1750" b="1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line</a:t>
            </a:r>
            <a:r>
              <a:rPr sz="1750" b="1" spc="1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of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sight</a:t>
            </a:r>
            <a:r>
              <a:rPr sz="1750" b="1" spc="3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restrictions</a:t>
            </a:r>
            <a:endParaRPr sz="17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640"/>
              </a:spcBef>
            </a:pPr>
            <a:r>
              <a:rPr sz="1750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750" spc="509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750" b="1" spc="-10" dirty="0">
                <a:latin typeface="Arial"/>
                <a:cs typeface="Arial"/>
              </a:rPr>
              <a:t>Tags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can</a:t>
            </a:r>
            <a:r>
              <a:rPr sz="1750" b="1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be</a:t>
            </a:r>
            <a:r>
              <a:rPr sz="1750" b="1" spc="30" dirty="0">
                <a:latin typeface="Arial"/>
                <a:cs typeface="Arial"/>
              </a:rPr>
              <a:t> </a:t>
            </a:r>
            <a:r>
              <a:rPr sz="1750" b="1" spc="5" dirty="0">
                <a:latin typeface="Arial"/>
                <a:cs typeface="Arial"/>
              </a:rPr>
              <a:t>write</a:t>
            </a:r>
            <a:r>
              <a:rPr sz="1750" b="1" spc="-1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once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read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many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(WORM)</a:t>
            </a:r>
            <a:r>
              <a:rPr sz="1750" b="1" spc="3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or</a:t>
            </a:r>
            <a:r>
              <a:rPr sz="1750" b="1" spc="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rewritable</a:t>
            </a:r>
            <a:endParaRPr sz="17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635"/>
              </a:spcBef>
            </a:pPr>
            <a:r>
              <a:rPr sz="1750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750" spc="509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750" b="1" spc="-10" dirty="0">
                <a:latin typeface="Arial"/>
                <a:cs typeface="Arial"/>
              </a:rPr>
              <a:t>Tags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can</a:t>
            </a:r>
            <a:r>
              <a:rPr sz="1750" b="1" spc="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require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Reader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authentication</a:t>
            </a:r>
            <a:r>
              <a:rPr sz="1750" b="1" spc="4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before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exchanging</a:t>
            </a:r>
            <a:r>
              <a:rPr sz="1750" b="1" spc="6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data</a:t>
            </a:r>
            <a:endParaRPr sz="17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645"/>
              </a:spcBef>
            </a:pPr>
            <a:r>
              <a:rPr sz="1750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750" spc="50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750" b="1" spc="-5" dirty="0">
                <a:latin typeface="Arial"/>
                <a:cs typeface="Arial"/>
              </a:rPr>
              <a:t>Other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sensors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can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be</a:t>
            </a:r>
            <a:r>
              <a:rPr sz="1750" b="1" spc="1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combined</a:t>
            </a:r>
            <a:r>
              <a:rPr sz="1750" b="1" spc="35" dirty="0">
                <a:latin typeface="Arial"/>
                <a:cs typeface="Arial"/>
              </a:rPr>
              <a:t> </a:t>
            </a:r>
            <a:r>
              <a:rPr sz="1750" b="1" spc="5" dirty="0">
                <a:latin typeface="Arial"/>
                <a:cs typeface="Arial"/>
              </a:rPr>
              <a:t>with</a:t>
            </a:r>
            <a:r>
              <a:rPr sz="1750" b="1" spc="-1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RFID</a:t>
            </a:r>
            <a:endParaRPr sz="17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91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Technology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has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been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around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for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long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time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93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Also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has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critics,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e.g.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privacy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concerns</a:t>
            </a:r>
            <a:endParaRPr sz="265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AE46C-D498-9EF5-96EC-CC2F3271035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US" spc="1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0432" y="444544"/>
            <a:ext cx="181610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O</a:t>
            </a:r>
            <a:r>
              <a:rPr spc="40" dirty="0"/>
              <a:t>u</a:t>
            </a:r>
            <a:r>
              <a:rPr spc="-15" dirty="0"/>
              <a:t>tl</a:t>
            </a:r>
            <a:r>
              <a:rPr spc="25" dirty="0"/>
              <a:t>i</a:t>
            </a:r>
            <a:r>
              <a:rPr dirty="0"/>
              <a:t>n</a:t>
            </a:r>
            <a:r>
              <a:rPr spc="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063" y="2197662"/>
            <a:ext cx="4581525" cy="28949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9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RFIDs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Concept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applications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EPC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backend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processing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9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20" dirty="0">
                <a:latin typeface="Arial"/>
                <a:cs typeface="Arial"/>
              </a:rPr>
              <a:t>PHY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MAC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7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Security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Near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Field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Communication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Battery-less</a:t>
            </a:r>
            <a:r>
              <a:rPr sz="2650" b="1" spc="1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devices</a:t>
            </a:r>
            <a:endParaRPr sz="265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14D40-DF54-205B-78E6-77D21CBCF97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US" spc="1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440305" marR="5080" indent="-2428240">
              <a:lnSpc>
                <a:spcPts val="4220"/>
              </a:lnSpc>
              <a:spcBef>
                <a:spcPts val="685"/>
              </a:spcBef>
            </a:pPr>
            <a:r>
              <a:rPr dirty="0"/>
              <a:t>Near</a:t>
            </a:r>
            <a:r>
              <a:rPr spc="-30" dirty="0"/>
              <a:t> </a:t>
            </a:r>
            <a:r>
              <a:rPr dirty="0"/>
              <a:t>Field</a:t>
            </a:r>
            <a:r>
              <a:rPr spc="-40" dirty="0"/>
              <a:t> </a:t>
            </a:r>
            <a:r>
              <a:rPr dirty="0"/>
              <a:t>Communication </a:t>
            </a:r>
            <a:r>
              <a:rPr spc="-975" dirty="0"/>
              <a:t> </a:t>
            </a:r>
            <a:r>
              <a:rPr spc="5" dirty="0"/>
              <a:t>(NFC)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27178" y="3677868"/>
            <a:ext cx="169545" cy="31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sz="2200" b="1" spc="-15" dirty="0">
                <a:latin typeface="Arial"/>
                <a:cs typeface="Arial"/>
              </a:rPr>
              <a:t>)</a:t>
            </a:r>
            <a:r>
              <a:rPr sz="2200" b="1" spc="-5" dirty="0">
                <a:latin typeface="Arial"/>
                <a:cs typeface="Arial"/>
              </a:rPr>
              <a:t>,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2117" y="2218195"/>
            <a:ext cx="7056755" cy="277431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1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200" b="1" spc="-5" dirty="0">
                <a:latin typeface="Arial"/>
                <a:cs typeface="Arial"/>
              </a:rPr>
              <a:t>One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device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combines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the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functionality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of</a:t>
            </a:r>
            <a:endParaRPr sz="220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15"/>
              </a:spcBef>
            </a:pPr>
            <a:r>
              <a:rPr sz="1750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750" spc="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750" b="1" spc="-30" dirty="0">
                <a:latin typeface="Arial"/>
                <a:cs typeface="Arial"/>
              </a:rPr>
              <a:t>An</a:t>
            </a:r>
            <a:r>
              <a:rPr sz="1750" b="1" spc="6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RFID</a:t>
            </a:r>
            <a:r>
              <a:rPr sz="1750" b="1" spc="-1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reader</a:t>
            </a:r>
            <a:r>
              <a:rPr sz="1750" b="1" spc="10" dirty="0">
                <a:latin typeface="Arial"/>
                <a:cs typeface="Arial"/>
              </a:rPr>
              <a:t> </a:t>
            </a:r>
            <a:r>
              <a:rPr sz="1750" b="1" spc="-10" dirty="0">
                <a:latin typeface="Arial"/>
                <a:cs typeface="Arial"/>
              </a:rPr>
              <a:t>device</a:t>
            </a:r>
            <a:endParaRPr sz="17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09"/>
              </a:spcBef>
            </a:pPr>
            <a:r>
              <a:rPr sz="1750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750" spc="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750" b="1" spc="-30" dirty="0">
                <a:latin typeface="Arial"/>
                <a:cs typeface="Arial"/>
              </a:rPr>
              <a:t>An</a:t>
            </a:r>
            <a:r>
              <a:rPr sz="1750" b="1" spc="6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RFID</a:t>
            </a:r>
            <a:r>
              <a:rPr sz="1750" b="1" spc="-1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transponder</a:t>
            </a:r>
            <a:r>
              <a:rPr sz="1750" b="1" spc="3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(tag)</a:t>
            </a:r>
            <a:endParaRPr sz="17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20"/>
              </a:spcBef>
            </a:pPr>
            <a:r>
              <a:rPr sz="1750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750" spc="50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750" b="1" spc="-5" dirty="0">
                <a:latin typeface="Arial"/>
                <a:cs typeface="Arial"/>
              </a:rPr>
              <a:t>Bit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rates</a:t>
            </a:r>
            <a:r>
              <a:rPr sz="1750" b="1" spc="1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ranging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from</a:t>
            </a:r>
            <a:r>
              <a:rPr sz="1750" b="1" spc="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106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spc="-10" dirty="0">
                <a:latin typeface="Arial"/>
                <a:cs typeface="Arial"/>
              </a:rPr>
              <a:t>Kbs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to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424</a:t>
            </a:r>
            <a:r>
              <a:rPr sz="1750" b="1" spc="10" dirty="0">
                <a:latin typeface="Arial"/>
                <a:cs typeface="Arial"/>
              </a:rPr>
              <a:t> </a:t>
            </a:r>
            <a:r>
              <a:rPr sz="1750" b="1" spc="-10" dirty="0">
                <a:latin typeface="Arial"/>
                <a:cs typeface="Arial"/>
              </a:rPr>
              <a:t>Kbs</a:t>
            </a:r>
            <a:endParaRPr sz="1750">
              <a:latin typeface="Arial"/>
              <a:cs typeface="Arial"/>
            </a:endParaRPr>
          </a:p>
          <a:p>
            <a:pPr marL="326390" marR="5080" indent="-314325">
              <a:lnSpc>
                <a:spcPts val="2340"/>
              </a:lnSpc>
              <a:spcBef>
                <a:spcPts val="81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200" b="1" spc="-5" dirty="0">
                <a:latin typeface="Arial"/>
                <a:cs typeface="Arial"/>
              </a:rPr>
              <a:t>Integral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part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5" dirty="0">
                <a:latin typeface="Arial"/>
                <a:cs typeface="Arial"/>
              </a:rPr>
              <a:t>of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mobile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devices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(e.g.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mobile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phones </a:t>
            </a:r>
            <a:r>
              <a:rPr sz="2200" b="1" spc="-59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NFC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components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can</a:t>
            </a:r>
            <a:r>
              <a:rPr sz="2200" b="1" spc="-5" dirty="0">
                <a:latin typeface="Arial"/>
                <a:cs typeface="Arial"/>
              </a:rPr>
              <a:t> be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accessed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by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software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to</a:t>
            </a:r>
            <a:endParaRPr sz="2200">
              <a:latin typeface="Arial"/>
              <a:cs typeface="Arial"/>
            </a:endParaRPr>
          </a:p>
          <a:p>
            <a:pPr marL="326390" marR="727710" indent="-314325">
              <a:lnSpc>
                <a:spcPts val="2340"/>
              </a:lnSpc>
              <a:spcBef>
                <a:spcPts val="80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200" b="1" spc="-10" dirty="0">
                <a:latin typeface="Arial"/>
                <a:cs typeface="Arial"/>
              </a:rPr>
              <a:t>Operates at </a:t>
            </a:r>
            <a:r>
              <a:rPr sz="2200" b="1" spc="-5" dirty="0">
                <a:latin typeface="Arial"/>
                <a:cs typeface="Arial"/>
              </a:rPr>
              <a:t>13.56 </a:t>
            </a:r>
            <a:r>
              <a:rPr sz="2200" b="1" spc="-10" dirty="0">
                <a:latin typeface="Arial"/>
                <a:cs typeface="Arial"/>
              </a:rPr>
              <a:t>MHz </a:t>
            </a:r>
            <a:r>
              <a:rPr sz="2200" b="1" spc="-5" dirty="0">
                <a:latin typeface="Arial"/>
                <a:cs typeface="Arial"/>
              </a:rPr>
              <a:t>(High frequency band) </a:t>
            </a:r>
            <a:r>
              <a:rPr sz="2200" b="1" spc="-60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and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is compatible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to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international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standards: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76260" y="5326570"/>
            <a:ext cx="219710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89"/>
              </a:lnSpc>
            </a:pPr>
            <a:r>
              <a:rPr sz="1500" b="1" spc="25" dirty="0">
                <a:latin typeface="Times New Roman"/>
                <a:cs typeface="Times New Roman"/>
              </a:rPr>
              <a:t>”</a:t>
            </a:r>
            <a:r>
              <a:rPr sz="1500" b="1" spc="20" dirty="0">
                <a:latin typeface="Arial"/>
                <a:cs typeface="Arial"/>
              </a:rPr>
              <a:t>)</a:t>
            </a:r>
            <a:r>
              <a:rPr sz="1500" b="1" spc="10" dirty="0">
                <a:latin typeface="Arial"/>
                <a:cs typeface="Arial"/>
              </a:rPr>
              <a:t>,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5036" y="4968646"/>
            <a:ext cx="6504305" cy="86550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262255" algn="l"/>
              </a:tabLst>
            </a:pPr>
            <a:r>
              <a:rPr sz="1500" spc="20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1500" b="1" spc="15" dirty="0">
                <a:latin typeface="Arial"/>
                <a:cs typeface="Arial"/>
              </a:rPr>
              <a:t>ISO/IEC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18092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(also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referred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to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as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NFCIP-1),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262255" algn="l"/>
              </a:tabLst>
            </a:pPr>
            <a:r>
              <a:rPr sz="1500" spc="20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1500" b="1" spc="15" dirty="0">
                <a:latin typeface="Arial"/>
                <a:cs typeface="Arial"/>
              </a:rPr>
              <a:t>ISO/IEC 14443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(smart</a:t>
            </a:r>
            <a:r>
              <a:rPr sz="1500" b="1" spc="1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card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technology,</a:t>
            </a:r>
            <a:r>
              <a:rPr sz="1500" b="1" spc="15" dirty="0">
                <a:latin typeface="Arial"/>
                <a:cs typeface="Arial"/>
              </a:rPr>
              <a:t> </a:t>
            </a:r>
            <a:r>
              <a:rPr sz="1500" b="1" spc="15" dirty="0">
                <a:latin typeface="Times New Roman"/>
                <a:cs typeface="Times New Roman"/>
              </a:rPr>
              <a:t>“</a:t>
            </a:r>
            <a:r>
              <a:rPr sz="1500" b="1" spc="15" dirty="0">
                <a:latin typeface="Arial"/>
                <a:cs typeface="Arial"/>
              </a:rPr>
              <a:t>proximity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coupling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devices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62255" algn="l"/>
              </a:tabLst>
            </a:pPr>
            <a:r>
              <a:rPr sz="1500" spc="20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1500" b="1" spc="15" dirty="0">
                <a:latin typeface="Arial"/>
                <a:cs typeface="Arial"/>
              </a:rPr>
              <a:t>ISO/IEC</a:t>
            </a:r>
            <a:r>
              <a:rPr sz="1500" b="1" spc="1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15693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(</a:t>
            </a:r>
            <a:r>
              <a:rPr sz="1500" b="1" spc="10" dirty="0">
                <a:latin typeface="Times New Roman"/>
                <a:cs typeface="Times New Roman"/>
              </a:rPr>
              <a:t>“</a:t>
            </a:r>
            <a:r>
              <a:rPr sz="1500" b="1" spc="10" dirty="0">
                <a:latin typeface="Arial"/>
                <a:cs typeface="Arial"/>
              </a:rPr>
              <a:t>vicinity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coupling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devices</a:t>
            </a:r>
            <a:r>
              <a:rPr sz="1500" b="1" spc="10" dirty="0">
                <a:latin typeface="Times New Roman"/>
                <a:cs typeface="Times New Roman"/>
              </a:rPr>
              <a:t>”</a:t>
            </a:r>
            <a:r>
              <a:rPr sz="1500" b="1" spc="10" dirty="0">
                <a:latin typeface="Arial"/>
                <a:cs typeface="Arial"/>
              </a:rPr>
              <a:t>).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2117" y="5798459"/>
            <a:ext cx="7093584" cy="98933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3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200" b="1" spc="-5" dirty="0">
                <a:latin typeface="Arial"/>
                <a:cs typeface="Arial"/>
              </a:rPr>
              <a:t>Use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5" dirty="0">
                <a:latin typeface="Arial"/>
                <a:cs typeface="Arial"/>
              </a:rPr>
              <a:t>of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NFC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is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growing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fast</a:t>
            </a:r>
            <a:endParaRPr sz="220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09"/>
              </a:spcBef>
              <a:tabLst>
                <a:tab pos="765175" algn="l"/>
              </a:tabLst>
            </a:pPr>
            <a:r>
              <a:rPr sz="1500" spc="20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1500" b="1" spc="10" dirty="0">
                <a:latin typeface="Arial"/>
                <a:cs typeface="Arial"/>
              </a:rPr>
              <a:t>Driven</a:t>
            </a:r>
            <a:r>
              <a:rPr sz="1500" b="1" spc="4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by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20" dirty="0">
                <a:latin typeface="Arial"/>
                <a:cs typeface="Arial"/>
              </a:rPr>
              <a:t>NFC</a:t>
            </a:r>
            <a:r>
              <a:rPr sz="1500" b="1" spc="1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Forum</a:t>
            </a:r>
            <a:r>
              <a:rPr sz="1500" b="1" spc="1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(founded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by</a:t>
            </a:r>
            <a:r>
              <a:rPr sz="1500" b="1" spc="434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Nokia,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Philips,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and</a:t>
            </a:r>
            <a:r>
              <a:rPr sz="1500" b="1" spc="1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Sony in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2004)</a:t>
            </a:r>
            <a:endParaRPr sz="150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395"/>
              </a:spcBef>
              <a:tabLst>
                <a:tab pos="765175" algn="l"/>
              </a:tabLst>
            </a:pPr>
            <a:r>
              <a:rPr sz="1500" spc="20" dirty="0">
                <a:solidFill>
                  <a:srgbClr val="3364FB"/>
                </a:solidFill>
                <a:latin typeface="Arial MT"/>
                <a:cs typeface="Arial MT"/>
              </a:rPr>
              <a:t>»	</a:t>
            </a:r>
            <a:r>
              <a:rPr sz="1500" b="1" u="sng" spc="10" dirty="0">
                <a:solidFill>
                  <a:srgbClr val="FD9A03"/>
                </a:solidFill>
                <a:uFill>
                  <a:solidFill>
                    <a:srgbClr val="FD9A03"/>
                  </a:solidFill>
                </a:uFill>
                <a:latin typeface="Arial"/>
                <a:cs typeface="Arial"/>
                <a:hlinkClick r:id="rId2"/>
              </a:rPr>
              <a:t>http://www.nfcworld.com/nfc-phones-list/#available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211311" y="3744467"/>
            <a:ext cx="1685925" cy="1772920"/>
            <a:chOff x="8211311" y="3744467"/>
            <a:chExt cx="1685925" cy="177292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11311" y="3744467"/>
              <a:ext cx="1680971" cy="126034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40267" y="5004816"/>
              <a:ext cx="1652016" cy="50749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235695" y="5000244"/>
              <a:ext cx="1661160" cy="516890"/>
            </a:xfrm>
            <a:custGeom>
              <a:avLst/>
              <a:gdLst/>
              <a:ahLst/>
              <a:cxnLst/>
              <a:rect l="l" t="t" r="r" b="b"/>
              <a:pathLst>
                <a:path w="1661159" h="516889">
                  <a:moveTo>
                    <a:pt x="1661159" y="516636"/>
                  </a:moveTo>
                  <a:lnTo>
                    <a:pt x="0" y="516636"/>
                  </a:lnTo>
                  <a:lnTo>
                    <a:pt x="0" y="0"/>
                  </a:lnTo>
                  <a:lnTo>
                    <a:pt x="1661159" y="0"/>
                  </a:lnTo>
                  <a:lnTo>
                    <a:pt x="1661159" y="4572"/>
                  </a:lnTo>
                  <a:lnTo>
                    <a:pt x="9144" y="4572"/>
                  </a:lnTo>
                  <a:lnTo>
                    <a:pt x="4572" y="10668"/>
                  </a:lnTo>
                  <a:lnTo>
                    <a:pt x="9144" y="10668"/>
                  </a:lnTo>
                  <a:lnTo>
                    <a:pt x="9144" y="507492"/>
                  </a:lnTo>
                  <a:lnTo>
                    <a:pt x="4572" y="507492"/>
                  </a:lnTo>
                  <a:lnTo>
                    <a:pt x="9144" y="512063"/>
                  </a:lnTo>
                  <a:lnTo>
                    <a:pt x="1661159" y="512063"/>
                  </a:lnTo>
                  <a:lnTo>
                    <a:pt x="1661159" y="516636"/>
                  </a:lnTo>
                  <a:close/>
                </a:path>
                <a:path w="1661159" h="516889">
                  <a:moveTo>
                    <a:pt x="9144" y="10668"/>
                  </a:moveTo>
                  <a:lnTo>
                    <a:pt x="4572" y="10668"/>
                  </a:lnTo>
                  <a:lnTo>
                    <a:pt x="9144" y="4572"/>
                  </a:lnTo>
                  <a:lnTo>
                    <a:pt x="9144" y="10668"/>
                  </a:lnTo>
                  <a:close/>
                </a:path>
                <a:path w="1661159" h="516889">
                  <a:moveTo>
                    <a:pt x="1650492" y="10668"/>
                  </a:moveTo>
                  <a:lnTo>
                    <a:pt x="9144" y="10668"/>
                  </a:lnTo>
                  <a:lnTo>
                    <a:pt x="9144" y="4572"/>
                  </a:lnTo>
                  <a:lnTo>
                    <a:pt x="1650492" y="4572"/>
                  </a:lnTo>
                  <a:lnTo>
                    <a:pt x="1650492" y="10668"/>
                  </a:lnTo>
                  <a:close/>
                </a:path>
                <a:path w="1661159" h="516889">
                  <a:moveTo>
                    <a:pt x="1650492" y="512063"/>
                  </a:moveTo>
                  <a:lnTo>
                    <a:pt x="1650492" y="4572"/>
                  </a:lnTo>
                  <a:lnTo>
                    <a:pt x="1656588" y="10668"/>
                  </a:lnTo>
                  <a:lnTo>
                    <a:pt x="1661159" y="10668"/>
                  </a:lnTo>
                  <a:lnTo>
                    <a:pt x="1661159" y="507492"/>
                  </a:lnTo>
                  <a:lnTo>
                    <a:pt x="1656588" y="507492"/>
                  </a:lnTo>
                  <a:lnTo>
                    <a:pt x="1650492" y="512063"/>
                  </a:lnTo>
                  <a:close/>
                </a:path>
                <a:path w="1661159" h="516889">
                  <a:moveTo>
                    <a:pt x="1661159" y="10668"/>
                  </a:moveTo>
                  <a:lnTo>
                    <a:pt x="1656588" y="10668"/>
                  </a:lnTo>
                  <a:lnTo>
                    <a:pt x="1650492" y="4572"/>
                  </a:lnTo>
                  <a:lnTo>
                    <a:pt x="1661159" y="4572"/>
                  </a:lnTo>
                  <a:lnTo>
                    <a:pt x="1661159" y="10668"/>
                  </a:lnTo>
                  <a:close/>
                </a:path>
                <a:path w="1661159" h="516889">
                  <a:moveTo>
                    <a:pt x="9144" y="512063"/>
                  </a:moveTo>
                  <a:lnTo>
                    <a:pt x="4572" y="507492"/>
                  </a:lnTo>
                  <a:lnTo>
                    <a:pt x="9144" y="507492"/>
                  </a:lnTo>
                  <a:lnTo>
                    <a:pt x="9144" y="512063"/>
                  </a:lnTo>
                  <a:close/>
                </a:path>
                <a:path w="1661159" h="516889">
                  <a:moveTo>
                    <a:pt x="1650492" y="512063"/>
                  </a:moveTo>
                  <a:lnTo>
                    <a:pt x="9144" y="512063"/>
                  </a:lnTo>
                  <a:lnTo>
                    <a:pt x="9144" y="507492"/>
                  </a:lnTo>
                  <a:lnTo>
                    <a:pt x="1650492" y="507492"/>
                  </a:lnTo>
                  <a:lnTo>
                    <a:pt x="1650492" y="512063"/>
                  </a:lnTo>
                  <a:close/>
                </a:path>
                <a:path w="1661159" h="516889">
                  <a:moveTo>
                    <a:pt x="1661159" y="512063"/>
                  </a:moveTo>
                  <a:lnTo>
                    <a:pt x="1650492" y="512063"/>
                  </a:lnTo>
                  <a:lnTo>
                    <a:pt x="1656588" y="507492"/>
                  </a:lnTo>
                  <a:lnTo>
                    <a:pt x="1661159" y="507492"/>
                  </a:lnTo>
                  <a:lnTo>
                    <a:pt x="1661159" y="512063"/>
                  </a:lnTo>
                  <a:close/>
                </a:path>
              </a:pathLst>
            </a:custGeom>
            <a:solidFill>
              <a:srgbClr val="2D60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237981" y="5002784"/>
            <a:ext cx="1656714" cy="511809"/>
          </a:xfrm>
          <a:prstGeom prst="rect">
            <a:avLst/>
          </a:prstGeom>
          <a:ln w="4572">
            <a:solidFill>
              <a:srgbClr val="2D60F9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00965" marR="123189">
              <a:lnSpc>
                <a:spcPct val="101499"/>
              </a:lnSpc>
              <a:spcBef>
                <a:spcPts val="370"/>
              </a:spcBef>
            </a:pPr>
            <a:r>
              <a:rPr sz="1300" b="1" spc="5" dirty="0">
                <a:latin typeface="Arial"/>
                <a:cs typeface="Arial"/>
              </a:rPr>
              <a:t>N-Mark</a:t>
            </a:r>
            <a:r>
              <a:rPr sz="1300" b="1" spc="-75" dirty="0">
                <a:latin typeface="Arial"/>
                <a:cs typeface="Arial"/>
              </a:rPr>
              <a:t> </a:t>
            </a:r>
            <a:r>
              <a:rPr sz="1300" b="1" spc="10" dirty="0">
                <a:latin typeface="Arial"/>
                <a:cs typeface="Arial"/>
              </a:rPr>
              <a:t>trademark </a:t>
            </a:r>
            <a:r>
              <a:rPr sz="1300" b="1" spc="-350" dirty="0">
                <a:latin typeface="Arial"/>
                <a:cs typeface="Arial"/>
              </a:rPr>
              <a:t> </a:t>
            </a:r>
            <a:r>
              <a:rPr sz="1300" b="1" spc="5" dirty="0">
                <a:latin typeface="Arial"/>
                <a:cs typeface="Arial"/>
              </a:rPr>
              <a:t>of NFC</a:t>
            </a:r>
            <a:r>
              <a:rPr sz="1300" b="1" spc="-5" dirty="0">
                <a:latin typeface="Arial"/>
                <a:cs typeface="Arial"/>
              </a:rPr>
              <a:t> </a:t>
            </a:r>
            <a:r>
              <a:rPr sz="1300" b="1" spc="5" dirty="0">
                <a:latin typeface="Arial"/>
                <a:cs typeface="Arial"/>
              </a:rPr>
              <a:t>Forum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B643368-CC38-8548-DB84-65D553AF783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US" spc="1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1311" y="1964436"/>
            <a:ext cx="1847087" cy="16215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15356" y="444544"/>
            <a:ext cx="302514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NFC</a:t>
            </a:r>
            <a:r>
              <a:rPr spc="-90" dirty="0"/>
              <a:t> </a:t>
            </a:r>
            <a:r>
              <a:rPr dirty="0"/>
              <a:t>Devices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2063" y="2200118"/>
            <a:ext cx="3820160" cy="13379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650" b="1" spc="-15" dirty="0">
                <a:latin typeface="Arial"/>
                <a:cs typeface="Arial"/>
              </a:rPr>
              <a:t>Modes </a:t>
            </a:r>
            <a:r>
              <a:rPr sz="2650" b="1" spc="-10" dirty="0">
                <a:latin typeface="Arial"/>
                <a:cs typeface="Arial"/>
              </a:rPr>
              <a:t>of</a:t>
            </a:r>
            <a:r>
              <a:rPr sz="2650" b="1" spc="-6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operation</a:t>
            </a:r>
            <a:endParaRPr sz="2650">
              <a:latin typeface="Arial"/>
              <a:cs typeface="Arial"/>
            </a:endParaRPr>
          </a:p>
          <a:p>
            <a:pPr marL="326390" marR="5080" indent="-314325">
              <a:lnSpc>
                <a:spcPts val="2820"/>
              </a:lnSpc>
              <a:spcBef>
                <a:spcPts val="969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Smart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Card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emulation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(ISO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14443):</a:t>
            </a:r>
            <a:endParaRPr sz="26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575"/>
              </a:spcBef>
            </a:pPr>
            <a:r>
              <a:rPr b="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b="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pc="15" dirty="0"/>
              <a:t>Phone</a:t>
            </a:r>
            <a:r>
              <a:rPr dirty="0"/>
              <a:t> </a:t>
            </a:r>
            <a:r>
              <a:rPr spc="10" dirty="0"/>
              <a:t>can act</a:t>
            </a:r>
            <a:r>
              <a:rPr spc="-20" dirty="0"/>
              <a:t> </a:t>
            </a:r>
            <a:r>
              <a:rPr spc="15" dirty="0"/>
              <a:t>as</a:t>
            </a:r>
            <a:r>
              <a:rPr dirty="0"/>
              <a:t> </a:t>
            </a:r>
            <a:r>
              <a:rPr spc="15" dirty="0"/>
              <a:t>a</a:t>
            </a:r>
            <a:r>
              <a:rPr spc="20" dirty="0"/>
              <a:t> </a:t>
            </a:r>
            <a:r>
              <a:rPr spc="10" dirty="0"/>
              <a:t>contactless</a:t>
            </a:r>
            <a:r>
              <a:rPr spc="-45" dirty="0"/>
              <a:t> </a:t>
            </a:r>
            <a:r>
              <a:rPr spc="10" dirty="0"/>
              <a:t>credit</a:t>
            </a:r>
            <a:r>
              <a:rPr spc="5" dirty="0"/>
              <a:t> </a:t>
            </a:r>
            <a:r>
              <a:rPr spc="10" dirty="0"/>
              <a:t>card</a:t>
            </a: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b="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b="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pc="10" dirty="0"/>
              <a:t>Information</a:t>
            </a:r>
            <a:r>
              <a:rPr spc="-25" dirty="0"/>
              <a:t> </a:t>
            </a:r>
            <a:r>
              <a:rPr spc="10" dirty="0"/>
              <a:t>can</a:t>
            </a:r>
            <a:r>
              <a:rPr spc="-5" dirty="0"/>
              <a:t> </a:t>
            </a:r>
            <a:r>
              <a:rPr spc="25" dirty="0"/>
              <a:t>be</a:t>
            </a:r>
            <a:r>
              <a:rPr spc="5" dirty="0"/>
              <a:t> </a:t>
            </a:r>
            <a:r>
              <a:rPr spc="10" dirty="0"/>
              <a:t>generated</a:t>
            </a:r>
            <a:r>
              <a:rPr spc="-25" dirty="0"/>
              <a:t> </a:t>
            </a:r>
            <a:r>
              <a:rPr spc="10" dirty="0"/>
              <a:t>rather</a:t>
            </a:r>
            <a:r>
              <a:rPr spc="-5" dirty="0"/>
              <a:t> </a:t>
            </a:r>
            <a:r>
              <a:rPr spc="15" dirty="0"/>
              <a:t>than</a:t>
            </a:r>
            <a:r>
              <a:rPr spc="-10" dirty="0"/>
              <a:t> </a:t>
            </a:r>
            <a:r>
              <a:rPr spc="10" dirty="0"/>
              <a:t>pre-stored</a:t>
            </a:r>
          </a:p>
          <a:p>
            <a:pPr marL="326390" indent="-314325">
              <a:lnSpc>
                <a:spcPct val="100000"/>
              </a:lnSpc>
              <a:spcBef>
                <a:spcPts val="57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spc="-10" dirty="0"/>
              <a:t>Reader</a:t>
            </a:r>
            <a:r>
              <a:rPr sz="2650" spc="-35" dirty="0"/>
              <a:t> </a:t>
            </a:r>
            <a:r>
              <a:rPr sz="2650" spc="-10" dirty="0"/>
              <a:t>mode</a:t>
            </a:r>
            <a:endParaRPr sz="2650"/>
          </a:p>
          <a:p>
            <a:pPr marL="765175" marR="211454" indent="-250190">
              <a:lnSpc>
                <a:spcPts val="2110"/>
              </a:lnSpc>
              <a:spcBef>
                <a:spcPts val="755"/>
              </a:spcBef>
            </a:pPr>
            <a:r>
              <a:rPr b="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b="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pc="15" dirty="0"/>
              <a:t>Allows</a:t>
            </a:r>
            <a:r>
              <a:rPr spc="-20" dirty="0"/>
              <a:t> </a:t>
            </a:r>
            <a:r>
              <a:rPr spc="15" dirty="0"/>
              <a:t>NFC</a:t>
            </a:r>
            <a:r>
              <a:rPr spc="-10" dirty="0"/>
              <a:t> </a:t>
            </a:r>
            <a:r>
              <a:rPr spc="10" dirty="0"/>
              <a:t>devices</a:t>
            </a:r>
            <a:r>
              <a:rPr dirty="0"/>
              <a:t> </a:t>
            </a:r>
            <a:r>
              <a:rPr spc="15" dirty="0"/>
              <a:t>to</a:t>
            </a:r>
            <a:r>
              <a:rPr spc="-10" dirty="0"/>
              <a:t> </a:t>
            </a:r>
            <a:r>
              <a:rPr spc="15" dirty="0"/>
              <a:t>access</a:t>
            </a:r>
            <a:r>
              <a:rPr spc="-15" dirty="0"/>
              <a:t> </a:t>
            </a:r>
            <a:r>
              <a:rPr spc="10" dirty="0"/>
              <a:t>data</a:t>
            </a:r>
            <a:r>
              <a:rPr dirty="0"/>
              <a:t> </a:t>
            </a:r>
            <a:r>
              <a:rPr spc="10" dirty="0"/>
              <a:t>from</a:t>
            </a:r>
            <a:r>
              <a:rPr spc="-5" dirty="0"/>
              <a:t> </a:t>
            </a:r>
            <a:r>
              <a:rPr spc="20" dirty="0"/>
              <a:t>an</a:t>
            </a:r>
            <a:r>
              <a:rPr spc="-10" dirty="0"/>
              <a:t> </a:t>
            </a:r>
            <a:r>
              <a:rPr spc="10" dirty="0"/>
              <a:t>object</a:t>
            </a:r>
            <a:r>
              <a:rPr spc="-10" dirty="0"/>
              <a:t> </a:t>
            </a:r>
            <a:r>
              <a:rPr spc="20" dirty="0"/>
              <a:t>with </a:t>
            </a:r>
            <a:r>
              <a:rPr spc="-530" dirty="0"/>
              <a:t> </a:t>
            </a:r>
            <a:r>
              <a:rPr spc="20" dirty="0"/>
              <a:t>an</a:t>
            </a:r>
            <a:r>
              <a:rPr spc="-15" dirty="0"/>
              <a:t> </a:t>
            </a:r>
            <a:r>
              <a:rPr spc="15" dirty="0"/>
              <a:t>embedded</a:t>
            </a:r>
            <a:r>
              <a:rPr spc="-30" dirty="0"/>
              <a:t> </a:t>
            </a:r>
            <a:r>
              <a:rPr spc="15" dirty="0"/>
              <a:t>RFID</a:t>
            </a:r>
            <a:r>
              <a:rPr spc="5" dirty="0"/>
              <a:t> </a:t>
            </a:r>
            <a:r>
              <a:rPr spc="10" dirty="0"/>
              <a:t>tag</a:t>
            </a:r>
          </a:p>
          <a:p>
            <a:pPr marL="765175" marR="5080" indent="-250190">
              <a:lnSpc>
                <a:spcPts val="2110"/>
              </a:lnSpc>
              <a:spcBef>
                <a:spcPts val="715"/>
              </a:spcBef>
            </a:pPr>
            <a:r>
              <a:rPr b="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b="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pc="10" dirty="0"/>
              <a:t>Enables</a:t>
            </a:r>
            <a:r>
              <a:rPr spc="-15" dirty="0"/>
              <a:t> </a:t>
            </a:r>
            <a:r>
              <a:rPr spc="15" dirty="0"/>
              <a:t>the</a:t>
            </a:r>
            <a:r>
              <a:rPr spc="5" dirty="0"/>
              <a:t> </a:t>
            </a:r>
            <a:r>
              <a:rPr spc="15" dirty="0"/>
              <a:t>user</a:t>
            </a:r>
            <a:r>
              <a:rPr spc="-5" dirty="0"/>
              <a:t> </a:t>
            </a:r>
            <a:r>
              <a:rPr spc="5" dirty="0"/>
              <a:t>to</a:t>
            </a:r>
            <a:r>
              <a:rPr spc="-5" dirty="0"/>
              <a:t> </a:t>
            </a:r>
            <a:r>
              <a:rPr spc="10" dirty="0"/>
              <a:t>initiate</a:t>
            </a:r>
            <a:r>
              <a:rPr spc="-15" dirty="0"/>
              <a:t> </a:t>
            </a:r>
            <a:r>
              <a:rPr spc="10" dirty="0"/>
              <a:t>data</a:t>
            </a:r>
            <a:r>
              <a:rPr spc="5" dirty="0"/>
              <a:t> services,</a:t>
            </a:r>
            <a:r>
              <a:rPr spc="20" dirty="0"/>
              <a:t> </a:t>
            </a:r>
            <a:r>
              <a:rPr spc="5" dirty="0"/>
              <a:t>i.e.,</a:t>
            </a:r>
            <a:r>
              <a:rPr dirty="0"/>
              <a:t> </a:t>
            </a:r>
            <a:r>
              <a:rPr spc="5" dirty="0"/>
              <a:t>retrieval</a:t>
            </a:r>
            <a:r>
              <a:rPr spc="20" dirty="0"/>
              <a:t> of </a:t>
            </a:r>
            <a:r>
              <a:rPr spc="-530" dirty="0"/>
              <a:t> </a:t>
            </a:r>
            <a:r>
              <a:rPr spc="10" dirty="0"/>
              <a:t>rich</a:t>
            </a:r>
            <a:r>
              <a:rPr spc="5" dirty="0"/>
              <a:t> </a:t>
            </a:r>
            <a:r>
              <a:rPr spc="10" dirty="0"/>
              <a:t>content,</a:t>
            </a:r>
            <a:r>
              <a:rPr spc="-25" dirty="0"/>
              <a:t> </a:t>
            </a:r>
            <a:r>
              <a:rPr spc="10" dirty="0"/>
              <a:t>advertisements,</a:t>
            </a:r>
            <a:r>
              <a:rPr spc="-5" dirty="0"/>
              <a:t> ..</a:t>
            </a:r>
          </a:p>
          <a:p>
            <a:pPr marL="326390" indent="-314325">
              <a:lnSpc>
                <a:spcPct val="100000"/>
              </a:lnSpc>
              <a:spcBef>
                <a:spcPts val="54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spc="-10" dirty="0"/>
              <a:t>Peer-to-peer</a:t>
            </a:r>
            <a:r>
              <a:rPr sz="2650" spc="-15" dirty="0"/>
              <a:t> </a:t>
            </a:r>
            <a:r>
              <a:rPr sz="2650" spc="-10" dirty="0"/>
              <a:t>(ISO</a:t>
            </a:r>
            <a:r>
              <a:rPr sz="2650" spc="-40" dirty="0"/>
              <a:t> </a:t>
            </a:r>
            <a:r>
              <a:rPr sz="2650" spc="-15" dirty="0"/>
              <a:t>18092)</a:t>
            </a:r>
            <a:endParaRPr sz="2650"/>
          </a:p>
          <a:p>
            <a:pPr marL="515620">
              <a:lnSpc>
                <a:spcPct val="100000"/>
              </a:lnSpc>
              <a:spcBef>
                <a:spcPts val="500"/>
              </a:spcBef>
            </a:pPr>
            <a:r>
              <a:rPr b="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b="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pc="15" dirty="0"/>
              <a:t>Allows</a:t>
            </a:r>
            <a:r>
              <a:rPr spc="-20" dirty="0"/>
              <a:t> </a:t>
            </a:r>
            <a:r>
              <a:rPr spc="20" dirty="0"/>
              <a:t>two</a:t>
            </a:r>
            <a:r>
              <a:rPr spc="-35" dirty="0"/>
              <a:t> </a:t>
            </a:r>
            <a:r>
              <a:rPr spc="25" dirty="0"/>
              <a:t>way</a:t>
            </a:r>
            <a:r>
              <a:rPr spc="-40" dirty="0"/>
              <a:t> </a:t>
            </a:r>
            <a:r>
              <a:rPr spc="15" dirty="0"/>
              <a:t>communication</a:t>
            </a:r>
            <a:r>
              <a:rPr spc="-30" dirty="0"/>
              <a:t> </a:t>
            </a:r>
            <a:r>
              <a:rPr spc="15" dirty="0"/>
              <a:t>between</a:t>
            </a:r>
            <a:r>
              <a:rPr spc="-30" dirty="0"/>
              <a:t> </a:t>
            </a:r>
            <a:r>
              <a:rPr spc="20" dirty="0"/>
              <a:t>NFC</a:t>
            </a:r>
            <a:r>
              <a:rPr spc="-15" dirty="0"/>
              <a:t> </a:t>
            </a:r>
            <a:r>
              <a:rPr spc="5" dirty="0"/>
              <a:t>devices</a:t>
            </a:r>
          </a:p>
          <a:p>
            <a:pPr marL="515620">
              <a:lnSpc>
                <a:spcPct val="100000"/>
              </a:lnSpc>
              <a:spcBef>
                <a:spcPts val="475"/>
              </a:spcBef>
            </a:pPr>
            <a:r>
              <a:rPr b="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b="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pc="15" dirty="0"/>
              <a:t>NFC</a:t>
            </a:r>
            <a:r>
              <a:rPr spc="10" dirty="0"/>
              <a:t> can act</a:t>
            </a:r>
            <a:r>
              <a:rPr spc="5" dirty="0"/>
              <a:t> </a:t>
            </a:r>
            <a:r>
              <a:rPr spc="15" dirty="0"/>
              <a:t>as</a:t>
            </a:r>
            <a:r>
              <a:rPr spc="-15" dirty="0"/>
              <a:t> </a:t>
            </a:r>
            <a:r>
              <a:rPr spc="10" dirty="0"/>
              <a:t>smart</a:t>
            </a:r>
            <a:r>
              <a:rPr spc="5" dirty="0"/>
              <a:t> </a:t>
            </a:r>
            <a:r>
              <a:rPr spc="10" dirty="0"/>
              <a:t>tag,</a:t>
            </a:r>
            <a:r>
              <a:rPr spc="-5" dirty="0"/>
              <a:t> </a:t>
            </a:r>
            <a:r>
              <a:rPr spc="5" dirty="0"/>
              <a:t>i.e.,</a:t>
            </a:r>
            <a:r>
              <a:rPr dirty="0"/>
              <a:t> </a:t>
            </a:r>
            <a:r>
              <a:rPr spc="15" dirty="0"/>
              <a:t>generates</a:t>
            </a:r>
            <a:r>
              <a:rPr spc="-40" dirty="0"/>
              <a:t> </a:t>
            </a:r>
            <a:r>
              <a:rPr spc="10" dirty="0"/>
              <a:t>information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108447" y="1906523"/>
            <a:ext cx="3023870" cy="1516380"/>
            <a:chOff x="5108447" y="1906523"/>
            <a:chExt cx="3023870" cy="151638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66143" y="1911095"/>
              <a:ext cx="2669831" cy="2082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8447" y="1906523"/>
              <a:ext cx="3023616" cy="151638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108447" y="1906523"/>
              <a:ext cx="3023870" cy="1516380"/>
            </a:xfrm>
            <a:custGeom>
              <a:avLst/>
              <a:gdLst/>
              <a:ahLst/>
              <a:cxnLst/>
              <a:rect l="l" t="t" r="r" b="b"/>
              <a:pathLst>
                <a:path w="3023870" h="1516379">
                  <a:moveTo>
                    <a:pt x="2781300" y="1516380"/>
                  </a:moveTo>
                  <a:lnTo>
                    <a:pt x="243840" y="1516380"/>
                  </a:lnTo>
                  <a:lnTo>
                    <a:pt x="230124" y="1514856"/>
                  </a:lnTo>
                  <a:lnTo>
                    <a:pt x="217931" y="1513332"/>
                  </a:lnTo>
                  <a:lnTo>
                    <a:pt x="204216" y="1511807"/>
                  </a:lnTo>
                  <a:lnTo>
                    <a:pt x="156972" y="1496568"/>
                  </a:lnTo>
                  <a:lnTo>
                    <a:pt x="112776" y="1473707"/>
                  </a:lnTo>
                  <a:lnTo>
                    <a:pt x="74676" y="1441704"/>
                  </a:lnTo>
                  <a:lnTo>
                    <a:pt x="44196" y="1403604"/>
                  </a:lnTo>
                  <a:lnTo>
                    <a:pt x="19812" y="1360932"/>
                  </a:lnTo>
                  <a:lnTo>
                    <a:pt x="12192" y="1336548"/>
                  </a:lnTo>
                  <a:lnTo>
                    <a:pt x="7620" y="1324356"/>
                  </a:lnTo>
                  <a:lnTo>
                    <a:pt x="4572" y="1312164"/>
                  </a:lnTo>
                  <a:lnTo>
                    <a:pt x="3048" y="1299972"/>
                  </a:lnTo>
                  <a:lnTo>
                    <a:pt x="1524" y="1286256"/>
                  </a:lnTo>
                  <a:lnTo>
                    <a:pt x="0" y="1274063"/>
                  </a:lnTo>
                  <a:lnTo>
                    <a:pt x="0" y="242315"/>
                  </a:lnTo>
                  <a:lnTo>
                    <a:pt x="1524" y="230123"/>
                  </a:lnTo>
                  <a:lnTo>
                    <a:pt x="3048" y="216407"/>
                  </a:lnTo>
                  <a:lnTo>
                    <a:pt x="4572" y="204215"/>
                  </a:lnTo>
                  <a:lnTo>
                    <a:pt x="7620" y="192023"/>
                  </a:lnTo>
                  <a:lnTo>
                    <a:pt x="12192" y="179831"/>
                  </a:lnTo>
                  <a:lnTo>
                    <a:pt x="19812" y="156971"/>
                  </a:lnTo>
                  <a:lnTo>
                    <a:pt x="44196" y="112775"/>
                  </a:lnTo>
                  <a:lnTo>
                    <a:pt x="74676" y="74675"/>
                  </a:lnTo>
                  <a:lnTo>
                    <a:pt x="112776" y="44195"/>
                  </a:lnTo>
                  <a:lnTo>
                    <a:pt x="156972" y="19812"/>
                  </a:lnTo>
                  <a:lnTo>
                    <a:pt x="204216" y="4571"/>
                  </a:lnTo>
                  <a:lnTo>
                    <a:pt x="230124" y="1524"/>
                  </a:lnTo>
                  <a:lnTo>
                    <a:pt x="242316" y="0"/>
                  </a:lnTo>
                  <a:lnTo>
                    <a:pt x="2779776" y="0"/>
                  </a:lnTo>
                  <a:lnTo>
                    <a:pt x="2793492" y="1524"/>
                  </a:lnTo>
                  <a:lnTo>
                    <a:pt x="2805684" y="3048"/>
                  </a:lnTo>
                  <a:lnTo>
                    <a:pt x="2819400" y="4571"/>
                  </a:lnTo>
                  <a:lnTo>
                    <a:pt x="2843784" y="10667"/>
                  </a:lnTo>
                  <a:lnTo>
                    <a:pt x="231648" y="10667"/>
                  </a:lnTo>
                  <a:lnTo>
                    <a:pt x="219456" y="12191"/>
                  </a:lnTo>
                  <a:lnTo>
                    <a:pt x="161543" y="28955"/>
                  </a:lnTo>
                  <a:lnTo>
                    <a:pt x="118872" y="51815"/>
                  </a:lnTo>
                  <a:lnTo>
                    <a:pt x="82296" y="82295"/>
                  </a:lnTo>
                  <a:lnTo>
                    <a:pt x="51816" y="118871"/>
                  </a:lnTo>
                  <a:lnTo>
                    <a:pt x="30480" y="160019"/>
                  </a:lnTo>
                  <a:lnTo>
                    <a:pt x="18288" y="195071"/>
                  </a:lnTo>
                  <a:lnTo>
                    <a:pt x="15240" y="205739"/>
                  </a:lnTo>
                  <a:lnTo>
                    <a:pt x="12192" y="230123"/>
                  </a:lnTo>
                  <a:lnTo>
                    <a:pt x="10668" y="243839"/>
                  </a:lnTo>
                  <a:lnTo>
                    <a:pt x="10668" y="1272540"/>
                  </a:lnTo>
                  <a:lnTo>
                    <a:pt x="12192" y="1286256"/>
                  </a:lnTo>
                  <a:lnTo>
                    <a:pt x="13716" y="1296924"/>
                  </a:lnTo>
                  <a:lnTo>
                    <a:pt x="15240" y="1309116"/>
                  </a:lnTo>
                  <a:lnTo>
                    <a:pt x="28956" y="1356360"/>
                  </a:lnTo>
                  <a:lnTo>
                    <a:pt x="51816" y="1397507"/>
                  </a:lnTo>
                  <a:lnTo>
                    <a:pt x="82296" y="1434084"/>
                  </a:lnTo>
                  <a:lnTo>
                    <a:pt x="118872" y="1464564"/>
                  </a:lnTo>
                  <a:lnTo>
                    <a:pt x="160019" y="1487424"/>
                  </a:lnTo>
                  <a:lnTo>
                    <a:pt x="207264" y="1501140"/>
                  </a:lnTo>
                  <a:lnTo>
                    <a:pt x="217931" y="1504187"/>
                  </a:lnTo>
                  <a:lnTo>
                    <a:pt x="231648" y="1505712"/>
                  </a:lnTo>
                  <a:lnTo>
                    <a:pt x="2843784" y="1505712"/>
                  </a:lnTo>
                  <a:lnTo>
                    <a:pt x="2819400" y="1511807"/>
                  </a:lnTo>
                  <a:lnTo>
                    <a:pt x="2807208" y="1513332"/>
                  </a:lnTo>
                  <a:lnTo>
                    <a:pt x="2793492" y="1514856"/>
                  </a:lnTo>
                  <a:lnTo>
                    <a:pt x="2781300" y="1516380"/>
                  </a:lnTo>
                  <a:close/>
                </a:path>
                <a:path w="3023870" h="1516379">
                  <a:moveTo>
                    <a:pt x="2843784" y="1505712"/>
                  </a:moveTo>
                  <a:lnTo>
                    <a:pt x="2791968" y="1505712"/>
                  </a:lnTo>
                  <a:lnTo>
                    <a:pt x="2804160" y="1504187"/>
                  </a:lnTo>
                  <a:lnTo>
                    <a:pt x="2840735" y="1495044"/>
                  </a:lnTo>
                  <a:lnTo>
                    <a:pt x="2884932" y="1476756"/>
                  </a:lnTo>
                  <a:lnTo>
                    <a:pt x="2923032" y="1450848"/>
                  </a:lnTo>
                  <a:lnTo>
                    <a:pt x="2956560" y="1417320"/>
                  </a:lnTo>
                  <a:lnTo>
                    <a:pt x="2983992" y="1377696"/>
                  </a:lnTo>
                  <a:lnTo>
                    <a:pt x="3002280" y="1333500"/>
                  </a:lnTo>
                  <a:lnTo>
                    <a:pt x="3005327" y="1321307"/>
                  </a:lnTo>
                  <a:lnTo>
                    <a:pt x="3008376" y="1310640"/>
                  </a:lnTo>
                  <a:lnTo>
                    <a:pt x="3011424" y="1286256"/>
                  </a:lnTo>
                  <a:lnTo>
                    <a:pt x="3012948" y="1272540"/>
                  </a:lnTo>
                  <a:lnTo>
                    <a:pt x="3012948" y="243839"/>
                  </a:lnTo>
                  <a:lnTo>
                    <a:pt x="3002280" y="182879"/>
                  </a:lnTo>
                  <a:lnTo>
                    <a:pt x="2983992" y="138683"/>
                  </a:lnTo>
                  <a:lnTo>
                    <a:pt x="2958084" y="99059"/>
                  </a:lnTo>
                  <a:lnTo>
                    <a:pt x="2924556" y="67055"/>
                  </a:lnTo>
                  <a:lnTo>
                    <a:pt x="2884932" y="39624"/>
                  </a:lnTo>
                  <a:lnTo>
                    <a:pt x="2840735" y="21336"/>
                  </a:lnTo>
                  <a:lnTo>
                    <a:pt x="2816352" y="15239"/>
                  </a:lnTo>
                  <a:lnTo>
                    <a:pt x="2805684" y="12191"/>
                  </a:lnTo>
                  <a:lnTo>
                    <a:pt x="2791968" y="10667"/>
                  </a:lnTo>
                  <a:lnTo>
                    <a:pt x="2843784" y="10667"/>
                  </a:lnTo>
                  <a:lnTo>
                    <a:pt x="2889503" y="30479"/>
                  </a:lnTo>
                  <a:lnTo>
                    <a:pt x="2930652" y="57912"/>
                  </a:lnTo>
                  <a:lnTo>
                    <a:pt x="2965703" y="92963"/>
                  </a:lnTo>
                  <a:lnTo>
                    <a:pt x="2993135" y="134111"/>
                  </a:lnTo>
                  <a:lnTo>
                    <a:pt x="3011424" y="179831"/>
                  </a:lnTo>
                  <a:lnTo>
                    <a:pt x="3015996" y="192023"/>
                  </a:lnTo>
                  <a:lnTo>
                    <a:pt x="3019044" y="204215"/>
                  </a:lnTo>
                  <a:lnTo>
                    <a:pt x="3020568" y="216407"/>
                  </a:lnTo>
                  <a:lnTo>
                    <a:pt x="3022092" y="230123"/>
                  </a:lnTo>
                  <a:lnTo>
                    <a:pt x="3023616" y="242315"/>
                  </a:lnTo>
                  <a:lnTo>
                    <a:pt x="3023616" y="1274063"/>
                  </a:lnTo>
                  <a:lnTo>
                    <a:pt x="3022092" y="1286256"/>
                  </a:lnTo>
                  <a:lnTo>
                    <a:pt x="3020568" y="1299972"/>
                  </a:lnTo>
                  <a:lnTo>
                    <a:pt x="3003803" y="1359407"/>
                  </a:lnTo>
                  <a:lnTo>
                    <a:pt x="2980944" y="1403604"/>
                  </a:lnTo>
                  <a:lnTo>
                    <a:pt x="2948940" y="1441704"/>
                  </a:lnTo>
                  <a:lnTo>
                    <a:pt x="2910840" y="1472184"/>
                  </a:lnTo>
                  <a:lnTo>
                    <a:pt x="2868168" y="1496568"/>
                  </a:lnTo>
                  <a:lnTo>
                    <a:pt x="2843784" y="1505712"/>
                  </a:lnTo>
                  <a:close/>
                </a:path>
              </a:pathLst>
            </a:custGeom>
            <a:solidFill>
              <a:srgbClr val="2D60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274072" y="2014194"/>
            <a:ext cx="2597150" cy="13341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0"/>
              </a:spcBef>
            </a:pPr>
            <a:r>
              <a:rPr sz="1950" b="1" spc="15" dirty="0">
                <a:latin typeface="Arial"/>
                <a:cs typeface="Arial"/>
              </a:rPr>
              <a:t>Example:</a:t>
            </a:r>
            <a:r>
              <a:rPr sz="1950" b="1" spc="-7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contactless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payment</a:t>
            </a:r>
            <a:r>
              <a:rPr sz="1950" b="1" spc="-7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applications</a:t>
            </a:r>
            <a:endParaRPr sz="1950">
              <a:latin typeface="Arial"/>
              <a:cs typeface="Arial"/>
            </a:endParaRPr>
          </a:p>
          <a:p>
            <a:pPr marL="514984" marR="448945">
              <a:lnSpc>
                <a:spcPct val="102699"/>
              </a:lnSpc>
              <a:spcBef>
                <a:spcPts val="5"/>
              </a:spcBef>
            </a:pPr>
            <a:r>
              <a:rPr sz="1500" b="1" spc="15" dirty="0">
                <a:latin typeface="Arial"/>
                <a:cs typeface="Arial"/>
              </a:rPr>
              <a:t>Sony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FeliCa,</a:t>
            </a:r>
            <a:r>
              <a:rPr sz="1500" b="1" spc="-90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Asia </a:t>
            </a:r>
            <a:r>
              <a:rPr sz="1500" b="1" spc="-40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MIFARE,</a:t>
            </a:r>
            <a:r>
              <a:rPr sz="1500" b="1" spc="2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Europe </a:t>
            </a:r>
            <a:r>
              <a:rPr sz="1500" b="1" spc="20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Google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5" dirty="0">
                <a:latin typeface="Arial"/>
                <a:cs typeface="Arial"/>
              </a:rPr>
              <a:t>Wallet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50486" y="3583964"/>
            <a:ext cx="66421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spc="-5" dirty="0">
                <a:latin typeface="Times New Roman"/>
                <a:cs typeface="Times New Roman"/>
              </a:rPr>
              <a:t>(</a:t>
            </a:r>
            <a:r>
              <a:rPr sz="1150" b="1" spc="5" dirty="0">
                <a:latin typeface="Times New Roman"/>
                <a:cs typeface="Times New Roman"/>
              </a:rPr>
              <a:t>c</a:t>
            </a:r>
            <a:r>
              <a:rPr sz="1150" b="1" dirty="0">
                <a:latin typeface="Times New Roman"/>
                <a:cs typeface="Times New Roman"/>
              </a:rPr>
              <a:t>)</a:t>
            </a:r>
            <a:r>
              <a:rPr sz="1150" b="1" spc="-15" dirty="0">
                <a:latin typeface="Times New Roman"/>
                <a:cs typeface="Times New Roman"/>
              </a:rPr>
              <a:t> </a:t>
            </a:r>
            <a:r>
              <a:rPr sz="1150" b="1" spc="10" dirty="0">
                <a:latin typeface="Times New Roman"/>
                <a:cs typeface="Times New Roman"/>
              </a:rPr>
              <a:t>G</a:t>
            </a:r>
            <a:r>
              <a:rPr sz="1150" b="1" dirty="0">
                <a:latin typeface="Times New Roman"/>
                <a:cs typeface="Times New Roman"/>
              </a:rPr>
              <a:t>oogle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5E78379-256D-875F-0DDA-CCCE99D2795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US" spc="1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437515" marR="5080" indent="551180">
              <a:lnSpc>
                <a:spcPts val="4220"/>
              </a:lnSpc>
              <a:spcBef>
                <a:spcPts val="685"/>
              </a:spcBef>
            </a:pPr>
            <a:r>
              <a:rPr spc="5" dirty="0"/>
              <a:t>Active </a:t>
            </a:r>
            <a:r>
              <a:rPr dirty="0"/>
              <a:t>and Passive </a:t>
            </a:r>
            <a:r>
              <a:rPr spc="5" dirty="0"/>
              <a:t> </a:t>
            </a:r>
            <a:r>
              <a:rPr dirty="0"/>
              <a:t>Communication</a:t>
            </a:r>
            <a:r>
              <a:rPr spc="-70" dirty="0"/>
              <a:t> </a:t>
            </a:r>
            <a:r>
              <a:rPr spc="5" dirty="0"/>
              <a:t>Modes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063" y="2274835"/>
            <a:ext cx="7593965" cy="425196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26390" marR="5080" indent="-314325">
              <a:lnSpc>
                <a:spcPts val="2810"/>
              </a:lnSpc>
              <a:spcBef>
                <a:spcPts val="4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Passive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communication: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one</a:t>
            </a:r>
            <a:r>
              <a:rPr sz="2650" b="1" spc="-15" dirty="0">
                <a:latin typeface="Arial"/>
                <a:cs typeface="Arial"/>
              </a:rPr>
              <a:t> device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acts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as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reader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and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other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as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tag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9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Reader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generates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field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while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other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responds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second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device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can </a:t>
            </a:r>
            <a:r>
              <a:rPr sz="1950" b="1" spc="15" dirty="0">
                <a:latin typeface="Arial"/>
                <a:cs typeface="Arial"/>
              </a:rPr>
              <a:t>be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tag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or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another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NFC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device</a:t>
            </a:r>
            <a:endParaRPr sz="1950">
              <a:latin typeface="Arial"/>
              <a:cs typeface="Arial"/>
            </a:endParaRPr>
          </a:p>
          <a:p>
            <a:pPr marL="326390" marR="1439545" indent="-314325">
              <a:lnSpc>
                <a:spcPts val="2820"/>
              </a:lnSpc>
              <a:spcBef>
                <a:spcPts val="969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Active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communication: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both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devices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alternatively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act</a:t>
            </a:r>
            <a:r>
              <a:rPr sz="2650" b="1" spc="20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as </a:t>
            </a:r>
            <a:r>
              <a:rPr sz="2650" b="1" spc="-10" dirty="0">
                <a:latin typeface="Arial"/>
                <a:cs typeface="Arial"/>
              </a:rPr>
              <a:t>readers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9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Allows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fairly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general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25" dirty="0">
                <a:latin typeface="Arial"/>
                <a:cs typeface="Arial"/>
              </a:rPr>
              <a:t>two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25" dirty="0">
                <a:latin typeface="Arial"/>
                <a:cs typeface="Arial"/>
              </a:rPr>
              <a:t>way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communication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Both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devices</a:t>
            </a:r>
            <a:r>
              <a:rPr sz="1950" b="1" spc="15" dirty="0">
                <a:latin typeface="Arial"/>
                <a:cs typeface="Arial"/>
              </a:rPr>
              <a:t> must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have</a:t>
            </a:r>
            <a:r>
              <a:rPr sz="1950" b="1" spc="15" dirty="0">
                <a:latin typeface="Arial"/>
                <a:cs typeface="Arial"/>
              </a:rPr>
              <a:t> a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battery</a:t>
            </a:r>
            <a:endParaRPr sz="1950">
              <a:latin typeface="Arial"/>
              <a:cs typeface="Arial"/>
            </a:endParaRPr>
          </a:p>
          <a:p>
            <a:pPr marL="326390" marR="360045" indent="-314325">
              <a:lnSpc>
                <a:spcPts val="2820"/>
              </a:lnSpc>
              <a:spcBef>
                <a:spcPts val="96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Since </a:t>
            </a:r>
            <a:r>
              <a:rPr sz="2650" b="1" spc="-15" dirty="0">
                <a:latin typeface="Arial"/>
                <a:cs typeface="Arial"/>
              </a:rPr>
              <a:t>NFC devices </a:t>
            </a:r>
            <a:r>
              <a:rPr sz="2650" b="1" spc="-10" dirty="0">
                <a:latin typeface="Arial"/>
                <a:cs typeface="Arial"/>
              </a:rPr>
              <a:t>can read </a:t>
            </a:r>
            <a:r>
              <a:rPr sz="2650" b="1" spc="-15" dirty="0">
                <a:latin typeface="Arial"/>
                <a:cs typeface="Arial"/>
              </a:rPr>
              <a:t>and </a:t>
            </a:r>
            <a:r>
              <a:rPr sz="2650" b="1" spc="-5" dirty="0">
                <a:latin typeface="Arial"/>
                <a:cs typeface="Arial"/>
              </a:rPr>
              <a:t>write, </a:t>
            </a:r>
            <a:r>
              <a:rPr sz="2650" b="1" spc="-10" dirty="0">
                <a:latin typeface="Arial"/>
                <a:cs typeface="Arial"/>
              </a:rPr>
              <a:t>they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must</a:t>
            </a:r>
            <a:r>
              <a:rPr sz="2650" b="1" spc="-10" dirty="0">
                <a:latin typeface="Arial"/>
                <a:cs typeface="Arial"/>
              </a:rPr>
              <a:t> check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for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collisions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6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3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Compare</a:t>
            </a:r>
            <a:r>
              <a:rPr sz="1950" b="1" spc="5" dirty="0">
                <a:latin typeface="Arial"/>
                <a:cs typeface="Arial"/>
              </a:rPr>
              <a:t> received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signal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with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transmitted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signal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5D0E4-54B1-7840-AEF0-003ECE7AC33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US" spc="1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0432" y="444544"/>
            <a:ext cx="181610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O</a:t>
            </a:r>
            <a:r>
              <a:rPr spc="40" dirty="0"/>
              <a:t>u</a:t>
            </a:r>
            <a:r>
              <a:rPr spc="-15" dirty="0"/>
              <a:t>tl</a:t>
            </a:r>
            <a:r>
              <a:rPr spc="25" dirty="0"/>
              <a:t>i</a:t>
            </a:r>
            <a:r>
              <a:rPr dirty="0"/>
              <a:t>n</a:t>
            </a:r>
            <a:r>
              <a:rPr spc="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063" y="2197662"/>
            <a:ext cx="4581525" cy="28949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9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RFIDs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Concept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applications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EPC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backend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processing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9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20" dirty="0">
                <a:latin typeface="Arial"/>
                <a:cs typeface="Arial"/>
              </a:rPr>
              <a:t>PHY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MAC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7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Security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Near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Field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Communication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Battery-less</a:t>
            </a:r>
            <a:r>
              <a:rPr sz="2650" b="1" spc="1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devices</a:t>
            </a:r>
            <a:endParaRPr sz="265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6181B-DF9C-90BA-6229-81EC8C3DE03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US" spc="1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6214" y="176386"/>
            <a:ext cx="4644390" cy="116522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 marR="5080" indent="765810">
              <a:lnSpc>
                <a:spcPts val="4220"/>
              </a:lnSpc>
              <a:spcBef>
                <a:spcPts val="685"/>
              </a:spcBef>
            </a:pPr>
            <a:r>
              <a:rPr dirty="0"/>
              <a:t>What</a:t>
            </a:r>
            <a:r>
              <a:rPr spc="-20" dirty="0"/>
              <a:t> </a:t>
            </a:r>
            <a:r>
              <a:rPr spc="-5" dirty="0"/>
              <a:t>is</a:t>
            </a:r>
            <a:r>
              <a:rPr spc="20" dirty="0"/>
              <a:t> </a:t>
            </a:r>
            <a:r>
              <a:rPr spc="-5" dirty="0"/>
              <a:t>Next: </a:t>
            </a:r>
            <a:r>
              <a:rPr dirty="0"/>
              <a:t> </a:t>
            </a:r>
            <a:r>
              <a:rPr spc="5" dirty="0"/>
              <a:t>Battery-less</a:t>
            </a:r>
            <a:r>
              <a:rPr spc="-100" dirty="0"/>
              <a:t> </a:t>
            </a:r>
            <a:r>
              <a:rPr dirty="0"/>
              <a:t>Devices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900" y="2239400"/>
            <a:ext cx="4360939" cy="354724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3102" y="2027959"/>
            <a:ext cx="8935720" cy="529717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5012690" marR="172720" indent="-314325">
              <a:lnSpc>
                <a:spcPts val="2810"/>
              </a:lnSpc>
              <a:spcBef>
                <a:spcPts val="490"/>
              </a:spcBef>
              <a:buClr>
                <a:srgbClr val="FB0128"/>
              </a:buClr>
              <a:buFont typeface="Arial MT"/>
              <a:buChar char="•"/>
              <a:tabLst>
                <a:tab pos="5012690" algn="l"/>
                <a:tab pos="5013325" algn="l"/>
              </a:tabLst>
            </a:pPr>
            <a:r>
              <a:rPr sz="2650" b="1" spc="-10" dirty="0">
                <a:latin typeface="Arial"/>
                <a:cs typeface="Arial"/>
              </a:rPr>
              <a:t>Devices </a:t>
            </a:r>
            <a:r>
              <a:rPr sz="2650" b="1" spc="-5" dirty="0">
                <a:latin typeface="Arial"/>
                <a:cs typeface="Arial"/>
              </a:rPr>
              <a:t>rely </a:t>
            </a:r>
            <a:r>
              <a:rPr sz="2650" b="1" spc="-15" dirty="0">
                <a:latin typeface="Arial"/>
                <a:cs typeface="Arial"/>
              </a:rPr>
              <a:t>entirely </a:t>
            </a:r>
            <a:r>
              <a:rPr sz="2650" b="1" spc="-10" dirty="0">
                <a:latin typeface="Arial"/>
                <a:cs typeface="Arial"/>
              </a:rPr>
              <a:t>on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energy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harvesting</a:t>
            </a:r>
            <a:endParaRPr sz="2650">
              <a:latin typeface="Arial"/>
              <a:cs typeface="Arial"/>
            </a:endParaRPr>
          </a:p>
          <a:p>
            <a:pPr marL="5201285">
              <a:lnSpc>
                <a:spcPct val="100000"/>
              </a:lnSpc>
              <a:spcBef>
                <a:spcPts val="475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Solar,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RF,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…</a:t>
            </a:r>
            <a:endParaRPr sz="2200">
              <a:latin typeface="Arial"/>
              <a:cs typeface="Arial"/>
            </a:endParaRPr>
          </a:p>
          <a:p>
            <a:pPr marL="5012690" marR="5080" indent="-314325">
              <a:lnSpc>
                <a:spcPts val="2820"/>
              </a:lnSpc>
              <a:spcBef>
                <a:spcPts val="965"/>
              </a:spcBef>
              <a:buClr>
                <a:srgbClr val="FB0128"/>
              </a:buClr>
              <a:buFont typeface="Arial MT"/>
              <a:buChar char="•"/>
              <a:tabLst>
                <a:tab pos="5012690" algn="l"/>
                <a:tab pos="5013325" algn="l"/>
              </a:tabLst>
            </a:pPr>
            <a:r>
              <a:rPr sz="2650" b="1" spc="-10" dirty="0">
                <a:latin typeface="Arial"/>
                <a:cs typeface="Arial"/>
              </a:rPr>
              <a:t>Battery can store limited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amount</a:t>
            </a:r>
            <a:r>
              <a:rPr sz="2650" b="1" spc="-10" dirty="0">
                <a:latin typeface="Arial"/>
                <a:cs typeface="Arial"/>
              </a:rPr>
              <a:t> of </a:t>
            </a:r>
            <a:r>
              <a:rPr sz="2650" b="1" spc="-15" dirty="0">
                <a:latin typeface="Arial"/>
                <a:cs typeface="Arial"/>
              </a:rPr>
              <a:t>power</a:t>
            </a:r>
            <a:endParaRPr sz="2650">
              <a:latin typeface="Arial"/>
              <a:cs typeface="Arial"/>
            </a:endParaRPr>
          </a:p>
          <a:p>
            <a:pPr marL="5451475" marR="194945" indent="-250190">
              <a:lnSpc>
                <a:spcPct val="88900"/>
              </a:lnSpc>
              <a:spcBef>
                <a:spcPts val="770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3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Can be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used </a:t>
            </a:r>
            <a:r>
              <a:rPr sz="2200" b="1" dirty="0">
                <a:latin typeface="Arial"/>
                <a:cs typeface="Arial"/>
              </a:rPr>
              <a:t>when 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harvesting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is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slow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spc="5" dirty="0">
                <a:latin typeface="Arial"/>
                <a:cs typeface="Arial"/>
              </a:rPr>
              <a:t>or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not </a:t>
            </a:r>
            <a:r>
              <a:rPr sz="2200" b="1" spc="-59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possible</a:t>
            </a:r>
            <a:endParaRPr sz="2200">
              <a:latin typeface="Arial"/>
              <a:cs typeface="Arial"/>
            </a:endParaRPr>
          </a:p>
          <a:p>
            <a:pPr marL="5012690" marR="341630" indent="-314325">
              <a:lnSpc>
                <a:spcPts val="2820"/>
              </a:lnSpc>
              <a:spcBef>
                <a:spcPts val="965"/>
              </a:spcBef>
              <a:buClr>
                <a:srgbClr val="FB0128"/>
              </a:buClr>
              <a:buFont typeface="Arial MT"/>
              <a:buChar char="•"/>
              <a:tabLst>
                <a:tab pos="5012690" algn="l"/>
                <a:tab pos="5013325" algn="l"/>
              </a:tabLst>
            </a:pPr>
            <a:r>
              <a:rPr sz="2650" b="1" spc="-10" dirty="0">
                <a:latin typeface="Arial"/>
                <a:cs typeface="Arial"/>
              </a:rPr>
              <a:t>Different</a:t>
            </a:r>
            <a:r>
              <a:rPr sz="2650" b="1" spc="-6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architectures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are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being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explored</a:t>
            </a:r>
            <a:endParaRPr sz="2650">
              <a:latin typeface="Arial"/>
              <a:cs typeface="Arial"/>
            </a:endParaRPr>
          </a:p>
          <a:p>
            <a:pPr marL="5012690" marR="529590" indent="-314325">
              <a:lnSpc>
                <a:spcPts val="2820"/>
              </a:lnSpc>
              <a:spcBef>
                <a:spcPts val="935"/>
              </a:spcBef>
              <a:buClr>
                <a:srgbClr val="FB0128"/>
              </a:buClr>
              <a:buFont typeface="Arial MT"/>
              <a:buChar char="•"/>
              <a:tabLst>
                <a:tab pos="5012690" algn="l"/>
                <a:tab pos="5013325" algn="l"/>
              </a:tabLst>
            </a:pPr>
            <a:r>
              <a:rPr sz="2650" b="1" spc="-15" dirty="0">
                <a:latin typeface="Arial"/>
                <a:cs typeface="Arial"/>
              </a:rPr>
              <a:t>Goal </a:t>
            </a:r>
            <a:r>
              <a:rPr sz="2650" b="1" spc="-5" dirty="0">
                <a:latin typeface="Arial"/>
                <a:cs typeface="Arial"/>
              </a:rPr>
              <a:t>is </a:t>
            </a:r>
            <a:r>
              <a:rPr sz="2650" b="1" spc="-10" dirty="0">
                <a:latin typeface="Arial"/>
                <a:cs typeface="Arial"/>
              </a:rPr>
              <a:t>to have fairly 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general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architectures</a:t>
            </a:r>
            <a:endParaRPr sz="2650">
              <a:latin typeface="Arial"/>
              <a:cs typeface="Arial"/>
            </a:endParaRPr>
          </a:p>
          <a:p>
            <a:pPr marL="12700" marR="1337310">
              <a:lnSpc>
                <a:spcPct val="100800"/>
              </a:lnSpc>
              <a:spcBef>
                <a:spcPts val="1885"/>
              </a:spcBef>
            </a:pPr>
            <a:r>
              <a:rPr sz="1200" b="1" spc="5" dirty="0">
                <a:latin typeface="Times New Roman"/>
                <a:cs typeface="Times New Roman"/>
              </a:rPr>
              <a:t>From: A Power-Aware </a:t>
            </a:r>
            <a:r>
              <a:rPr sz="1200" b="1" dirty="0">
                <a:latin typeface="Times New Roman"/>
                <a:cs typeface="Times New Roman"/>
              </a:rPr>
              <a:t>Heterogeneous Architecture Scaling </a:t>
            </a:r>
            <a:r>
              <a:rPr sz="1200" b="1" spc="5" dirty="0">
                <a:latin typeface="Times New Roman"/>
                <a:cs typeface="Times New Roman"/>
              </a:rPr>
              <a:t>Model </a:t>
            </a:r>
            <a:r>
              <a:rPr sz="1200" b="1" spc="10" dirty="0">
                <a:latin typeface="Times New Roman"/>
                <a:cs typeface="Times New Roman"/>
              </a:rPr>
              <a:t>for </a:t>
            </a:r>
            <a:r>
              <a:rPr sz="1200" b="1" dirty="0">
                <a:latin typeface="Times New Roman"/>
                <a:cs typeface="Times New Roman"/>
              </a:rPr>
              <a:t>Energy-Harvesting Computers, </a:t>
            </a:r>
            <a:r>
              <a:rPr sz="1200" b="1" spc="5" dirty="0">
                <a:latin typeface="Times New Roman"/>
                <a:cs typeface="Times New Roman"/>
              </a:rPr>
              <a:t>Desai, </a:t>
            </a:r>
            <a:r>
              <a:rPr sz="1200" b="1" dirty="0">
                <a:latin typeface="Times New Roman"/>
                <a:cs typeface="Times New Roman"/>
              </a:rPr>
              <a:t>Lucia, </a:t>
            </a:r>
            <a:r>
              <a:rPr sz="1200" b="1" spc="-28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IEEE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Computer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Architecture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Letters,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https://ieeexplore.ieee.org/document/9078058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339C9-D774-B144-8D81-D4D3417E4C3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US"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7429" y="444544"/>
            <a:ext cx="377761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0" dirty="0"/>
              <a:t>Example</a:t>
            </a:r>
            <a:r>
              <a:rPr spc="-120" dirty="0"/>
              <a:t> </a:t>
            </a:r>
            <a:r>
              <a:rPr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5550" y="2274835"/>
            <a:ext cx="4078604" cy="388874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26390" marR="243204" indent="-314325">
              <a:lnSpc>
                <a:spcPts val="2810"/>
              </a:lnSpc>
              <a:spcBef>
                <a:spcPts val="4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Adapt </a:t>
            </a:r>
            <a:r>
              <a:rPr sz="2650" b="1" spc="-5" dirty="0">
                <a:latin typeface="Arial"/>
                <a:cs typeface="Arial"/>
              </a:rPr>
              <a:t>level </a:t>
            </a:r>
            <a:r>
              <a:rPr sz="2650" b="1" spc="-10" dirty="0">
                <a:latin typeface="Arial"/>
                <a:cs typeface="Arial"/>
              </a:rPr>
              <a:t>of activity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available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power</a:t>
            </a:r>
            <a:endParaRPr sz="2650">
              <a:latin typeface="Arial"/>
              <a:cs typeface="Arial"/>
            </a:endParaRPr>
          </a:p>
          <a:p>
            <a:pPr marL="326390" marR="697865" indent="-314325">
              <a:lnSpc>
                <a:spcPct val="88600"/>
              </a:lnSpc>
              <a:spcBef>
                <a:spcPts val="91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For example, </a:t>
            </a:r>
            <a:r>
              <a:rPr sz="2650" b="1" spc="-5" dirty="0">
                <a:latin typeface="Arial"/>
                <a:cs typeface="Arial"/>
              </a:rPr>
              <a:t>use 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simple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but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efficient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cores </a:t>
            </a:r>
            <a:r>
              <a:rPr sz="2650" b="1" dirty="0">
                <a:latin typeface="Arial"/>
                <a:cs typeface="Arial"/>
              </a:rPr>
              <a:t>when </a:t>
            </a:r>
            <a:r>
              <a:rPr sz="2650" b="1" spc="-5" dirty="0">
                <a:latin typeface="Arial"/>
                <a:cs typeface="Arial"/>
              </a:rPr>
              <a:t>power 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levels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are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low</a:t>
            </a:r>
            <a:endParaRPr sz="2650">
              <a:latin typeface="Arial"/>
              <a:cs typeface="Arial"/>
            </a:endParaRPr>
          </a:p>
          <a:p>
            <a:pPr marL="326390" marR="5080" indent="-314325">
              <a:lnSpc>
                <a:spcPct val="88500"/>
              </a:lnSpc>
              <a:spcBef>
                <a:spcPts val="944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5" dirty="0">
                <a:latin typeface="Arial"/>
                <a:cs typeface="Arial"/>
              </a:rPr>
              <a:t>Power </a:t>
            </a:r>
            <a:r>
              <a:rPr sz="2650" b="1" spc="-10" dirty="0">
                <a:latin typeface="Arial"/>
                <a:cs typeface="Arial"/>
              </a:rPr>
              <a:t>hungry 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operations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may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have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wait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E.g.,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send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data</a:t>
            </a:r>
            <a:endParaRPr sz="19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360" y="2747772"/>
            <a:ext cx="3849623" cy="309061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9DF99-C421-99A0-5E49-EC01E78B263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US" spc="1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69936" y="2066082"/>
            <a:ext cx="3688079" cy="3913504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027430">
              <a:lnSpc>
                <a:spcPct val="100000"/>
              </a:lnSpc>
              <a:spcBef>
                <a:spcPts val="610"/>
              </a:spcBef>
            </a:pPr>
            <a:r>
              <a:rPr sz="1950" b="1" spc="20" dirty="0">
                <a:solidFill>
                  <a:srgbClr val="000099"/>
                </a:solidFill>
                <a:latin typeface="Arial"/>
                <a:cs typeface="Arial"/>
              </a:rPr>
              <a:t>What</a:t>
            </a:r>
            <a:r>
              <a:rPr sz="1950" b="1" spc="-4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000099"/>
                </a:solidFill>
                <a:latin typeface="Arial"/>
                <a:cs typeface="Arial"/>
              </a:rPr>
              <a:t>is </a:t>
            </a:r>
            <a:r>
              <a:rPr sz="1950" b="1" spc="10" dirty="0">
                <a:solidFill>
                  <a:srgbClr val="000099"/>
                </a:solidFill>
                <a:latin typeface="Arial"/>
                <a:cs typeface="Arial"/>
              </a:rPr>
              <a:t>RFID?</a:t>
            </a:r>
            <a:endParaRPr sz="1950">
              <a:latin typeface="Arial"/>
              <a:cs typeface="Arial"/>
            </a:endParaRPr>
          </a:p>
          <a:p>
            <a:pPr marL="326390" marR="452120" indent="-314325" algn="just">
              <a:lnSpc>
                <a:spcPct val="91100"/>
              </a:lnSpc>
              <a:spcBef>
                <a:spcPts val="725"/>
              </a:spcBef>
              <a:buClr>
                <a:srgbClr val="000099"/>
              </a:buClr>
              <a:buFont typeface="Wingdings"/>
              <a:buChar char=""/>
              <a:tabLst>
                <a:tab pos="327025" algn="l"/>
              </a:tabLst>
            </a:pPr>
            <a:r>
              <a:rPr sz="1950" b="1" spc="20" dirty="0">
                <a:latin typeface="Arial"/>
                <a:cs typeface="Arial"/>
              </a:rPr>
              <a:t>A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means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identifying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unique </a:t>
            </a:r>
            <a:r>
              <a:rPr sz="1950" b="1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object or </a:t>
            </a:r>
            <a:r>
              <a:rPr sz="1950" b="1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person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using a </a:t>
            </a:r>
            <a:r>
              <a:rPr sz="1950" b="1" spc="10" dirty="0">
                <a:latin typeface="Arial"/>
                <a:cs typeface="Arial"/>
              </a:rPr>
              <a:t>radio frequency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transmission</a:t>
            </a:r>
            <a:endParaRPr sz="1950">
              <a:latin typeface="Arial"/>
              <a:cs typeface="Arial"/>
            </a:endParaRPr>
          </a:p>
          <a:p>
            <a:pPr marL="326390" marR="6350" indent="-314325">
              <a:lnSpc>
                <a:spcPct val="91100"/>
              </a:lnSpc>
              <a:spcBef>
                <a:spcPts val="720"/>
              </a:spcBef>
              <a:buClr>
                <a:srgbClr val="000099"/>
              </a:buClr>
              <a:buFont typeface="Wingdings"/>
              <a:buChar char=""/>
              <a:tabLst>
                <a:tab pos="326390" algn="l"/>
                <a:tab pos="327025" algn="l"/>
              </a:tabLst>
            </a:pPr>
            <a:r>
              <a:rPr sz="1950" b="1" spc="15" dirty="0">
                <a:latin typeface="Arial"/>
                <a:cs typeface="Arial"/>
              </a:rPr>
              <a:t>Tags </a:t>
            </a:r>
            <a:r>
              <a:rPr sz="1950" b="1" spc="5" dirty="0">
                <a:latin typeface="Arial"/>
                <a:cs typeface="Arial"/>
              </a:rPr>
              <a:t>(or </a:t>
            </a:r>
            <a:r>
              <a:rPr sz="1950" b="1" spc="10" dirty="0">
                <a:latin typeface="Arial"/>
                <a:cs typeface="Arial"/>
              </a:rPr>
              <a:t>transponders) 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store information</a:t>
            </a:r>
            <a:r>
              <a:rPr sz="1950" b="1" spc="10" dirty="0">
                <a:latin typeface="Arial"/>
                <a:cs typeface="Arial"/>
              </a:rPr>
              <a:t>, </a:t>
            </a:r>
            <a:r>
              <a:rPr sz="1950" b="1" spc="15" dirty="0">
                <a:latin typeface="Arial"/>
                <a:cs typeface="Arial"/>
              </a:rPr>
              <a:t>that </a:t>
            </a:r>
            <a:r>
              <a:rPr sz="1950" b="1" spc="20" dirty="0">
                <a:latin typeface="Arial"/>
                <a:cs typeface="Arial"/>
              </a:rPr>
              <a:t>can </a:t>
            </a:r>
            <a:r>
              <a:rPr sz="1950" b="1" spc="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retrieved </a:t>
            </a:r>
            <a:r>
              <a:rPr sz="1950" b="1" spc="10" dirty="0">
                <a:latin typeface="Arial"/>
                <a:cs typeface="Arial"/>
              </a:rPr>
              <a:t>wirelessly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an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automated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fashion</a:t>
            </a:r>
            <a:endParaRPr sz="1950">
              <a:latin typeface="Arial"/>
              <a:cs typeface="Arial"/>
            </a:endParaRPr>
          </a:p>
          <a:p>
            <a:pPr marL="326390" marR="5080" indent="-314325">
              <a:lnSpc>
                <a:spcPct val="91100"/>
              </a:lnSpc>
              <a:spcBef>
                <a:spcPts val="725"/>
              </a:spcBef>
              <a:buClr>
                <a:srgbClr val="000099"/>
              </a:buClr>
              <a:buFont typeface="Wingdings"/>
              <a:buChar char=""/>
              <a:tabLst>
                <a:tab pos="326390" algn="l"/>
                <a:tab pos="327025" algn="l"/>
              </a:tabLst>
            </a:pPr>
            <a:r>
              <a:rPr sz="1950" b="1" spc="10" dirty="0">
                <a:latin typeface="Arial"/>
                <a:cs typeface="Arial"/>
              </a:rPr>
              <a:t>Readers </a:t>
            </a:r>
            <a:r>
              <a:rPr sz="1950" b="1" spc="5" dirty="0">
                <a:latin typeface="Arial"/>
                <a:cs typeface="Arial"/>
              </a:rPr>
              <a:t>(or </a:t>
            </a:r>
            <a:r>
              <a:rPr sz="1950" b="1" spc="10" dirty="0">
                <a:latin typeface="Arial"/>
                <a:cs typeface="Arial"/>
              </a:rPr>
              <a:t>interrogators), 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either stationary </a:t>
            </a:r>
            <a:r>
              <a:rPr sz="1950" b="1" spc="15" dirty="0">
                <a:latin typeface="Arial"/>
                <a:cs typeface="Arial"/>
              </a:rPr>
              <a:t>and </a:t>
            </a:r>
            <a:r>
              <a:rPr sz="1950" b="1" spc="10" dirty="0">
                <a:latin typeface="Arial"/>
                <a:cs typeface="Arial"/>
              </a:rPr>
              <a:t>hand- 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held, can </a:t>
            </a:r>
            <a:r>
              <a:rPr sz="1950" b="1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read/write 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information</a:t>
            </a:r>
            <a:r>
              <a:rPr sz="1950" b="1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950" b="1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from/to</a:t>
            </a:r>
            <a:r>
              <a:rPr sz="1950" b="1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950" b="1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sz="195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950" b="1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tags</a:t>
            </a:r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2487" y="2140553"/>
            <a:ext cx="160655" cy="95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0955">
              <a:lnSpc>
                <a:spcPct val="114999"/>
              </a:lnSpc>
              <a:spcBef>
                <a:spcPts val="90"/>
              </a:spcBef>
            </a:pPr>
            <a:r>
              <a:rPr sz="200" spc="10" dirty="0">
                <a:latin typeface="Arial MT"/>
                <a:cs typeface="Arial MT"/>
              </a:rPr>
              <a:t>I</a:t>
            </a:r>
            <a:r>
              <a:rPr sz="200" spc="5" dirty="0">
                <a:latin typeface="Arial MT"/>
                <a:cs typeface="Arial MT"/>
              </a:rPr>
              <a:t>n</a:t>
            </a:r>
            <a:r>
              <a:rPr sz="200" dirty="0">
                <a:latin typeface="Arial MT"/>
                <a:cs typeface="Arial MT"/>
              </a:rPr>
              <a:t>t</a:t>
            </a:r>
            <a:r>
              <a:rPr sz="200" spc="20" dirty="0">
                <a:latin typeface="Arial MT"/>
                <a:cs typeface="Arial MT"/>
              </a:rPr>
              <a:t>e</a:t>
            </a:r>
            <a:r>
              <a:rPr sz="200" dirty="0">
                <a:latin typeface="Arial MT"/>
                <a:cs typeface="Arial MT"/>
              </a:rPr>
              <a:t>r</a:t>
            </a:r>
            <a:r>
              <a:rPr sz="200" spc="20" dirty="0">
                <a:latin typeface="Arial MT"/>
                <a:cs typeface="Arial MT"/>
              </a:rPr>
              <a:t>me</a:t>
            </a:r>
            <a:r>
              <a:rPr sz="200" spc="5" dirty="0">
                <a:latin typeface="Arial MT"/>
                <a:cs typeface="Arial MT"/>
              </a:rPr>
              <a:t>c  </a:t>
            </a:r>
            <a:r>
              <a:rPr sz="200" spc="10" dirty="0">
                <a:latin typeface="Arial MT"/>
                <a:cs typeface="Arial MT"/>
              </a:rPr>
              <a:t>U</a:t>
            </a:r>
            <a:r>
              <a:rPr sz="200" spc="20" dirty="0">
                <a:latin typeface="Arial MT"/>
                <a:cs typeface="Arial MT"/>
              </a:rPr>
              <a:t>A</a:t>
            </a:r>
            <a:r>
              <a:rPr sz="200" spc="15" dirty="0">
                <a:latin typeface="Arial MT"/>
                <a:cs typeface="Arial MT"/>
              </a:rPr>
              <a:t>P</a:t>
            </a:r>
            <a:r>
              <a:rPr sz="200" dirty="0">
                <a:latin typeface="Arial MT"/>
                <a:cs typeface="Arial MT"/>
              </a:rPr>
              <a:t>-</a:t>
            </a:r>
            <a:r>
              <a:rPr sz="200" spc="20" dirty="0">
                <a:latin typeface="Arial MT"/>
                <a:cs typeface="Arial MT"/>
              </a:rPr>
              <a:t>2</a:t>
            </a:r>
            <a:r>
              <a:rPr sz="200" spc="15" dirty="0">
                <a:latin typeface="Arial MT"/>
                <a:cs typeface="Arial MT"/>
              </a:rPr>
              <a:t>1</a:t>
            </a:r>
            <a:r>
              <a:rPr sz="200" spc="20" dirty="0">
                <a:latin typeface="Arial MT"/>
                <a:cs typeface="Arial MT"/>
              </a:rPr>
              <a:t>0</a:t>
            </a:r>
            <a:r>
              <a:rPr sz="200" spc="15" dirty="0">
                <a:latin typeface="Arial MT"/>
                <a:cs typeface="Arial MT"/>
              </a:rPr>
              <a:t>0</a:t>
            </a:r>
            <a:endParaRPr sz="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2919" y="1738883"/>
            <a:ext cx="4028440" cy="2307590"/>
            <a:chOff x="502919" y="1738883"/>
            <a:chExt cx="4028440" cy="23075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1304" y="1738883"/>
              <a:ext cx="2479547" cy="21229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6404" y="1941576"/>
              <a:ext cx="1170431" cy="166725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65987" y="3339083"/>
              <a:ext cx="329565" cy="315595"/>
            </a:xfrm>
            <a:custGeom>
              <a:avLst/>
              <a:gdLst/>
              <a:ahLst/>
              <a:cxnLst/>
              <a:rect l="l" t="t" r="r" b="b"/>
              <a:pathLst>
                <a:path w="329565" h="315595">
                  <a:moveTo>
                    <a:pt x="21336" y="315467"/>
                  </a:moveTo>
                  <a:lnTo>
                    <a:pt x="0" y="292607"/>
                  </a:lnTo>
                  <a:lnTo>
                    <a:pt x="22860" y="271271"/>
                  </a:lnTo>
                  <a:lnTo>
                    <a:pt x="44196" y="294131"/>
                  </a:lnTo>
                  <a:lnTo>
                    <a:pt x="21336" y="315467"/>
                  </a:lnTo>
                  <a:close/>
                </a:path>
                <a:path w="329565" h="315595">
                  <a:moveTo>
                    <a:pt x="156972" y="185927"/>
                  </a:moveTo>
                  <a:lnTo>
                    <a:pt x="135636" y="163067"/>
                  </a:lnTo>
                  <a:lnTo>
                    <a:pt x="158495" y="141731"/>
                  </a:lnTo>
                  <a:lnTo>
                    <a:pt x="179831" y="164591"/>
                  </a:lnTo>
                  <a:lnTo>
                    <a:pt x="156972" y="185927"/>
                  </a:lnTo>
                  <a:close/>
                </a:path>
                <a:path w="329565" h="315595">
                  <a:moveTo>
                    <a:pt x="112776" y="228599"/>
                  </a:moveTo>
                  <a:lnTo>
                    <a:pt x="89916" y="205739"/>
                  </a:lnTo>
                  <a:lnTo>
                    <a:pt x="112776" y="184403"/>
                  </a:lnTo>
                  <a:lnTo>
                    <a:pt x="135636" y="207263"/>
                  </a:lnTo>
                  <a:lnTo>
                    <a:pt x="112776" y="228599"/>
                  </a:lnTo>
                  <a:close/>
                </a:path>
                <a:path w="329565" h="315595">
                  <a:moveTo>
                    <a:pt x="67056" y="272795"/>
                  </a:moveTo>
                  <a:lnTo>
                    <a:pt x="45720" y="249935"/>
                  </a:lnTo>
                  <a:lnTo>
                    <a:pt x="68580" y="228599"/>
                  </a:lnTo>
                  <a:lnTo>
                    <a:pt x="89916" y="251459"/>
                  </a:lnTo>
                  <a:lnTo>
                    <a:pt x="67056" y="272795"/>
                  </a:lnTo>
                  <a:close/>
                </a:path>
                <a:path w="329565" h="315595">
                  <a:moveTo>
                    <a:pt x="202692" y="141731"/>
                  </a:moveTo>
                  <a:lnTo>
                    <a:pt x="181356" y="118871"/>
                  </a:lnTo>
                  <a:lnTo>
                    <a:pt x="204216" y="97535"/>
                  </a:lnTo>
                  <a:lnTo>
                    <a:pt x="225552" y="120395"/>
                  </a:lnTo>
                  <a:lnTo>
                    <a:pt x="202692" y="141731"/>
                  </a:lnTo>
                  <a:close/>
                </a:path>
                <a:path w="329565" h="315595">
                  <a:moveTo>
                    <a:pt x="294131" y="99059"/>
                  </a:moveTo>
                  <a:lnTo>
                    <a:pt x="228600" y="30479"/>
                  </a:lnTo>
                  <a:lnTo>
                    <a:pt x="329184" y="0"/>
                  </a:lnTo>
                  <a:lnTo>
                    <a:pt x="294131" y="99059"/>
                  </a:lnTo>
                  <a:close/>
                </a:path>
                <a:path w="329565" h="315595">
                  <a:moveTo>
                    <a:pt x="248412" y="99059"/>
                  </a:moveTo>
                  <a:lnTo>
                    <a:pt x="227076" y="76200"/>
                  </a:lnTo>
                  <a:lnTo>
                    <a:pt x="249936" y="54864"/>
                  </a:lnTo>
                  <a:lnTo>
                    <a:pt x="271272" y="77724"/>
                  </a:lnTo>
                  <a:lnTo>
                    <a:pt x="248412" y="99059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0539" y="3633216"/>
              <a:ext cx="701040" cy="405765"/>
            </a:xfrm>
            <a:custGeom>
              <a:avLst/>
              <a:gdLst/>
              <a:ahLst/>
              <a:cxnLst/>
              <a:rect l="l" t="t" r="r" b="b"/>
              <a:pathLst>
                <a:path w="701040" h="405764">
                  <a:moveTo>
                    <a:pt x="701039" y="405383"/>
                  </a:moveTo>
                  <a:lnTo>
                    <a:pt x="0" y="405383"/>
                  </a:lnTo>
                  <a:lnTo>
                    <a:pt x="0" y="0"/>
                  </a:lnTo>
                  <a:lnTo>
                    <a:pt x="701039" y="0"/>
                  </a:lnTo>
                  <a:lnTo>
                    <a:pt x="701039" y="405383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2919" y="3625596"/>
              <a:ext cx="715010" cy="421005"/>
            </a:xfrm>
            <a:custGeom>
              <a:avLst/>
              <a:gdLst/>
              <a:ahLst/>
              <a:cxnLst/>
              <a:rect l="l" t="t" r="r" b="b"/>
              <a:pathLst>
                <a:path w="715010" h="421004">
                  <a:moveTo>
                    <a:pt x="714756" y="420624"/>
                  </a:moveTo>
                  <a:lnTo>
                    <a:pt x="0" y="420624"/>
                  </a:lnTo>
                  <a:lnTo>
                    <a:pt x="0" y="0"/>
                  </a:lnTo>
                  <a:lnTo>
                    <a:pt x="714756" y="0"/>
                  </a:lnTo>
                  <a:lnTo>
                    <a:pt x="714756" y="7620"/>
                  </a:lnTo>
                  <a:lnTo>
                    <a:pt x="13716" y="7620"/>
                  </a:lnTo>
                  <a:lnTo>
                    <a:pt x="7620" y="13716"/>
                  </a:lnTo>
                  <a:lnTo>
                    <a:pt x="13716" y="13716"/>
                  </a:lnTo>
                  <a:lnTo>
                    <a:pt x="13716" y="406908"/>
                  </a:lnTo>
                  <a:lnTo>
                    <a:pt x="7620" y="406908"/>
                  </a:lnTo>
                  <a:lnTo>
                    <a:pt x="13716" y="413004"/>
                  </a:lnTo>
                  <a:lnTo>
                    <a:pt x="714756" y="413004"/>
                  </a:lnTo>
                  <a:lnTo>
                    <a:pt x="714756" y="420624"/>
                  </a:lnTo>
                  <a:close/>
                </a:path>
                <a:path w="715010" h="421004">
                  <a:moveTo>
                    <a:pt x="13716" y="13716"/>
                  </a:moveTo>
                  <a:lnTo>
                    <a:pt x="7620" y="13716"/>
                  </a:lnTo>
                  <a:lnTo>
                    <a:pt x="13716" y="7620"/>
                  </a:lnTo>
                  <a:lnTo>
                    <a:pt x="13716" y="13716"/>
                  </a:lnTo>
                  <a:close/>
                </a:path>
                <a:path w="715010" h="421004">
                  <a:moveTo>
                    <a:pt x="701040" y="13716"/>
                  </a:moveTo>
                  <a:lnTo>
                    <a:pt x="13716" y="13716"/>
                  </a:lnTo>
                  <a:lnTo>
                    <a:pt x="13716" y="7620"/>
                  </a:lnTo>
                  <a:lnTo>
                    <a:pt x="701040" y="7620"/>
                  </a:lnTo>
                  <a:lnTo>
                    <a:pt x="701040" y="13716"/>
                  </a:lnTo>
                  <a:close/>
                </a:path>
                <a:path w="715010" h="421004">
                  <a:moveTo>
                    <a:pt x="701040" y="413004"/>
                  </a:moveTo>
                  <a:lnTo>
                    <a:pt x="701040" y="7620"/>
                  </a:lnTo>
                  <a:lnTo>
                    <a:pt x="708660" y="13716"/>
                  </a:lnTo>
                  <a:lnTo>
                    <a:pt x="714756" y="13716"/>
                  </a:lnTo>
                  <a:lnTo>
                    <a:pt x="714756" y="406908"/>
                  </a:lnTo>
                  <a:lnTo>
                    <a:pt x="708660" y="406908"/>
                  </a:lnTo>
                  <a:lnTo>
                    <a:pt x="701040" y="413004"/>
                  </a:lnTo>
                  <a:close/>
                </a:path>
                <a:path w="715010" h="421004">
                  <a:moveTo>
                    <a:pt x="714756" y="13716"/>
                  </a:moveTo>
                  <a:lnTo>
                    <a:pt x="708660" y="13716"/>
                  </a:lnTo>
                  <a:lnTo>
                    <a:pt x="701040" y="7620"/>
                  </a:lnTo>
                  <a:lnTo>
                    <a:pt x="714756" y="7620"/>
                  </a:lnTo>
                  <a:lnTo>
                    <a:pt x="714756" y="13716"/>
                  </a:lnTo>
                  <a:close/>
                </a:path>
                <a:path w="715010" h="421004">
                  <a:moveTo>
                    <a:pt x="13716" y="413004"/>
                  </a:moveTo>
                  <a:lnTo>
                    <a:pt x="7620" y="406908"/>
                  </a:lnTo>
                  <a:lnTo>
                    <a:pt x="13716" y="406908"/>
                  </a:lnTo>
                  <a:lnTo>
                    <a:pt x="13716" y="413004"/>
                  </a:lnTo>
                  <a:close/>
                </a:path>
                <a:path w="715010" h="421004">
                  <a:moveTo>
                    <a:pt x="701040" y="413004"/>
                  </a:moveTo>
                  <a:lnTo>
                    <a:pt x="13716" y="413004"/>
                  </a:lnTo>
                  <a:lnTo>
                    <a:pt x="13716" y="406908"/>
                  </a:lnTo>
                  <a:lnTo>
                    <a:pt x="701040" y="406908"/>
                  </a:lnTo>
                  <a:lnTo>
                    <a:pt x="701040" y="413004"/>
                  </a:lnTo>
                  <a:close/>
                </a:path>
                <a:path w="715010" h="421004">
                  <a:moveTo>
                    <a:pt x="714756" y="413004"/>
                  </a:moveTo>
                  <a:lnTo>
                    <a:pt x="701040" y="413004"/>
                  </a:lnTo>
                  <a:lnTo>
                    <a:pt x="708660" y="406908"/>
                  </a:lnTo>
                  <a:lnTo>
                    <a:pt x="714756" y="406908"/>
                  </a:lnTo>
                  <a:lnTo>
                    <a:pt x="714756" y="413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10539" y="3633215"/>
            <a:ext cx="701040" cy="4057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340"/>
              </a:spcBef>
            </a:pPr>
            <a:r>
              <a:rPr sz="195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Tags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675632" y="2442972"/>
            <a:ext cx="1005840" cy="421005"/>
            <a:chOff x="4675632" y="2442972"/>
            <a:chExt cx="1005840" cy="421005"/>
          </a:xfrm>
        </p:grpSpPr>
        <p:sp>
          <p:nvSpPr>
            <p:cNvPr id="12" name="object 12"/>
            <p:cNvSpPr/>
            <p:nvPr/>
          </p:nvSpPr>
          <p:spPr>
            <a:xfrm>
              <a:off x="4683251" y="2450592"/>
              <a:ext cx="992505" cy="405765"/>
            </a:xfrm>
            <a:custGeom>
              <a:avLst/>
              <a:gdLst/>
              <a:ahLst/>
              <a:cxnLst/>
              <a:rect l="l" t="t" r="r" b="b"/>
              <a:pathLst>
                <a:path w="992504" h="405764">
                  <a:moveTo>
                    <a:pt x="992124" y="405383"/>
                  </a:moveTo>
                  <a:lnTo>
                    <a:pt x="0" y="405383"/>
                  </a:lnTo>
                  <a:lnTo>
                    <a:pt x="0" y="0"/>
                  </a:lnTo>
                  <a:lnTo>
                    <a:pt x="992124" y="0"/>
                  </a:lnTo>
                  <a:lnTo>
                    <a:pt x="992124" y="405383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75632" y="2442972"/>
              <a:ext cx="1005840" cy="421005"/>
            </a:xfrm>
            <a:custGeom>
              <a:avLst/>
              <a:gdLst/>
              <a:ahLst/>
              <a:cxnLst/>
              <a:rect l="l" t="t" r="r" b="b"/>
              <a:pathLst>
                <a:path w="1005839" h="421005">
                  <a:moveTo>
                    <a:pt x="1005840" y="420624"/>
                  </a:moveTo>
                  <a:lnTo>
                    <a:pt x="0" y="420624"/>
                  </a:lnTo>
                  <a:lnTo>
                    <a:pt x="0" y="0"/>
                  </a:lnTo>
                  <a:lnTo>
                    <a:pt x="1005840" y="0"/>
                  </a:lnTo>
                  <a:lnTo>
                    <a:pt x="1005840" y="7620"/>
                  </a:lnTo>
                  <a:lnTo>
                    <a:pt x="13716" y="7620"/>
                  </a:lnTo>
                  <a:lnTo>
                    <a:pt x="7620" y="13716"/>
                  </a:lnTo>
                  <a:lnTo>
                    <a:pt x="13716" y="13716"/>
                  </a:lnTo>
                  <a:lnTo>
                    <a:pt x="13716" y="406908"/>
                  </a:lnTo>
                  <a:lnTo>
                    <a:pt x="7620" y="406908"/>
                  </a:lnTo>
                  <a:lnTo>
                    <a:pt x="13716" y="413004"/>
                  </a:lnTo>
                  <a:lnTo>
                    <a:pt x="1005840" y="413004"/>
                  </a:lnTo>
                  <a:lnTo>
                    <a:pt x="1005840" y="420624"/>
                  </a:lnTo>
                  <a:close/>
                </a:path>
                <a:path w="1005839" h="421005">
                  <a:moveTo>
                    <a:pt x="13716" y="13716"/>
                  </a:moveTo>
                  <a:lnTo>
                    <a:pt x="7620" y="13716"/>
                  </a:lnTo>
                  <a:lnTo>
                    <a:pt x="13716" y="7620"/>
                  </a:lnTo>
                  <a:lnTo>
                    <a:pt x="13716" y="13716"/>
                  </a:lnTo>
                  <a:close/>
                </a:path>
                <a:path w="1005839" h="421005">
                  <a:moveTo>
                    <a:pt x="992124" y="13716"/>
                  </a:moveTo>
                  <a:lnTo>
                    <a:pt x="13716" y="13716"/>
                  </a:lnTo>
                  <a:lnTo>
                    <a:pt x="13716" y="7620"/>
                  </a:lnTo>
                  <a:lnTo>
                    <a:pt x="992124" y="7620"/>
                  </a:lnTo>
                  <a:lnTo>
                    <a:pt x="992124" y="13716"/>
                  </a:lnTo>
                  <a:close/>
                </a:path>
                <a:path w="1005839" h="421005">
                  <a:moveTo>
                    <a:pt x="992124" y="413004"/>
                  </a:moveTo>
                  <a:lnTo>
                    <a:pt x="992124" y="7620"/>
                  </a:lnTo>
                  <a:lnTo>
                    <a:pt x="999744" y="13716"/>
                  </a:lnTo>
                  <a:lnTo>
                    <a:pt x="1005840" y="13716"/>
                  </a:lnTo>
                  <a:lnTo>
                    <a:pt x="1005840" y="406908"/>
                  </a:lnTo>
                  <a:lnTo>
                    <a:pt x="999744" y="406908"/>
                  </a:lnTo>
                  <a:lnTo>
                    <a:pt x="992124" y="413004"/>
                  </a:lnTo>
                  <a:close/>
                </a:path>
                <a:path w="1005839" h="421005">
                  <a:moveTo>
                    <a:pt x="1005840" y="13716"/>
                  </a:moveTo>
                  <a:lnTo>
                    <a:pt x="999744" y="13716"/>
                  </a:lnTo>
                  <a:lnTo>
                    <a:pt x="992124" y="7620"/>
                  </a:lnTo>
                  <a:lnTo>
                    <a:pt x="1005840" y="7620"/>
                  </a:lnTo>
                  <a:lnTo>
                    <a:pt x="1005840" y="13716"/>
                  </a:lnTo>
                  <a:close/>
                </a:path>
                <a:path w="1005839" h="421005">
                  <a:moveTo>
                    <a:pt x="13716" y="413004"/>
                  </a:moveTo>
                  <a:lnTo>
                    <a:pt x="7620" y="406908"/>
                  </a:lnTo>
                  <a:lnTo>
                    <a:pt x="13716" y="406908"/>
                  </a:lnTo>
                  <a:lnTo>
                    <a:pt x="13716" y="413004"/>
                  </a:lnTo>
                  <a:close/>
                </a:path>
                <a:path w="1005839" h="421005">
                  <a:moveTo>
                    <a:pt x="992124" y="413004"/>
                  </a:moveTo>
                  <a:lnTo>
                    <a:pt x="13716" y="413004"/>
                  </a:lnTo>
                  <a:lnTo>
                    <a:pt x="13716" y="406908"/>
                  </a:lnTo>
                  <a:lnTo>
                    <a:pt x="992124" y="406908"/>
                  </a:lnTo>
                  <a:lnTo>
                    <a:pt x="992124" y="413004"/>
                  </a:lnTo>
                  <a:close/>
                </a:path>
                <a:path w="1005839" h="421005">
                  <a:moveTo>
                    <a:pt x="1005840" y="413004"/>
                  </a:moveTo>
                  <a:lnTo>
                    <a:pt x="992124" y="413004"/>
                  </a:lnTo>
                  <a:lnTo>
                    <a:pt x="999744" y="406908"/>
                  </a:lnTo>
                  <a:lnTo>
                    <a:pt x="1005840" y="406908"/>
                  </a:lnTo>
                  <a:lnTo>
                    <a:pt x="1005840" y="413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83252" y="2450592"/>
            <a:ext cx="992505" cy="4057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40"/>
              </a:spcBef>
            </a:pPr>
            <a:r>
              <a:rPr sz="195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Reader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36829" y="3969507"/>
            <a:ext cx="256794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5" dirty="0">
                <a:solidFill>
                  <a:srgbClr val="000099"/>
                </a:solidFill>
                <a:latin typeface="Arial"/>
                <a:cs typeface="Arial"/>
              </a:rPr>
              <a:t>How</a:t>
            </a:r>
            <a:r>
              <a:rPr sz="1950" b="1" spc="-1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spc="15" dirty="0">
                <a:solidFill>
                  <a:srgbClr val="000099"/>
                </a:solidFill>
                <a:latin typeface="Arial"/>
                <a:cs typeface="Arial"/>
              </a:rPr>
              <a:t>does</a:t>
            </a:r>
            <a:r>
              <a:rPr sz="1950" b="1" spc="-4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spc="5" dirty="0">
                <a:solidFill>
                  <a:srgbClr val="000099"/>
                </a:solidFill>
                <a:latin typeface="Arial"/>
                <a:cs typeface="Arial"/>
              </a:rPr>
              <a:t>it</a:t>
            </a:r>
            <a:r>
              <a:rPr sz="1950" b="1" spc="-2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spc="15" dirty="0">
                <a:solidFill>
                  <a:srgbClr val="000099"/>
                </a:solidFill>
                <a:latin typeface="Arial"/>
                <a:cs typeface="Arial"/>
              </a:rPr>
              <a:t>operate?</a:t>
            </a:r>
            <a:endParaRPr sz="19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0449" y="4361183"/>
            <a:ext cx="5166360" cy="285877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25120" marR="5080" indent="-313055">
              <a:lnSpc>
                <a:spcPts val="2140"/>
              </a:lnSpc>
              <a:spcBef>
                <a:spcPts val="365"/>
              </a:spcBef>
              <a:buClr>
                <a:srgbClr val="000099"/>
              </a:buClr>
              <a:buFont typeface="Wingdings"/>
              <a:buChar char=""/>
              <a:tabLst>
                <a:tab pos="325120" algn="l"/>
                <a:tab pos="325755" algn="l"/>
              </a:tabLst>
            </a:pPr>
            <a:r>
              <a:rPr sz="1950" b="1" spc="15" dirty="0">
                <a:latin typeface="Arial"/>
                <a:cs typeface="Arial"/>
              </a:rPr>
              <a:t>RFID </a:t>
            </a:r>
            <a:r>
              <a:rPr sz="1950" b="1" spc="10" dirty="0">
                <a:latin typeface="Arial"/>
                <a:cs typeface="Arial"/>
              </a:rPr>
              <a:t>tags are </a:t>
            </a:r>
            <a:r>
              <a:rPr sz="1950" b="1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affixed </a:t>
            </a:r>
            <a:r>
              <a:rPr sz="1950" b="1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 </a:t>
            </a:r>
            <a:r>
              <a:rPr sz="1950" b="1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objects</a:t>
            </a:r>
            <a:r>
              <a:rPr sz="1950" b="1" spc="15" dirty="0">
                <a:latin typeface="Arial"/>
                <a:cs typeface="Arial"/>
              </a:rPr>
              <a:t> and 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stored information </a:t>
            </a:r>
            <a:r>
              <a:rPr sz="1950" b="1" spc="20" dirty="0">
                <a:latin typeface="Arial"/>
                <a:cs typeface="Arial"/>
              </a:rPr>
              <a:t>may </a:t>
            </a:r>
            <a:r>
              <a:rPr sz="1950" b="1" spc="15" dirty="0">
                <a:latin typeface="Arial"/>
                <a:cs typeface="Arial"/>
              </a:rPr>
              <a:t>be written and 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rewritten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an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embedded</a:t>
            </a:r>
            <a:r>
              <a:rPr sz="1950" b="1" spc="-5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chip</a:t>
            </a:r>
            <a:r>
              <a:rPr sz="1950" b="1" spc="10" dirty="0">
                <a:latin typeface="Arial"/>
                <a:cs typeface="Arial"/>
              </a:rPr>
              <a:t> in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tag</a:t>
            </a:r>
            <a:endParaRPr sz="1950">
              <a:latin typeface="Arial"/>
              <a:cs typeface="Arial"/>
            </a:endParaRPr>
          </a:p>
          <a:p>
            <a:pPr marL="325120" marR="172085" indent="-313055">
              <a:lnSpc>
                <a:spcPts val="2140"/>
              </a:lnSpc>
              <a:spcBef>
                <a:spcPts val="935"/>
              </a:spcBef>
              <a:buClr>
                <a:srgbClr val="000099"/>
              </a:buClr>
              <a:buFont typeface="Wingdings"/>
              <a:buChar char=""/>
              <a:tabLst>
                <a:tab pos="325120" algn="l"/>
                <a:tab pos="325755" algn="l"/>
              </a:tabLst>
            </a:pPr>
            <a:r>
              <a:rPr sz="1950" b="1" spc="-20" dirty="0">
                <a:latin typeface="Arial"/>
                <a:cs typeface="Arial"/>
              </a:rPr>
              <a:t>Tags </a:t>
            </a:r>
            <a:r>
              <a:rPr sz="1950" b="1" spc="20" dirty="0">
                <a:latin typeface="Arial"/>
                <a:cs typeface="Arial"/>
              </a:rPr>
              <a:t>can </a:t>
            </a:r>
            <a:r>
              <a:rPr sz="1950" b="1" spc="15" dirty="0">
                <a:latin typeface="Arial"/>
                <a:cs typeface="Arial"/>
              </a:rPr>
              <a:t>be </a:t>
            </a:r>
            <a:r>
              <a:rPr sz="1950" b="1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read </a:t>
            </a:r>
            <a:r>
              <a:rPr sz="1950" b="1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remotely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25" dirty="0">
                <a:latin typeface="Arial"/>
                <a:cs typeface="Arial"/>
              </a:rPr>
              <a:t>when </a:t>
            </a:r>
            <a:r>
              <a:rPr sz="1950" b="1" spc="15" dirty="0">
                <a:latin typeface="Arial"/>
                <a:cs typeface="Arial"/>
              </a:rPr>
              <a:t>they 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receive </a:t>
            </a:r>
            <a:r>
              <a:rPr sz="1950" b="1" spc="15" dirty="0">
                <a:latin typeface="Arial"/>
                <a:cs typeface="Arial"/>
              </a:rPr>
              <a:t>a </a:t>
            </a:r>
            <a:r>
              <a:rPr sz="1950" b="1" spc="10" dirty="0">
                <a:latin typeface="Arial"/>
                <a:cs typeface="Arial"/>
              </a:rPr>
              <a:t>radio frequency signal from </a:t>
            </a:r>
            <a:r>
              <a:rPr sz="1950" b="1" spc="15" dirty="0">
                <a:latin typeface="Arial"/>
                <a:cs typeface="Arial"/>
              </a:rPr>
              <a:t>a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reader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energy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to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respond</a:t>
            </a:r>
            <a:endParaRPr sz="1950">
              <a:latin typeface="Arial"/>
              <a:cs typeface="Arial"/>
            </a:endParaRPr>
          </a:p>
          <a:p>
            <a:pPr marL="325120" indent="-313055">
              <a:lnSpc>
                <a:spcPct val="100000"/>
              </a:lnSpc>
              <a:spcBef>
                <a:spcPts val="700"/>
              </a:spcBef>
              <a:buClr>
                <a:srgbClr val="000099"/>
              </a:buClr>
              <a:buFont typeface="Wingdings"/>
              <a:buChar char=""/>
              <a:tabLst>
                <a:tab pos="325120" algn="l"/>
                <a:tab pos="325755" algn="l"/>
              </a:tabLst>
            </a:pPr>
            <a:r>
              <a:rPr sz="1950" b="1" spc="15" dirty="0">
                <a:latin typeface="Arial"/>
                <a:cs typeface="Arial"/>
              </a:rPr>
              <a:t>Can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operate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over </a:t>
            </a:r>
            <a:r>
              <a:rPr sz="1950" b="1" spc="15" dirty="0">
                <a:latin typeface="Arial"/>
                <a:cs typeface="Arial"/>
              </a:rPr>
              <a:t>a range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distances</a:t>
            </a:r>
            <a:endParaRPr sz="1950">
              <a:latin typeface="Arial"/>
              <a:cs typeface="Arial"/>
            </a:endParaRPr>
          </a:p>
          <a:p>
            <a:pPr marL="325120" marR="32384" indent="-313055">
              <a:lnSpc>
                <a:spcPts val="2140"/>
              </a:lnSpc>
              <a:spcBef>
                <a:spcPts val="980"/>
              </a:spcBef>
              <a:buClr>
                <a:srgbClr val="000099"/>
              </a:buClr>
              <a:buFont typeface="Wingdings"/>
              <a:buChar char=""/>
              <a:tabLst>
                <a:tab pos="325120" algn="l"/>
                <a:tab pos="325755" algn="l"/>
              </a:tabLst>
            </a:pPr>
            <a:r>
              <a:rPr sz="1950" b="1" spc="10" dirty="0">
                <a:latin typeface="Arial"/>
                <a:cs typeface="Arial"/>
              </a:rPr>
              <a:t>Readers display tag information or </a:t>
            </a:r>
            <a:r>
              <a:rPr sz="1950" b="1" spc="15" dirty="0">
                <a:latin typeface="Arial"/>
                <a:cs typeface="Arial"/>
              </a:rPr>
              <a:t>send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it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over</a:t>
            </a:r>
            <a:r>
              <a:rPr sz="1950" b="1" spc="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network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</a:t>
            </a:r>
            <a:r>
              <a:rPr sz="1950" b="1" spc="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back-end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systems</a:t>
            </a:r>
            <a:endParaRPr sz="195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826542" y="473522"/>
            <a:ext cx="456374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How</a:t>
            </a:r>
            <a:r>
              <a:rPr spc="-30" dirty="0"/>
              <a:t> </a:t>
            </a:r>
            <a:r>
              <a:rPr spc="5" dirty="0"/>
              <a:t>Does</a:t>
            </a:r>
            <a:r>
              <a:rPr spc="-35" dirty="0"/>
              <a:t> </a:t>
            </a:r>
            <a:r>
              <a:rPr dirty="0"/>
              <a:t>It</a:t>
            </a:r>
            <a:r>
              <a:rPr spc="-30" dirty="0"/>
              <a:t> </a:t>
            </a:r>
            <a:r>
              <a:rPr spc="5" dirty="0"/>
              <a:t>Work?</a:t>
            </a: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87240" y="2043683"/>
            <a:ext cx="573024" cy="309371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9274958" y="7224228"/>
            <a:ext cx="217804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4</a:t>
            </a:fld>
            <a:endParaRPr sz="1950">
              <a:latin typeface="Arial"/>
              <a:cs typeface="Arial"/>
            </a:endParaRP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098135C1-9AE7-B80F-C324-FD75E8A348D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US" spc="1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8126" y="506954"/>
            <a:ext cx="3313429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Applications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9274958" y="7224228"/>
            <a:ext cx="217804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5</a:t>
            </a:fld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908" y="1762177"/>
            <a:ext cx="4150360" cy="552259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9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Operational</a:t>
            </a:r>
            <a:r>
              <a:rPr sz="2650" b="1" spc="-8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Efficiencies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14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Shipping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and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Receiving</a:t>
            </a:r>
            <a:endParaRPr sz="220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505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14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Warehouse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management</a:t>
            </a:r>
            <a:endParaRPr sz="220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0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9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Distribution</a:t>
            </a:r>
            <a:endParaRPr sz="220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505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Asset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management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Arial"/>
              <a:cs typeface="Arial"/>
            </a:endParaRPr>
          </a:p>
          <a:p>
            <a:pPr marL="326390" marR="788035" indent="-314325">
              <a:lnSpc>
                <a:spcPts val="2820"/>
              </a:lnSpc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Total Supply</a:t>
            </a:r>
            <a:r>
              <a:rPr sz="2650" b="1" spc="-6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Chain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Visibility</a:t>
            </a:r>
            <a:endParaRPr sz="2650">
              <a:latin typeface="Arial"/>
              <a:cs typeface="Arial"/>
            </a:endParaRPr>
          </a:p>
          <a:p>
            <a:pPr marL="765175" marR="607060" indent="-250190">
              <a:lnSpc>
                <a:spcPts val="2340"/>
              </a:lnSpc>
              <a:spcBef>
                <a:spcPts val="805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Inventory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visibility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in </a:t>
            </a:r>
            <a:r>
              <a:rPr sz="2200" b="1" spc="-59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warehouses</a:t>
            </a:r>
            <a:endParaRPr sz="2200">
              <a:latin typeface="Arial"/>
              <a:cs typeface="Arial"/>
            </a:endParaRPr>
          </a:p>
          <a:p>
            <a:pPr marL="765175" marR="129539" indent="-250190">
              <a:lnSpc>
                <a:spcPts val="2350"/>
              </a:lnSpc>
              <a:spcBef>
                <a:spcPts val="785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In-transit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visibility,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asset </a:t>
            </a:r>
            <a:r>
              <a:rPr sz="2200" b="1" spc="-59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tracking</a:t>
            </a:r>
            <a:endParaRPr sz="220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9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Pallet,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case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level</a:t>
            </a:r>
            <a:endParaRPr sz="220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505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14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Item,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instance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level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80080" y="1775566"/>
            <a:ext cx="4170045" cy="534479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9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Shrinkage,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counterfeit</a:t>
            </a:r>
            <a:endParaRPr sz="26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500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14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Reduce internal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theft</a:t>
            </a:r>
            <a:endParaRPr sz="220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505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14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Reduce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process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errors</a:t>
            </a:r>
            <a:endParaRPr sz="2200">
              <a:latin typeface="Arial"/>
              <a:cs typeface="Arial"/>
            </a:endParaRPr>
          </a:p>
          <a:p>
            <a:pPr marL="765175" marR="1255395" indent="-250190">
              <a:lnSpc>
                <a:spcPts val="2350"/>
              </a:lnSpc>
              <a:spcBef>
                <a:spcPts val="810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Avoid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defensive </a:t>
            </a:r>
            <a:r>
              <a:rPr sz="2200" b="1" spc="-59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merchandizing</a:t>
            </a:r>
            <a:endParaRPr sz="220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64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Product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verification</a:t>
            </a:r>
            <a:endParaRPr sz="220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90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Origin,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transit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verification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158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Security,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Regulations</a:t>
            </a:r>
            <a:endParaRPr sz="26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509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Total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asset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tracking</a:t>
            </a:r>
            <a:endParaRPr sz="220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505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Defense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supplies</a:t>
            </a:r>
            <a:endParaRPr sz="220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90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14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Container </a:t>
            </a:r>
            <a:r>
              <a:rPr sz="2200" b="1" spc="-10" dirty="0">
                <a:latin typeface="Arial"/>
                <a:cs typeface="Arial"/>
              </a:rPr>
              <a:t>tampering</a:t>
            </a:r>
            <a:endParaRPr sz="220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90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Animal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Tracking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13940-86E3-FE13-CD45-D872ECF8BE6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US" spc="1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08447" y="1705355"/>
            <a:ext cx="2943225" cy="1100455"/>
          </a:xfrm>
          <a:custGeom>
            <a:avLst/>
            <a:gdLst/>
            <a:ahLst/>
            <a:cxnLst/>
            <a:rect l="l" t="t" r="r" b="b"/>
            <a:pathLst>
              <a:path w="2943225" h="1100455">
                <a:moveTo>
                  <a:pt x="2942844" y="1100328"/>
                </a:moveTo>
                <a:lnTo>
                  <a:pt x="0" y="1100328"/>
                </a:lnTo>
                <a:lnTo>
                  <a:pt x="0" y="0"/>
                </a:lnTo>
                <a:lnTo>
                  <a:pt x="2942844" y="0"/>
                </a:lnTo>
                <a:lnTo>
                  <a:pt x="2942844" y="6096"/>
                </a:lnTo>
                <a:lnTo>
                  <a:pt x="10668" y="6096"/>
                </a:lnTo>
                <a:lnTo>
                  <a:pt x="4572" y="10668"/>
                </a:lnTo>
                <a:lnTo>
                  <a:pt x="10668" y="10668"/>
                </a:lnTo>
                <a:lnTo>
                  <a:pt x="10668" y="1089660"/>
                </a:lnTo>
                <a:lnTo>
                  <a:pt x="4572" y="1089660"/>
                </a:lnTo>
                <a:lnTo>
                  <a:pt x="10668" y="1095756"/>
                </a:lnTo>
                <a:lnTo>
                  <a:pt x="2942844" y="1095756"/>
                </a:lnTo>
                <a:lnTo>
                  <a:pt x="2942844" y="1100328"/>
                </a:lnTo>
                <a:close/>
              </a:path>
              <a:path w="2943225" h="1100455">
                <a:moveTo>
                  <a:pt x="10668" y="10668"/>
                </a:moveTo>
                <a:lnTo>
                  <a:pt x="4572" y="10668"/>
                </a:lnTo>
                <a:lnTo>
                  <a:pt x="10668" y="6096"/>
                </a:lnTo>
                <a:lnTo>
                  <a:pt x="10668" y="10668"/>
                </a:lnTo>
                <a:close/>
              </a:path>
              <a:path w="2943225" h="1100455">
                <a:moveTo>
                  <a:pt x="2933700" y="10668"/>
                </a:moveTo>
                <a:lnTo>
                  <a:pt x="10668" y="10668"/>
                </a:lnTo>
                <a:lnTo>
                  <a:pt x="10668" y="6096"/>
                </a:lnTo>
                <a:lnTo>
                  <a:pt x="2933700" y="6096"/>
                </a:lnTo>
                <a:lnTo>
                  <a:pt x="2933700" y="10668"/>
                </a:lnTo>
                <a:close/>
              </a:path>
              <a:path w="2943225" h="1100455">
                <a:moveTo>
                  <a:pt x="2933700" y="1095756"/>
                </a:moveTo>
                <a:lnTo>
                  <a:pt x="2933700" y="6096"/>
                </a:lnTo>
                <a:lnTo>
                  <a:pt x="2938272" y="10668"/>
                </a:lnTo>
                <a:lnTo>
                  <a:pt x="2942844" y="10668"/>
                </a:lnTo>
                <a:lnTo>
                  <a:pt x="2942844" y="1089660"/>
                </a:lnTo>
                <a:lnTo>
                  <a:pt x="2938272" y="1089660"/>
                </a:lnTo>
                <a:lnTo>
                  <a:pt x="2933700" y="1095756"/>
                </a:lnTo>
                <a:close/>
              </a:path>
              <a:path w="2943225" h="1100455">
                <a:moveTo>
                  <a:pt x="2942844" y="10668"/>
                </a:moveTo>
                <a:lnTo>
                  <a:pt x="2938272" y="10668"/>
                </a:lnTo>
                <a:lnTo>
                  <a:pt x="2933700" y="6096"/>
                </a:lnTo>
                <a:lnTo>
                  <a:pt x="2942844" y="6096"/>
                </a:lnTo>
                <a:lnTo>
                  <a:pt x="2942844" y="10668"/>
                </a:lnTo>
                <a:close/>
              </a:path>
              <a:path w="2943225" h="1100455">
                <a:moveTo>
                  <a:pt x="10668" y="1095756"/>
                </a:moveTo>
                <a:lnTo>
                  <a:pt x="4572" y="1089660"/>
                </a:lnTo>
                <a:lnTo>
                  <a:pt x="10668" y="1089660"/>
                </a:lnTo>
                <a:lnTo>
                  <a:pt x="10668" y="1095756"/>
                </a:lnTo>
                <a:close/>
              </a:path>
              <a:path w="2943225" h="1100455">
                <a:moveTo>
                  <a:pt x="2933700" y="1095756"/>
                </a:moveTo>
                <a:lnTo>
                  <a:pt x="10668" y="1095756"/>
                </a:lnTo>
                <a:lnTo>
                  <a:pt x="10668" y="1089660"/>
                </a:lnTo>
                <a:lnTo>
                  <a:pt x="2933700" y="1089660"/>
                </a:lnTo>
                <a:lnTo>
                  <a:pt x="2933700" y="1095756"/>
                </a:lnTo>
                <a:close/>
              </a:path>
              <a:path w="2943225" h="1100455">
                <a:moveTo>
                  <a:pt x="2942844" y="1095756"/>
                </a:moveTo>
                <a:lnTo>
                  <a:pt x="2933700" y="1095756"/>
                </a:lnTo>
                <a:lnTo>
                  <a:pt x="2938272" y="1089660"/>
                </a:lnTo>
                <a:lnTo>
                  <a:pt x="2942844" y="1089660"/>
                </a:lnTo>
                <a:lnTo>
                  <a:pt x="2942844" y="10957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186171" y="3128772"/>
            <a:ext cx="4632960" cy="4124325"/>
            <a:chOff x="5186171" y="3128772"/>
            <a:chExt cx="4632960" cy="4124325"/>
          </a:xfrm>
        </p:grpSpPr>
        <p:sp>
          <p:nvSpPr>
            <p:cNvPr id="4" name="object 4"/>
            <p:cNvSpPr/>
            <p:nvPr/>
          </p:nvSpPr>
          <p:spPr>
            <a:xfrm>
              <a:off x="5196839" y="3887724"/>
              <a:ext cx="4612005" cy="3354704"/>
            </a:xfrm>
            <a:custGeom>
              <a:avLst/>
              <a:gdLst/>
              <a:ahLst/>
              <a:cxnLst/>
              <a:rect l="l" t="t" r="r" b="b"/>
              <a:pathLst>
                <a:path w="4612005" h="3354704">
                  <a:moveTo>
                    <a:pt x="4611624" y="3354324"/>
                  </a:moveTo>
                  <a:lnTo>
                    <a:pt x="0" y="3354324"/>
                  </a:lnTo>
                  <a:lnTo>
                    <a:pt x="0" y="0"/>
                  </a:lnTo>
                  <a:lnTo>
                    <a:pt x="4611624" y="0"/>
                  </a:lnTo>
                  <a:lnTo>
                    <a:pt x="4611624" y="3354324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86171" y="3877056"/>
              <a:ext cx="4632960" cy="3375660"/>
            </a:xfrm>
            <a:custGeom>
              <a:avLst/>
              <a:gdLst/>
              <a:ahLst/>
              <a:cxnLst/>
              <a:rect l="l" t="t" r="r" b="b"/>
              <a:pathLst>
                <a:path w="4632959" h="3375659">
                  <a:moveTo>
                    <a:pt x="4632960" y="3375660"/>
                  </a:moveTo>
                  <a:lnTo>
                    <a:pt x="0" y="3375660"/>
                  </a:lnTo>
                  <a:lnTo>
                    <a:pt x="0" y="0"/>
                  </a:lnTo>
                  <a:lnTo>
                    <a:pt x="4632960" y="0"/>
                  </a:lnTo>
                  <a:lnTo>
                    <a:pt x="4632960" y="10668"/>
                  </a:lnTo>
                  <a:lnTo>
                    <a:pt x="21336" y="10668"/>
                  </a:lnTo>
                  <a:lnTo>
                    <a:pt x="10668" y="19812"/>
                  </a:lnTo>
                  <a:lnTo>
                    <a:pt x="21336" y="19812"/>
                  </a:lnTo>
                  <a:lnTo>
                    <a:pt x="21336" y="3354324"/>
                  </a:lnTo>
                  <a:lnTo>
                    <a:pt x="10668" y="3354324"/>
                  </a:lnTo>
                  <a:lnTo>
                    <a:pt x="21336" y="3364992"/>
                  </a:lnTo>
                  <a:lnTo>
                    <a:pt x="4632960" y="3364992"/>
                  </a:lnTo>
                  <a:lnTo>
                    <a:pt x="4632960" y="3375660"/>
                  </a:lnTo>
                  <a:close/>
                </a:path>
                <a:path w="4632959" h="3375659">
                  <a:moveTo>
                    <a:pt x="21336" y="19812"/>
                  </a:moveTo>
                  <a:lnTo>
                    <a:pt x="10668" y="19812"/>
                  </a:lnTo>
                  <a:lnTo>
                    <a:pt x="21336" y="10668"/>
                  </a:lnTo>
                  <a:lnTo>
                    <a:pt x="21336" y="19812"/>
                  </a:lnTo>
                  <a:close/>
                </a:path>
                <a:path w="4632959" h="3375659">
                  <a:moveTo>
                    <a:pt x="4611624" y="19812"/>
                  </a:moveTo>
                  <a:lnTo>
                    <a:pt x="21336" y="19812"/>
                  </a:lnTo>
                  <a:lnTo>
                    <a:pt x="21336" y="10668"/>
                  </a:lnTo>
                  <a:lnTo>
                    <a:pt x="4611624" y="10668"/>
                  </a:lnTo>
                  <a:lnTo>
                    <a:pt x="4611624" y="19812"/>
                  </a:lnTo>
                  <a:close/>
                </a:path>
                <a:path w="4632959" h="3375659">
                  <a:moveTo>
                    <a:pt x="4611624" y="3364992"/>
                  </a:moveTo>
                  <a:lnTo>
                    <a:pt x="4611624" y="10668"/>
                  </a:lnTo>
                  <a:lnTo>
                    <a:pt x="4622292" y="19812"/>
                  </a:lnTo>
                  <a:lnTo>
                    <a:pt x="4632960" y="19812"/>
                  </a:lnTo>
                  <a:lnTo>
                    <a:pt x="4632960" y="3354324"/>
                  </a:lnTo>
                  <a:lnTo>
                    <a:pt x="4622292" y="3354324"/>
                  </a:lnTo>
                  <a:lnTo>
                    <a:pt x="4611624" y="3364992"/>
                  </a:lnTo>
                  <a:close/>
                </a:path>
                <a:path w="4632959" h="3375659">
                  <a:moveTo>
                    <a:pt x="4632960" y="19812"/>
                  </a:moveTo>
                  <a:lnTo>
                    <a:pt x="4622292" y="19812"/>
                  </a:lnTo>
                  <a:lnTo>
                    <a:pt x="4611624" y="10668"/>
                  </a:lnTo>
                  <a:lnTo>
                    <a:pt x="4632960" y="10668"/>
                  </a:lnTo>
                  <a:lnTo>
                    <a:pt x="4632960" y="19812"/>
                  </a:lnTo>
                  <a:close/>
                </a:path>
                <a:path w="4632959" h="3375659">
                  <a:moveTo>
                    <a:pt x="21336" y="3364992"/>
                  </a:moveTo>
                  <a:lnTo>
                    <a:pt x="10668" y="3354324"/>
                  </a:lnTo>
                  <a:lnTo>
                    <a:pt x="21336" y="3354324"/>
                  </a:lnTo>
                  <a:lnTo>
                    <a:pt x="21336" y="3364992"/>
                  </a:lnTo>
                  <a:close/>
                </a:path>
                <a:path w="4632959" h="3375659">
                  <a:moveTo>
                    <a:pt x="4611624" y="3364992"/>
                  </a:moveTo>
                  <a:lnTo>
                    <a:pt x="21336" y="3364992"/>
                  </a:lnTo>
                  <a:lnTo>
                    <a:pt x="21336" y="3354324"/>
                  </a:lnTo>
                  <a:lnTo>
                    <a:pt x="4611624" y="3354324"/>
                  </a:lnTo>
                  <a:lnTo>
                    <a:pt x="4611624" y="3364992"/>
                  </a:lnTo>
                  <a:close/>
                </a:path>
                <a:path w="4632959" h="3375659">
                  <a:moveTo>
                    <a:pt x="4632960" y="3364992"/>
                  </a:moveTo>
                  <a:lnTo>
                    <a:pt x="4611624" y="3364992"/>
                  </a:lnTo>
                  <a:lnTo>
                    <a:pt x="4622292" y="3354324"/>
                  </a:lnTo>
                  <a:lnTo>
                    <a:pt x="4632960" y="3354324"/>
                  </a:lnTo>
                  <a:lnTo>
                    <a:pt x="4632960" y="33649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32119" y="3133344"/>
              <a:ext cx="2680970" cy="1173480"/>
            </a:xfrm>
            <a:custGeom>
              <a:avLst/>
              <a:gdLst/>
              <a:ahLst/>
              <a:cxnLst/>
              <a:rect l="l" t="t" r="r" b="b"/>
              <a:pathLst>
                <a:path w="2680970" h="1173479">
                  <a:moveTo>
                    <a:pt x="2680716" y="1173480"/>
                  </a:moveTo>
                  <a:lnTo>
                    <a:pt x="0" y="1173480"/>
                  </a:lnTo>
                  <a:lnTo>
                    <a:pt x="0" y="0"/>
                  </a:lnTo>
                  <a:lnTo>
                    <a:pt x="2680716" y="0"/>
                  </a:lnTo>
                  <a:lnTo>
                    <a:pt x="2680716" y="11734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27548" y="3128772"/>
              <a:ext cx="2689860" cy="1184275"/>
            </a:xfrm>
            <a:custGeom>
              <a:avLst/>
              <a:gdLst/>
              <a:ahLst/>
              <a:cxnLst/>
              <a:rect l="l" t="t" r="r" b="b"/>
              <a:pathLst>
                <a:path w="2689859" h="1184275">
                  <a:moveTo>
                    <a:pt x="2689860" y="1184148"/>
                  </a:moveTo>
                  <a:lnTo>
                    <a:pt x="0" y="1184148"/>
                  </a:lnTo>
                  <a:lnTo>
                    <a:pt x="0" y="0"/>
                  </a:lnTo>
                  <a:lnTo>
                    <a:pt x="2689860" y="0"/>
                  </a:lnTo>
                  <a:lnTo>
                    <a:pt x="2689860" y="4572"/>
                  </a:lnTo>
                  <a:lnTo>
                    <a:pt x="9144" y="4572"/>
                  </a:lnTo>
                  <a:lnTo>
                    <a:pt x="4572" y="10668"/>
                  </a:lnTo>
                  <a:lnTo>
                    <a:pt x="9144" y="10668"/>
                  </a:lnTo>
                  <a:lnTo>
                    <a:pt x="9144" y="1173480"/>
                  </a:lnTo>
                  <a:lnTo>
                    <a:pt x="4572" y="1173480"/>
                  </a:lnTo>
                  <a:lnTo>
                    <a:pt x="9144" y="1178052"/>
                  </a:lnTo>
                  <a:lnTo>
                    <a:pt x="2689860" y="1178052"/>
                  </a:lnTo>
                  <a:lnTo>
                    <a:pt x="2689860" y="1184148"/>
                  </a:lnTo>
                  <a:close/>
                </a:path>
                <a:path w="2689859" h="1184275">
                  <a:moveTo>
                    <a:pt x="9144" y="10668"/>
                  </a:moveTo>
                  <a:lnTo>
                    <a:pt x="4572" y="10668"/>
                  </a:lnTo>
                  <a:lnTo>
                    <a:pt x="9144" y="4572"/>
                  </a:lnTo>
                  <a:lnTo>
                    <a:pt x="9144" y="10668"/>
                  </a:lnTo>
                  <a:close/>
                </a:path>
                <a:path w="2689859" h="1184275">
                  <a:moveTo>
                    <a:pt x="2679192" y="10668"/>
                  </a:moveTo>
                  <a:lnTo>
                    <a:pt x="9144" y="10668"/>
                  </a:lnTo>
                  <a:lnTo>
                    <a:pt x="9144" y="4572"/>
                  </a:lnTo>
                  <a:lnTo>
                    <a:pt x="2679192" y="4572"/>
                  </a:lnTo>
                  <a:lnTo>
                    <a:pt x="2679192" y="10668"/>
                  </a:lnTo>
                  <a:close/>
                </a:path>
                <a:path w="2689859" h="1184275">
                  <a:moveTo>
                    <a:pt x="2679192" y="1178052"/>
                  </a:moveTo>
                  <a:lnTo>
                    <a:pt x="2679192" y="4572"/>
                  </a:lnTo>
                  <a:lnTo>
                    <a:pt x="2685288" y="10668"/>
                  </a:lnTo>
                  <a:lnTo>
                    <a:pt x="2689860" y="10668"/>
                  </a:lnTo>
                  <a:lnTo>
                    <a:pt x="2689860" y="1173480"/>
                  </a:lnTo>
                  <a:lnTo>
                    <a:pt x="2685288" y="1173480"/>
                  </a:lnTo>
                  <a:lnTo>
                    <a:pt x="2679192" y="1178052"/>
                  </a:lnTo>
                  <a:close/>
                </a:path>
                <a:path w="2689859" h="1184275">
                  <a:moveTo>
                    <a:pt x="2689860" y="10668"/>
                  </a:moveTo>
                  <a:lnTo>
                    <a:pt x="2685288" y="10668"/>
                  </a:lnTo>
                  <a:lnTo>
                    <a:pt x="2679192" y="4572"/>
                  </a:lnTo>
                  <a:lnTo>
                    <a:pt x="2689860" y="4572"/>
                  </a:lnTo>
                  <a:lnTo>
                    <a:pt x="2689860" y="10668"/>
                  </a:lnTo>
                  <a:close/>
                </a:path>
                <a:path w="2689859" h="1184275">
                  <a:moveTo>
                    <a:pt x="9144" y="1178052"/>
                  </a:moveTo>
                  <a:lnTo>
                    <a:pt x="4572" y="1173480"/>
                  </a:lnTo>
                  <a:lnTo>
                    <a:pt x="9144" y="1173480"/>
                  </a:lnTo>
                  <a:lnTo>
                    <a:pt x="9144" y="1178052"/>
                  </a:lnTo>
                  <a:close/>
                </a:path>
                <a:path w="2689859" h="1184275">
                  <a:moveTo>
                    <a:pt x="2679192" y="1178052"/>
                  </a:moveTo>
                  <a:lnTo>
                    <a:pt x="9144" y="1178052"/>
                  </a:lnTo>
                  <a:lnTo>
                    <a:pt x="9144" y="1173480"/>
                  </a:lnTo>
                  <a:lnTo>
                    <a:pt x="2679192" y="1173480"/>
                  </a:lnTo>
                  <a:lnTo>
                    <a:pt x="2679192" y="1178052"/>
                  </a:lnTo>
                  <a:close/>
                </a:path>
                <a:path w="2689859" h="1184275">
                  <a:moveTo>
                    <a:pt x="2689860" y="1178052"/>
                  </a:moveTo>
                  <a:lnTo>
                    <a:pt x="2679192" y="1178052"/>
                  </a:lnTo>
                  <a:lnTo>
                    <a:pt x="2685288" y="1173480"/>
                  </a:lnTo>
                  <a:lnTo>
                    <a:pt x="2689860" y="1173480"/>
                  </a:lnTo>
                  <a:lnTo>
                    <a:pt x="2689860" y="1178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98348" y="1869948"/>
            <a:ext cx="2944495" cy="596265"/>
          </a:xfrm>
          <a:custGeom>
            <a:avLst/>
            <a:gdLst/>
            <a:ahLst/>
            <a:cxnLst/>
            <a:rect l="l" t="t" r="r" b="b"/>
            <a:pathLst>
              <a:path w="2944495" h="596264">
                <a:moveTo>
                  <a:pt x="2944368" y="595884"/>
                </a:moveTo>
                <a:lnTo>
                  <a:pt x="0" y="595884"/>
                </a:lnTo>
                <a:lnTo>
                  <a:pt x="0" y="0"/>
                </a:lnTo>
                <a:lnTo>
                  <a:pt x="2944368" y="0"/>
                </a:lnTo>
                <a:lnTo>
                  <a:pt x="2944368" y="4572"/>
                </a:lnTo>
                <a:lnTo>
                  <a:pt x="9144" y="4572"/>
                </a:lnTo>
                <a:lnTo>
                  <a:pt x="4572" y="10668"/>
                </a:lnTo>
                <a:lnTo>
                  <a:pt x="9144" y="10668"/>
                </a:lnTo>
                <a:lnTo>
                  <a:pt x="9144" y="585216"/>
                </a:lnTo>
                <a:lnTo>
                  <a:pt x="4572" y="585216"/>
                </a:lnTo>
                <a:lnTo>
                  <a:pt x="9144" y="591312"/>
                </a:lnTo>
                <a:lnTo>
                  <a:pt x="2944368" y="591312"/>
                </a:lnTo>
                <a:lnTo>
                  <a:pt x="2944368" y="595884"/>
                </a:lnTo>
                <a:close/>
              </a:path>
              <a:path w="2944495" h="596264">
                <a:moveTo>
                  <a:pt x="9144" y="10668"/>
                </a:moveTo>
                <a:lnTo>
                  <a:pt x="4572" y="10668"/>
                </a:lnTo>
                <a:lnTo>
                  <a:pt x="9144" y="4572"/>
                </a:lnTo>
                <a:lnTo>
                  <a:pt x="9144" y="10668"/>
                </a:lnTo>
                <a:close/>
              </a:path>
              <a:path w="2944495" h="596264">
                <a:moveTo>
                  <a:pt x="2933700" y="10668"/>
                </a:moveTo>
                <a:lnTo>
                  <a:pt x="9144" y="10668"/>
                </a:lnTo>
                <a:lnTo>
                  <a:pt x="9144" y="4572"/>
                </a:lnTo>
                <a:lnTo>
                  <a:pt x="2933700" y="4572"/>
                </a:lnTo>
                <a:lnTo>
                  <a:pt x="2933700" y="10668"/>
                </a:lnTo>
                <a:close/>
              </a:path>
              <a:path w="2944495" h="596264">
                <a:moveTo>
                  <a:pt x="2933700" y="591312"/>
                </a:moveTo>
                <a:lnTo>
                  <a:pt x="2933700" y="4572"/>
                </a:lnTo>
                <a:lnTo>
                  <a:pt x="2939796" y="10668"/>
                </a:lnTo>
                <a:lnTo>
                  <a:pt x="2944368" y="10668"/>
                </a:lnTo>
                <a:lnTo>
                  <a:pt x="2944368" y="585216"/>
                </a:lnTo>
                <a:lnTo>
                  <a:pt x="2939796" y="585216"/>
                </a:lnTo>
                <a:lnTo>
                  <a:pt x="2933700" y="591312"/>
                </a:lnTo>
                <a:close/>
              </a:path>
              <a:path w="2944495" h="596264">
                <a:moveTo>
                  <a:pt x="2944368" y="10668"/>
                </a:moveTo>
                <a:lnTo>
                  <a:pt x="2939796" y="10668"/>
                </a:lnTo>
                <a:lnTo>
                  <a:pt x="2933700" y="4572"/>
                </a:lnTo>
                <a:lnTo>
                  <a:pt x="2944368" y="4572"/>
                </a:lnTo>
                <a:lnTo>
                  <a:pt x="2944368" y="10668"/>
                </a:lnTo>
                <a:close/>
              </a:path>
              <a:path w="2944495" h="596264">
                <a:moveTo>
                  <a:pt x="9144" y="591312"/>
                </a:moveTo>
                <a:lnTo>
                  <a:pt x="4572" y="585216"/>
                </a:lnTo>
                <a:lnTo>
                  <a:pt x="9144" y="585216"/>
                </a:lnTo>
                <a:lnTo>
                  <a:pt x="9144" y="591312"/>
                </a:lnTo>
                <a:close/>
              </a:path>
              <a:path w="2944495" h="596264">
                <a:moveTo>
                  <a:pt x="2933700" y="591312"/>
                </a:moveTo>
                <a:lnTo>
                  <a:pt x="9144" y="591312"/>
                </a:lnTo>
                <a:lnTo>
                  <a:pt x="9144" y="585216"/>
                </a:lnTo>
                <a:lnTo>
                  <a:pt x="2933700" y="585216"/>
                </a:lnTo>
                <a:lnTo>
                  <a:pt x="2933700" y="591312"/>
                </a:lnTo>
                <a:close/>
              </a:path>
              <a:path w="2944495" h="596264">
                <a:moveTo>
                  <a:pt x="2944368" y="591312"/>
                </a:moveTo>
                <a:lnTo>
                  <a:pt x="2933700" y="591312"/>
                </a:lnTo>
                <a:lnTo>
                  <a:pt x="2939796" y="585216"/>
                </a:lnTo>
                <a:lnTo>
                  <a:pt x="2944368" y="585216"/>
                </a:lnTo>
                <a:lnTo>
                  <a:pt x="2944368" y="591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0804" y="1906016"/>
            <a:ext cx="142875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15" dirty="0">
                <a:latin typeface="Times New Roman"/>
                <a:cs typeface="Times New Roman"/>
              </a:rPr>
              <a:t>Linear</a:t>
            </a:r>
            <a:r>
              <a:rPr sz="1500" b="1" spc="-50" dirty="0">
                <a:latin typeface="Times New Roman"/>
                <a:cs typeface="Times New Roman"/>
              </a:rPr>
              <a:t> </a:t>
            </a:r>
            <a:r>
              <a:rPr sz="1500" b="1" spc="10" dirty="0">
                <a:latin typeface="Times New Roman"/>
                <a:cs typeface="Times New Roman"/>
              </a:rPr>
              <a:t>Bar</a:t>
            </a:r>
            <a:r>
              <a:rPr sz="1500" b="1" spc="-30" dirty="0">
                <a:latin typeface="Times New Roman"/>
                <a:cs typeface="Times New Roman"/>
              </a:rPr>
              <a:t> </a:t>
            </a:r>
            <a:r>
              <a:rPr sz="1500" b="1" spc="15" dirty="0">
                <a:latin typeface="Times New Roman"/>
                <a:cs typeface="Times New Roman"/>
              </a:rPr>
              <a:t>Code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3139" y="1938527"/>
            <a:ext cx="1062227" cy="52273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202420" y="1741424"/>
            <a:ext cx="1786889" cy="4616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20" dirty="0">
                <a:latin typeface="Times New Roman"/>
                <a:cs typeface="Times New Roman"/>
              </a:rPr>
              <a:t>CMB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300" b="1" spc="5" dirty="0">
                <a:latin typeface="Times New Roman"/>
                <a:cs typeface="Times New Roman"/>
              </a:rPr>
              <a:t>Contact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spc="5" dirty="0">
                <a:latin typeface="Times New Roman"/>
                <a:cs typeface="Times New Roman"/>
              </a:rPr>
              <a:t>Memory Button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02423" y="1787651"/>
            <a:ext cx="608076" cy="1019556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917447" y="2959607"/>
            <a:ext cx="2946400" cy="1100455"/>
          </a:xfrm>
          <a:custGeom>
            <a:avLst/>
            <a:gdLst/>
            <a:ahLst/>
            <a:cxnLst/>
            <a:rect l="l" t="t" r="r" b="b"/>
            <a:pathLst>
              <a:path w="2946400" h="1100454">
                <a:moveTo>
                  <a:pt x="2945892" y="1100328"/>
                </a:moveTo>
                <a:lnTo>
                  <a:pt x="0" y="1100328"/>
                </a:lnTo>
                <a:lnTo>
                  <a:pt x="0" y="0"/>
                </a:lnTo>
                <a:lnTo>
                  <a:pt x="2945892" y="0"/>
                </a:lnTo>
                <a:lnTo>
                  <a:pt x="2945892" y="4572"/>
                </a:lnTo>
                <a:lnTo>
                  <a:pt x="10668" y="4572"/>
                </a:lnTo>
                <a:lnTo>
                  <a:pt x="6096" y="10668"/>
                </a:lnTo>
                <a:lnTo>
                  <a:pt x="10668" y="10668"/>
                </a:lnTo>
                <a:lnTo>
                  <a:pt x="10668" y="1089660"/>
                </a:lnTo>
                <a:lnTo>
                  <a:pt x="6096" y="1089660"/>
                </a:lnTo>
                <a:lnTo>
                  <a:pt x="10668" y="1094232"/>
                </a:lnTo>
                <a:lnTo>
                  <a:pt x="2945892" y="1094232"/>
                </a:lnTo>
                <a:lnTo>
                  <a:pt x="2945892" y="1100328"/>
                </a:lnTo>
                <a:close/>
              </a:path>
              <a:path w="2946400" h="1100454">
                <a:moveTo>
                  <a:pt x="10668" y="10668"/>
                </a:moveTo>
                <a:lnTo>
                  <a:pt x="6096" y="10668"/>
                </a:lnTo>
                <a:lnTo>
                  <a:pt x="10668" y="4572"/>
                </a:lnTo>
                <a:lnTo>
                  <a:pt x="10668" y="10668"/>
                </a:lnTo>
                <a:close/>
              </a:path>
              <a:path w="2946400" h="1100454">
                <a:moveTo>
                  <a:pt x="2935224" y="10668"/>
                </a:moveTo>
                <a:lnTo>
                  <a:pt x="10668" y="10668"/>
                </a:lnTo>
                <a:lnTo>
                  <a:pt x="10668" y="4572"/>
                </a:lnTo>
                <a:lnTo>
                  <a:pt x="2935224" y="4572"/>
                </a:lnTo>
                <a:lnTo>
                  <a:pt x="2935224" y="10668"/>
                </a:lnTo>
                <a:close/>
              </a:path>
              <a:path w="2946400" h="1100454">
                <a:moveTo>
                  <a:pt x="2935224" y="1094232"/>
                </a:moveTo>
                <a:lnTo>
                  <a:pt x="2935224" y="4572"/>
                </a:lnTo>
                <a:lnTo>
                  <a:pt x="2941319" y="10668"/>
                </a:lnTo>
                <a:lnTo>
                  <a:pt x="2945892" y="10668"/>
                </a:lnTo>
                <a:lnTo>
                  <a:pt x="2945892" y="1089660"/>
                </a:lnTo>
                <a:lnTo>
                  <a:pt x="2941319" y="1089660"/>
                </a:lnTo>
                <a:lnTo>
                  <a:pt x="2935224" y="1094232"/>
                </a:lnTo>
                <a:close/>
              </a:path>
              <a:path w="2946400" h="1100454">
                <a:moveTo>
                  <a:pt x="2945892" y="10668"/>
                </a:moveTo>
                <a:lnTo>
                  <a:pt x="2941319" y="10668"/>
                </a:lnTo>
                <a:lnTo>
                  <a:pt x="2935224" y="4572"/>
                </a:lnTo>
                <a:lnTo>
                  <a:pt x="2945892" y="4572"/>
                </a:lnTo>
                <a:lnTo>
                  <a:pt x="2945892" y="10668"/>
                </a:lnTo>
                <a:close/>
              </a:path>
              <a:path w="2946400" h="1100454">
                <a:moveTo>
                  <a:pt x="10668" y="1094232"/>
                </a:moveTo>
                <a:lnTo>
                  <a:pt x="6096" y="1089660"/>
                </a:lnTo>
                <a:lnTo>
                  <a:pt x="10668" y="1089660"/>
                </a:lnTo>
                <a:lnTo>
                  <a:pt x="10668" y="1094232"/>
                </a:lnTo>
                <a:close/>
              </a:path>
              <a:path w="2946400" h="1100454">
                <a:moveTo>
                  <a:pt x="2935224" y="1094232"/>
                </a:moveTo>
                <a:lnTo>
                  <a:pt x="10668" y="1094232"/>
                </a:lnTo>
                <a:lnTo>
                  <a:pt x="10668" y="1089660"/>
                </a:lnTo>
                <a:lnTo>
                  <a:pt x="2935224" y="1089660"/>
                </a:lnTo>
                <a:lnTo>
                  <a:pt x="2935224" y="1094232"/>
                </a:lnTo>
                <a:close/>
              </a:path>
              <a:path w="2946400" h="1100454">
                <a:moveTo>
                  <a:pt x="2945892" y="1094232"/>
                </a:moveTo>
                <a:lnTo>
                  <a:pt x="2935224" y="1094232"/>
                </a:lnTo>
                <a:lnTo>
                  <a:pt x="2941319" y="1089660"/>
                </a:lnTo>
                <a:lnTo>
                  <a:pt x="2945892" y="1089660"/>
                </a:lnTo>
                <a:lnTo>
                  <a:pt x="2945892" y="10942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11409" y="2995675"/>
            <a:ext cx="944244" cy="4286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20" dirty="0">
                <a:latin typeface="Times New Roman"/>
                <a:cs typeface="Times New Roman"/>
              </a:rPr>
              <a:t>2D</a:t>
            </a:r>
            <a:r>
              <a:rPr sz="1500" b="1" spc="-55" dirty="0">
                <a:latin typeface="Times New Roman"/>
                <a:cs typeface="Times New Roman"/>
              </a:rPr>
              <a:t> </a:t>
            </a:r>
            <a:r>
              <a:rPr sz="1500" b="1" spc="20" dirty="0">
                <a:latin typeface="Times New Roman"/>
                <a:cs typeface="Times New Roman"/>
              </a:rPr>
              <a:t>Symbol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00" b="1" dirty="0">
                <a:latin typeface="Times New Roman"/>
                <a:cs typeface="Times New Roman"/>
              </a:rPr>
              <a:t>QR</a:t>
            </a:r>
            <a:r>
              <a:rPr sz="1100" b="1" spc="-5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Code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55648" y="5745479"/>
            <a:ext cx="3028315" cy="619125"/>
          </a:xfrm>
          <a:custGeom>
            <a:avLst/>
            <a:gdLst/>
            <a:ahLst/>
            <a:cxnLst/>
            <a:rect l="l" t="t" r="r" b="b"/>
            <a:pathLst>
              <a:path w="3028315" h="619125">
                <a:moveTo>
                  <a:pt x="3028188" y="618744"/>
                </a:moveTo>
                <a:lnTo>
                  <a:pt x="0" y="618744"/>
                </a:lnTo>
                <a:lnTo>
                  <a:pt x="0" y="0"/>
                </a:lnTo>
                <a:lnTo>
                  <a:pt x="3028188" y="0"/>
                </a:lnTo>
                <a:lnTo>
                  <a:pt x="3028188" y="6096"/>
                </a:lnTo>
                <a:lnTo>
                  <a:pt x="9144" y="6096"/>
                </a:lnTo>
                <a:lnTo>
                  <a:pt x="4572" y="10668"/>
                </a:lnTo>
                <a:lnTo>
                  <a:pt x="9144" y="10668"/>
                </a:lnTo>
                <a:lnTo>
                  <a:pt x="9144" y="608076"/>
                </a:lnTo>
                <a:lnTo>
                  <a:pt x="4572" y="608076"/>
                </a:lnTo>
                <a:lnTo>
                  <a:pt x="9144" y="614172"/>
                </a:lnTo>
                <a:lnTo>
                  <a:pt x="3028188" y="614172"/>
                </a:lnTo>
                <a:lnTo>
                  <a:pt x="3028188" y="618744"/>
                </a:lnTo>
                <a:close/>
              </a:path>
              <a:path w="3028315" h="619125">
                <a:moveTo>
                  <a:pt x="9144" y="10668"/>
                </a:moveTo>
                <a:lnTo>
                  <a:pt x="4572" y="10668"/>
                </a:lnTo>
                <a:lnTo>
                  <a:pt x="9144" y="6096"/>
                </a:lnTo>
                <a:lnTo>
                  <a:pt x="9144" y="10668"/>
                </a:lnTo>
                <a:close/>
              </a:path>
              <a:path w="3028315" h="619125">
                <a:moveTo>
                  <a:pt x="3017519" y="10668"/>
                </a:moveTo>
                <a:lnTo>
                  <a:pt x="9144" y="10668"/>
                </a:lnTo>
                <a:lnTo>
                  <a:pt x="9144" y="6096"/>
                </a:lnTo>
                <a:lnTo>
                  <a:pt x="3017519" y="6096"/>
                </a:lnTo>
                <a:lnTo>
                  <a:pt x="3017519" y="10668"/>
                </a:lnTo>
                <a:close/>
              </a:path>
              <a:path w="3028315" h="619125">
                <a:moveTo>
                  <a:pt x="3017519" y="614172"/>
                </a:moveTo>
                <a:lnTo>
                  <a:pt x="3017519" y="6096"/>
                </a:lnTo>
                <a:lnTo>
                  <a:pt x="3023616" y="10668"/>
                </a:lnTo>
                <a:lnTo>
                  <a:pt x="3028188" y="10668"/>
                </a:lnTo>
                <a:lnTo>
                  <a:pt x="3028188" y="608076"/>
                </a:lnTo>
                <a:lnTo>
                  <a:pt x="3023616" y="608076"/>
                </a:lnTo>
                <a:lnTo>
                  <a:pt x="3017519" y="614172"/>
                </a:lnTo>
                <a:close/>
              </a:path>
              <a:path w="3028315" h="619125">
                <a:moveTo>
                  <a:pt x="3028188" y="10668"/>
                </a:moveTo>
                <a:lnTo>
                  <a:pt x="3023616" y="10668"/>
                </a:lnTo>
                <a:lnTo>
                  <a:pt x="3017519" y="6096"/>
                </a:lnTo>
                <a:lnTo>
                  <a:pt x="3028188" y="6096"/>
                </a:lnTo>
                <a:lnTo>
                  <a:pt x="3028188" y="10668"/>
                </a:lnTo>
                <a:close/>
              </a:path>
              <a:path w="3028315" h="619125">
                <a:moveTo>
                  <a:pt x="9144" y="614172"/>
                </a:moveTo>
                <a:lnTo>
                  <a:pt x="4572" y="608076"/>
                </a:lnTo>
                <a:lnTo>
                  <a:pt x="9144" y="608076"/>
                </a:lnTo>
                <a:lnTo>
                  <a:pt x="9144" y="614172"/>
                </a:lnTo>
                <a:close/>
              </a:path>
              <a:path w="3028315" h="619125">
                <a:moveTo>
                  <a:pt x="3017519" y="614172"/>
                </a:moveTo>
                <a:lnTo>
                  <a:pt x="9144" y="614172"/>
                </a:lnTo>
                <a:lnTo>
                  <a:pt x="9144" y="608076"/>
                </a:lnTo>
                <a:lnTo>
                  <a:pt x="3017519" y="608076"/>
                </a:lnTo>
                <a:lnTo>
                  <a:pt x="3017519" y="614172"/>
                </a:lnTo>
                <a:close/>
              </a:path>
              <a:path w="3028315" h="619125">
                <a:moveTo>
                  <a:pt x="3028188" y="614172"/>
                </a:moveTo>
                <a:lnTo>
                  <a:pt x="3017519" y="614172"/>
                </a:lnTo>
                <a:lnTo>
                  <a:pt x="3023616" y="608076"/>
                </a:lnTo>
                <a:lnTo>
                  <a:pt x="3028188" y="608076"/>
                </a:lnTo>
                <a:lnTo>
                  <a:pt x="3028188" y="614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797781" y="5706872"/>
            <a:ext cx="1926589" cy="607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15" dirty="0">
                <a:latin typeface="Times New Roman"/>
                <a:cs typeface="Times New Roman"/>
              </a:rPr>
              <a:t>STS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300" b="1" dirty="0">
                <a:latin typeface="Times New Roman"/>
                <a:cs typeface="Times New Roman"/>
              </a:rPr>
              <a:t>Satellite-Tracking</a:t>
            </a:r>
            <a:r>
              <a:rPr sz="1300" b="1" spc="-55" dirty="0">
                <a:latin typeface="Times New Roman"/>
                <a:cs typeface="Times New Roman"/>
              </a:rPr>
              <a:t> </a:t>
            </a:r>
            <a:r>
              <a:rPr sz="1300" b="1" spc="5" dirty="0">
                <a:latin typeface="Times New Roman"/>
                <a:cs typeface="Times New Roman"/>
              </a:rPr>
              <a:t>Systems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34967" y="5727192"/>
            <a:ext cx="841248" cy="932687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1336548" y="4466844"/>
            <a:ext cx="2857500" cy="848994"/>
          </a:xfrm>
          <a:custGeom>
            <a:avLst/>
            <a:gdLst/>
            <a:ahLst/>
            <a:cxnLst/>
            <a:rect l="l" t="t" r="r" b="b"/>
            <a:pathLst>
              <a:path w="2857500" h="848995">
                <a:moveTo>
                  <a:pt x="2857500" y="848868"/>
                </a:moveTo>
                <a:lnTo>
                  <a:pt x="0" y="848868"/>
                </a:lnTo>
                <a:lnTo>
                  <a:pt x="0" y="0"/>
                </a:lnTo>
                <a:lnTo>
                  <a:pt x="2857500" y="0"/>
                </a:lnTo>
                <a:lnTo>
                  <a:pt x="2857500" y="4572"/>
                </a:lnTo>
                <a:lnTo>
                  <a:pt x="10668" y="4572"/>
                </a:lnTo>
                <a:lnTo>
                  <a:pt x="4572" y="9144"/>
                </a:lnTo>
                <a:lnTo>
                  <a:pt x="10668" y="9144"/>
                </a:lnTo>
                <a:lnTo>
                  <a:pt x="10668" y="838200"/>
                </a:lnTo>
                <a:lnTo>
                  <a:pt x="4572" y="838200"/>
                </a:lnTo>
                <a:lnTo>
                  <a:pt x="10668" y="842772"/>
                </a:lnTo>
                <a:lnTo>
                  <a:pt x="2857500" y="842772"/>
                </a:lnTo>
                <a:lnTo>
                  <a:pt x="2857500" y="848868"/>
                </a:lnTo>
                <a:close/>
              </a:path>
              <a:path w="2857500" h="848995">
                <a:moveTo>
                  <a:pt x="10668" y="9144"/>
                </a:moveTo>
                <a:lnTo>
                  <a:pt x="4572" y="9144"/>
                </a:lnTo>
                <a:lnTo>
                  <a:pt x="10668" y="4572"/>
                </a:lnTo>
                <a:lnTo>
                  <a:pt x="10668" y="9144"/>
                </a:lnTo>
                <a:close/>
              </a:path>
              <a:path w="2857500" h="848995">
                <a:moveTo>
                  <a:pt x="2848356" y="9144"/>
                </a:moveTo>
                <a:lnTo>
                  <a:pt x="10668" y="9144"/>
                </a:lnTo>
                <a:lnTo>
                  <a:pt x="10668" y="4572"/>
                </a:lnTo>
                <a:lnTo>
                  <a:pt x="2848356" y="4572"/>
                </a:lnTo>
                <a:lnTo>
                  <a:pt x="2848356" y="9144"/>
                </a:lnTo>
                <a:close/>
              </a:path>
              <a:path w="2857500" h="848995">
                <a:moveTo>
                  <a:pt x="2848356" y="842772"/>
                </a:moveTo>
                <a:lnTo>
                  <a:pt x="2848356" y="4572"/>
                </a:lnTo>
                <a:lnTo>
                  <a:pt x="2852927" y="9144"/>
                </a:lnTo>
                <a:lnTo>
                  <a:pt x="2857500" y="9144"/>
                </a:lnTo>
                <a:lnTo>
                  <a:pt x="2857500" y="838200"/>
                </a:lnTo>
                <a:lnTo>
                  <a:pt x="2852927" y="838200"/>
                </a:lnTo>
                <a:lnTo>
                  <a:pt x="2848356" y="842772"/>
                </a:lnTo>
                <a:close/>
              </a:path>
              <a:path w="2857500" h="848995">
                <a:moveTo>
                  <a:pt x="2857500" y="9144"/>
                </a:moveTo>
                <a:lnTo>
                  <a:pt x="2852927" y="9144"/>
                </a:lnTo>
                <a:lnTo>
                  <a:pt x="2848356" y="4572"/>
                </a:lnTo>
                <a:lnTo>
                  <a:pt x="2857500" y="4572"/>
                </a:lnTo>
                <a:lnTo>
                  <a:pt x="2857500" y="9144"/>
                </a:lnTo>
                <a:close/>
              </a:path>
              <a:path w="2857500" h="848995">
                <a:moveTo>
                  <a:pt x="10668" y="842772"/>
                </a:moveTo>
                <a:lnTo>
                  <a:pt x="4572" y="838200"/>
                </a:lnTo>
                <a:lnTo>
                  <a:pt x="10668" y="838200"/>
                </a:lnTo>
                <a:lnTo>
                  <a:pt x="10668" y="842772"/>
                </a:lnTo>
                <a:close/>
              </a:path>
              <a:path w="2857500" h="848995">
                <a:moveTo>
                  <a:pt x="2848356" y="842772"/>
                </a:moveTo>
                <a:lnTo>
                  <a:pt x="10668" y="842772"/>
                </a:lnTo>
                <a:lnTo>
                  <a:pt x="10668" y="838200"/>
                </a:lnTo>
                <a:lnTo>
                  <a:pt x="2848356" y="838200"/>
                </a:lnTo>
                <a:lnTo>
                  <a:pt x="2848356" y="842772"/>
                </a:lnTo>
                <a:close/>
              </a:path>
              <a:path w="2857500" h="848995">
                <a:moveTo>
                  <a:pt x="2857500" y="842772"/>
                </a:moveTo>
                <a:lnTo>
                  <a:pt x="2848356" y="842772"/>
                </a:lnTo>
                <a:lnTo>
                  <a:pt x="2852927" y="838200"/>
                </a:lnTo>
                <a:lnTo>
                  <a:pt x="2857500" y="838200"/>
                </a:lnTo>
                <a:lnTo>
                  <a:pt x="2857500" y="8427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30495" y="4501388"/>
            <a:ext cx="1629410" cy="4616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30" dirty="0">
                <a:latin typeface="Times New Roman"/>
                <a:cs typeface="Times New Roman"/>
              </a:rPr>
              <a:t>OMC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300" b="1" spc="5" dirty="0">
                <a:latin typeface="Times New Roman"/>
                <a:cs typeface="Times New Roman"/>
              </a:rPr>
              <a:t>Optical</a:t>
            </a:r>
            <a:r>
              <a:rPr sz="1300" b="1" spc="-30" dirty="0">
                <a:latin typeface="Times New Roman"/>
                <a:cs typeface="Times New Roman"/>
              </a:rPr>
              <a:t> </a:t>
            </a:r>
            <a:r>
              <a:rPr sz="1300" b="1" spc="5" dirty="0">
                <a:latin typeface="Times New Roman"/>
                <a:cs typeface="Times New Roman"/>
              </a:rPr>
              <a:t>Memory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spc="5" dirty="0">
                <a:latin typeface="Times New Roman"/>
                <a:cs typeface="Times New Roman"/>
              </a:rPr>
              <a:t>Card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79064" y="4547615"/>
            <a:ext cx="874775" cy="72390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5620003" y="3164839"/>
            <a:ext cx="150304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20" dirty="0">
                <a:latin typeface="Times New Roman"/>
                <a:cs typeface="Times New Roman"/>
              </a:rPr>
              <a:t>Smart</a:t>
            </a:r>
            <a:r>
              <a:rPr sz="1500" b="1" spc="-70" dirty="0">
                <a:latin typeface="Times New Roman"/>
                <a:cs typeface="Times New Roman"/>
              </a:rPr>
              <a:t> </a:t>
            </a:r>
            <a:r>
              <a:rPr sz="1500" b="1" spc="15" dirty="0">
                <a:latin typeface="Times New Roman"/>
                <a:cs typeface="Times New Roman"/>
              </a:rPr>
              <a:t>Card/CAC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779007" y="3212592"/>
            <a:ext cx="3279775" cy="2525395"/>
            <a:chOff x="5779007" y="3212592"/>
            <a:chExt cx="3279775" cy="2525395"/>
          </a:xfrm>
        </p:grpSpPr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02423" y="3212592"/>
              <a:ext cx="745235" cy="107746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785103" y="4642103"/>
              <a:ext cx="3267710" cy="1089660"/>
            </a:xfrm>
            <a:custGeom>
              <a:avLst/>
              <a:gdLst/>
              <a:ahLst/>
              <a:cxnLst/>
              <a:rect l="l" t="t" r="r" b="b"/>
              <a:pathLst>
                <a:path w="3267709" h="1089660">
                  <a:moveTo>
                    <a:pt x="3267456" y="1089660"/>
                  </a:moveTo>
                  <a:lnTo>
                    <a:pt x="0" y="1089660"/>
                  </a:lnTo>
                  <a:lnTo>
                    <a:pt x="0" y="0"/>
                  </a:lnTo>
                  <a:lnTo>
                    <a:pt x="3267456" y="0"/>
                  </a:lnTo>
                  <a:lnTo>
                    <a:pt x="3267456" y="10896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779007" y="4637532"/>
              <a:ext cx="3279775" cy="1100455"/>
            </a:xfrm>
            <a:custGeom>
              <a:avLst/>
              <a:gdLst/>
              <a:ahLst/>
              <a:cxnLst/>
              <a:rect l="l" t="t" r="r" b="b"/>
              <a:pathLst>
                <a:path w="3279775" h="1100454">
                  <a:moveTo>
                    <a:pt x="3279648" y="1100328"/>
                  </a:moveTo>
                  <a:lnTo>
                    <a:pt x="0" y="1100328"/>
                  </a:lnTo>
                  <a:lnTo>
                    <a:pt x="0" y="0"/>
                  </a:lnTo>
                  <a:lnTo>
                    <a:pt x="3279648" y="0"/>
                  </a:lnTo>
                  <a:lnTo>
                    <a:pt x="3279648" y="4572"/>
                  </a:lnTo>
                  <a:lnTo>
                    <a:pt x="10668" y="4572"/>
                  </a:lnTo>
                  <a:lnTo>
                    <a:pt x="6096" y="10668"/>
                  </a:lnTo>
                  <a:lnTo>
                    <a:pt x="10668" y="10668"/>
                  </a:lnTo>
                  <a:lnTo>
                    <a:pt x="10668" y="1089660"/>
                  </a:lnTo>
                  <a:lnTo>
                    <a:pt x="6096" y="1089660"/>
                  </a:lnTo>
                  <a:lnTo>
                    <a:pt x="10668" y="1094232"/>
                  </a:lnTo>
                  <a:lnTo>
                    <a:pt x="3279648" y="1094232"/>
                  </a:lnTo>
                  <a:lnTo>
                    <a:pt x="3279648" y="1100328"/>
                  </a:lnTo>
                  <a:close/>
                </a:path>
                <a:path w="3279775" h="1100454">
                  <a:moveTo>
                    <a:pt x="10668" y="10668"/>
                  </a:moveTo>
                  <a:lnTo>
                    <a:pt x="6096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3279775" h="1100454">
                  <a:moveTo>
                    <a:pt x="326898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3268980" y="4572"/>
                  </a:lnTo>
                  <a:lnTo>
                    <a:pt x="3268980" y="10668"/>
                  </a:lnTo>
                  <a:close/>
                </a:path>
                <a:path w="3279775" h="1100454">
                  <a:moveTo>
                    <a:pt x="3268980" y="1094232"/>
                  </a:moveTo>
                  <a:lnTo>
                    <a:pt x="3268980" y="4572"/>
                  </a:lnTo>
                  <a:lnTo>
                    <a:pt x="3273552" y="10668"/>
                  </a:lnTo>
                  <a:lnTo>
                    <a:pt x="3279648" y="10668"/>
                  </a:lnTo>
                  <a:lnTo>
                    <a:pt x="3279648" y="1089660"/>
                  </a:lnTo>
                  <a:lnTo>
                    <a:pt x="3273552" y="1089660"/>
                  </a:lnTo>
                  <a:lnTo>
                    <a:pt x="3268980" y="1094232"/>
                  </a:lnTo>
                  <a:close/>
                </a:path>
                <a:path w="3279775" h="1100454">
                  <a:moveTo>
                    <a:pt x="3279648" y="10668"/>
                  </a:moveTo>
                  <a:lnTo>
                    <a:pt x="3273552" y="10668"/>
                  </a:lnTo>
                  <a:lnTo>
                    <a:pt x="3268980" y="4572"/>
                  </a:lnTo>
                  <a:lnTo>
                    <a:pt x="3279648" y="4572"/>
                  </a:lnTo>
                  <a:lnTo>
                    <a:pt x="3279648" y="10668"/>
                  </a:lnTo>
                  <a:close/>
                </a:path>
                <a:path w="3279775" h="1100454">
                  <a:moveTo>
                    <a:pt x="10668" y="1094232"/>
                  </a:moveTo>
                  <a:lnTo>
                    <a:pt x="6096" y="1089660"/>
                  </a:lnTo>
                  <a:lnTo>
                    <a:pt x="10668" y="1089660"/>
                  </a:lnTo>
                  <a:lnTo>
                    <a:pt x="10668" y="1094232"/>
                  </a:lnTo>
                  <a:close/>
                </a:path>
                <a:path w="3279775" h="1100454">
                  <a:moveTo>
                    <a:pt x="3268980" y="1094232"/>
                  </a:moveTo>
                  <a:lnTo>
                    <a:pt x="10668" y="1094232"/>
                  </a:lnTo>
                  <a:lnTo>
                    <a:pt x="10668" y="1089660"/>
                  </a:lnTo>
                  <a:lnTo>
                    <a:pt x="3268980" y="1089660"/>
                  </a:lnTo>
                  <a:lnTo>
                    <a:pt x="3268980" y="1094232"/>
                  </a:lnTo>
                  <a:close/>
                </a:path>
                <a:path w="3279775" h="1100454">
                  <a:moveTo>
                    <a:pt x="3279648" y="1094232"/>
                  </a:moveTo>
                  <a:lnTo>
                    <a:pt x="3268980" y="1094232"/>
                  </a:lnTo>
                  <a:lnTo>
                    <a:pt x="3273552" y="1089660"/>
                  </a:lnTo>
                  <a:lnTo>
                    <a:pt x="3279648" y="1089660"/>
                  </a:lnTo>
                  <a:lnTo>
                    <a:pt x="3279648" y="10942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785103" y="4642103"/>
            <a:ext cx="3267710" cy="108966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00330" marR="1701800">
              <a:lnSpc>
                <a:spcPct val="102200"/>
              </a:lnSpc>
              <a:spcBef>
                <a:spcPts val="300"/>
              </a:spcBef>
            </a:pPr>
            <a:r>
              <a:rPr sz="1950" b="1" spc="15" dirty="0">
                <a:latin typeface="Times New Roman"/>
                <a:cs typeface="Times New Roman"/>
              </a:rPr>
              <a:t>RFID </a:t>
            </a:r>
            <a:r>
              <a:rPr sz="1300" b="1" spc="5" dirty="0">
                <a:latin typeface="Times New Roman"/>
                <a:cs typeface="Times New Roman"/>
              </a:rPr>
              <a:t>- Active 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spc="5" dirty="0">
                <a:latin typeface="Times New Roman"/>
                <a:cs typeface="Times New Roman"/>
              </a:rPr>
              <a:t>Radio</a:t>
            </a:r>
            <a:r>
              <a:rPr sz="1300" b="1" spc="-35" dirty="0">
                <a:latin typeface="Times New Roman"/>
                <a:cs typeface="Times New Roman"/>
              </a:rPr>
              <a:t> </a:t>
            </a:r>
            <a:r>
              <a:rPr sz="1300" b="1" spc="5" dirty="0">
                <a:latin typeface="Times New Roman"/>
                <a:cs typeface="Times New Roman"/>
              </a:rPr>
              <a:t>Frequency</a:t>
            </a:r>
            <a:r>
              <a:rPr sz="1300" b="1" spc="-50" dirty="0">
                <a:latin typeface="Times New Roman"/>
                <a:cs typeface="Times New Roman"/>
              </a:rPr>
              <a:t> </a:t>
            </a:r>
            <a:r>
              <a:rPr sz="1300" b="1" spc="10" dirty="0">
                <a:latin typeface="Times New Roman"/>
                <a:cs typeface="Times New Roman"/>
              </a:rPr>
              <a:t>ID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198107" y="4634484"/>
            <a:ext cx="3272154" cy="2333625"/>
            <a:chOff x="6198107" y="4634484"/>
            <a:chExt cx="3272154" cy="2333625"/>
          </a:xfrm>
        </p:grpSpPr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05344" y="4634484"/>
              <a:ext cx="1185671" cy="102412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204203" y="6067044"/>
              <a:ext cx="3260090" cy="896619"/>
            </a:xfrm>
            <a:custGeom>
              <a:avLst/>
              <a:gdLst/>
              <a:ahLst/>
              <a:cxnLst/>
              <a:rect l="l" t="t" r="r" b="b"/>
              <a:pathLst>
                <a:path w="3260090" h="896620">
                  <a:moveTo>
                    <a:pt x="3259835" y="896111"/>
                  </a:moveTo>
                  <a:lnTo>
                    <a:pt x="0" y="896111"/>
                  </a:lnTo>
                  <a:lnTo>
                    <a:pt x="0" y="0"/>
                  </a:lnTo>
                  <a:lnTo>
                    <a:pt x="3259835" y="0"/>
                  </a:lnTo>
                  <a:lnTo>
                    <a:pt x="3259835" y="8961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198107" y="6060948"/>
              <a:ext cx="3272154" cy="906780"/>
            </a:xfrm>
            <a:custGeom>
              <a:avLst/>
              <a:gdLst/>
              <a:ahLst/>
              <a:cxnLst/>
              <a:rect l="l" t="t" r="r" b="b"/>
              <a:pathLst>
                <a:path w="3272154" h="906779">
                  <a:moveTo>
                    <a:pt x="3272027" y="906779"/>
                  </a:moveTo>
                  <a:lnTo>
                    <a:pt x="0" y="906779"/>
                  </a:lnTo>
                  <a:lnTo>
                    <a:pt x="0" y="0"/>
                  </a:lnTo>
                  <a:lnTo>
                    <a:pt x="3272027" y="0"/>
                  </a:lnTo>
                  <a:lnTo>
                    <a:pt x="3272027" y="6096"/>
                  </a:lnTo>
                  <a:lnTo>
                    <a:pt x="10668" y="6096"/>
                  </a:lnTo>
                  <a:lnTo>
                    <a:pt x="6096" y="10668"/>
                  </a:lnTo>
                  <a:lnTo>
                    <a:pt x="10668" y="10668"/>
                  </a:lnTo>
                  <a:lnTo>
                    <a:pt x="10668" y="896112"/>
                  </a:lnTo>
                  <a:lnTo>
                    <a:pt x="6096" y="896112"/>
                  </a:lnTo>
                  <a:lnTo>
                    <a:pt x="10668" y="902208"/>
                  </a:lnTo>
                  <a:lnTo>
                    <a:pt x="3272027" y="902208"/>
                  </a:lnTo>
                  <a:lnTo>
                    <a:pt x="3272027" y="906779"/>
                  </a:lnTo>
                  <a:close/>
                </a:path>
                <a:path w="3272154" h="906779">
                  <a:moveTo>
                    <a:pt x="10668" y="10668"/>
                  </a:moveTo>
                  <a:lnTo>
                    <a:pt x="6096" y="10668"/>
                  </a:lnTo>
                  <a:lnTo>
                    <a:pt x="10668" y="6096"/>
                  </a:lnTo>
                  <a:lnTo>
                    <a:pt x="10668" y="10668"/>
                  </a:lnTo>
                  <a:close/>
                </a:path>
                <a:path w="3272154" h="906779">
                  <a:moveTo>
                    <a:pt x="3261360" y="10668"/>
                  </a:moveTo>
                  <a:lnTo>
                    <a:pt x="10668" y="10668"/>
                  </a:lnTo>
                  <a:lnTo>
                    <a:pt x="10668" y="6096"/>
                  </a:lnTo>
                  <a:lnTo>
                    <a:pt x="3261360" y="6096"/>
                  </a:lnTo>
                  <a:lnTo>
                    <a:pt x="3261360" y="10668"/>
                  </a:lnTo>
                  <a:close/>
                </a:path>
                <a:path w="3272154" h="906779">
                  <a:moveTo>
                    <a:pt x="3261360" y="902208"/>
                  </a:moveTo>
                  <a:lnTo>
                    <a:pt x="3261360" y="6096"/>
                  </a:lnTo>
                  <a:lnTo>
                    <a:pt x="3265932" y="10668"/>
                  </a:lnTo>
                  <a:lnTo>
                    <a:pt x="3272027" y="10668"/>
                  </a:lnTo>
                  <a:lnTo>
                    <a:pt x="3272027" y="896112"/>
                  </a:lnTo>
                  <a:lnTo>
                    <a:pt x="3265932" y="896112"/>
                  </a:lnTo>
                  <a:lnTo>
                    <a:pt x="3261360" y="902208"/>
                  </a:lnTo>
                  <a:close/>
                </a:path>
                <a:path w="3272154" h="906779">
                  <a:moveTo>
                    <a:pt x="3272027" y="10668"/>
                  </a:moveTo>
                  <a:lnTo>
                    <a:pt x="3265932" y="10668"/>
                  </a:lnTo>
                  <a:lnTo>
                    <a:pt x="3261360" y="6096"/>
                  </a:lnTo>
                  <a:lnTo>
                    <a:pt x="3272027" y="6096"/>
                  </a:lnTo>
                  <a:lnTo>
                    <a:pt x="3272027" y="10668"/>
                  </a:lnTo>
                  <a:close/>
                </a:path>
                <a:path w="3272154" h="906779">
                  <a:moveTo>
                    <a:pt x="10668" y="902208"/>
                  </a:moveTo>
                  <a:lnTo>
                    <a:pt x="6096" y="896112"/>
                  </a:lnTo>
                  <a:lnTo>
                    <a:pt x="10668" y="896112"/>
                  </a:lnTo>
                  <a:lnTo>
                    <a:pt x="10668" y="902208"/>
                  </a:lnTo>
                  <a:close/>
                </a:path>
                <a:path w="3272154" h="906779">
                  <a:moveTo>
                    <a:pt x="3261360" y="902208"/>
                  </a:moveTo>
                  <a:lnTo>
                    <a:pt x="10668" y="902208"/>
                  </a:lnTo>
                  <a:lnTo>
                    <a:pt x="10668" y="896112"/>
                  </a:lnTo>
                  <a:lnTo>
                    <a:pt x="3261360" y="896112"/>
                  </a:lnTo>
                  <a:lnTo>
                    <a:pt x="3261360" y="902208"/>
                  </a:lnTo>
                  <a:close/>
                </a:path>
                <a:path w="3272154" h="906779">
                  <a:moveTo>
                    <a:pt x="3272027" y="902208"/>
                  </a:moveTo>
                  <a:lnTo>
                    <a:pt x="3261360" y="902208"/>
                  </a:lnTo>
                  <a:lnTo>
                    <a:pt x="3265932" y="896112"/>
                  </a:lnTo>
                  <a:lnTo>
                    <a:pt x="3272027" y="896112"/>
                  </a:lnTo>
                  <a:lnTo>
                    <a:pt x="3272027" y="9022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292062" y="6093891"/>
            <a:ext cx="1482725" cy="5314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-635">
              <a:lnSpc>
                <a:spcPct val="102200"/>
              </a:lnSpc>
              <a:spcBef>
                <a:spcPts val="75"/>
              </a:spcBef>
            </a:pPr>
            <a:r>
              <a:rPr sz="1950" b="1" spc="10" dirty="0">
                <a:latin typeface="Times New Roman"/>
                <a:cs typeface="Times New Roman"/>
              </a:rPr>
              <a:t>RFID</a:t>
            </a:r>
            <a:r>
              <a:rPr sz="1300" b="1" spc="10" dirty="0">
                <a:latin typeface="Times New Roman"/>
                <a:cs typeface="Times New Roman"/>
              </a:rPr>
              <a:t>- </a:t>
            </a:r>
            <a:r>
              <a:rPr sz="1300" b="1" spc="5" dirty="0">
                <a:latin typeface="Times New Roman"/>
                <a:cs typeface="Times New Roman"/>
              </a:rPr>
              <a:t>Passive 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spc="5" dirty="0">
                <a:latin typeface="Times New Roman"/>
                <a:cs typeface="Times New Roman"/>
              </a:rPr>
              <a:t>Radio</a:t>
            </a:r>
            <a:r>
              <a:rPr sz="1300" b="1" spc="-35" dirty="0">
                <a:latin typeface="Times New Roman"/>
                <a:cs typeface="Times New Roman"/>
              </a:rPr>
              <a:t> </a:t>
            </a:r>
            <a:r>
              <a:rPr sz="1300" b="1" spc="5" dirty="0">
                <a:latin typeface="Times New Roman"/>
                <a:cs typeface="Times New Roman"/>
              </a:rPr>
              <a:t>Frequency</a:t>
            </a:r>
            <a:r>
              <a:rPr sz="1300" b="1" spc="-50" dirty="0">
                <a:latin typeface="Times New Roman"/>
                <a:cs typeface="Times New Roman"/>
              </a:rPr>
              <a:t> </a:t>
            </a:r>
            <a:r>
              <a:rPr sz="1300" b="1" spc="10" dirty="0">
                <a:latin typeface="Times New Roman"/>
                <a:cs typeface="Times New Roman"/>
              </a:rPr>
              <a:t>ID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32" name="object 3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208264" y="6085332"/>
            <a:ext cx="1156716" cy="1010412"/>
          </a:xfrm>
          <a:prstGeom prst="rect">
            <a:avLst/>
          </a:prstGeom>
        </p:spPr>
      </p:pic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510988" y="63425"/>
            <a:ext cx="5875020" cy="1232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0750" marR="5080" indent="-908685">
              <a:lnSpc>
                <a:spcPct val="100299"/>
              </a:lnSpc>
              <a:spcBef>
                <a:spcPts val="95"/>
              </a:spcBef>
            </a:pPr>
            <a:r>
              <a:rPr dirty="0">
                <a:solidFill>
                  <a:srgbClr val="2D5BE2"/>
                </a:solidFill>
              </a:rPr>
              <a:t>Automated</a:t>
            </a:r>
            <a:r>
              <a:rPr spc="-60" dirty="0">
                <a:solidFill>
                  <a:srgbClr val="2D5BE2"/>
                </a:solidFill>
              </a:rPr>
              <a:t> </a:t>
            </a:r>
            <a:r>
              <a:rPr dirty="0">
                <a:solidFill>
                  <a:srgbClr val="2D5BE2"/>
                </a:solidFill>
              </a:rPr>
              <a:t>Identification </a:t>
            </a:r>
            <a:r>
              <a:rPr spc="-969" dirty="0">
                <a:solidFill>
                  <a:srgbClr val="2D5BE2"/>
                </a:solidFill>
              </a:rPr>
              <a:t> </a:t>
            </a:r>
            <a:r>
              <a:rPr spc="5" dirty="0">
                <a:solidFill>
                  <a:srgbClr val="2D5BE2"/>
                </a:solidFill>
              </a:rPr>
              <a:t>Technology</a:t>
            </a:r>
            <a:r>
              <a:rPr spc="-75" dirty="0">
                <a:solidFill>
                  <a:srgbClr val="2D5BE2"/>
                </a:solidFill>
              </a:rPr>
              <a:t> </a:t>
            </a:r>
            <a:r>
              <a:rPr dirty="0">
                <a:solidFill>
                  <a:srgbClr val="2D5BE2"/>
                </a:solidFill>
              </a:rPr>
              <a:t>Suite</a:t>
            </a:r>
          </a:p>
        </p:txBody>
      </p:sp>
      <p:pic>
        <p:nvPicPr>
          <p:cNvPr id="34" name="object 3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177795" y="2959608"/>
            <a:ext cx="1551431" cy="1094231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9274958" y="7224228"/>
            <a:ext cx="217804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6</a:t>
            </a:fld>
            <a:endParaRPr sz="1950">
              <a:latin typeface="Arial"/>
              <a:cs typeface="Arial"/>
            </a:endParaRPr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256E5FCC-3BE7-8E91-53D0-3A54C063514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US" spc="1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2505" y="444544"/>
            <a:ext cx="292925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0" dirty="0"/>
              <a:t>RF</a:t>
            </a:r>
            <a:r>
              <a:rPr spc="-65" dirty="0"/>
              <a:t> </a:t>
            </a:r>
            <a:r>
              <a:rPr spc="10" dirty="0"/>
              <a:t>ID</a:t>
            </a:r>
            <a:r>
              <a:rPr spc="-10" dirty="0"/>
              <a:t> </a:t>
            </a:r>
            <a:r>
              <a:rPr dirty="0"/>
              <a:t>Types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0233" y="7224228"/>
            <a:ext cx="30607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z="1950" b="1" spc="20" dirty="0">
                <a:latin typeface="Arial"/>
                <a:cs typeface="Arial"/>
              </a:rPr>
              <a:t>1</a:t>
            </a:r>
            <a:r>
              <a:rPr sz="1950" b="1" spc="15" dirty="0">
                <a:latin typeface="Arial"/>
                <a:cs typeface="Arial"/>
              </a:rPr>
              <a:t>0</a:t>
            </a:r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063" y="2274835"/>
            <a:ext cx="7618730" cy="461137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26390" marR="810895" indent="-314325">
              <a:lnSpc>
                <a:spcPts val="2810"/>
              </a:lnSpc>
              <a:spcBef>
                <a:spcPts val="4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Passive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Tags: rely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on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an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external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energy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source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transmit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9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In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form of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reader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that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transmits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energy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5" dirty="0">
                <a:latin typeface="Arial"/>
                <a:cs typeface="Arial"/>
              </a:rPr>
              <a:t>Relative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short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range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9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Very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cheap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Active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Tags: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have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-15" dirty="0">
                <a:latin typeface="Arial"/>
                <a:cs typeface="Arial"/>
              </a:rPr>
              <a:t> battery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transmit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Has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longer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transmission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range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3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Can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initiate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transmissions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transmit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more</a:t>
            </a:r>
            <a:r>
              <a:rPr sz="1950" b="1" spc="10" dirty="0">
                <a:latin typeface="Arial"/>
                <a:cs typeface="Arial"/>
              </a:rPr>
              <a:t> information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20" dirty="0">
                <a:latin typeface="Arial"/>
                <a:cs typeface="Arial"/>
              </a:rPr>
              <a:t>A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bit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more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like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sensor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Battery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Assisted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Passive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tags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are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hybrid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5" dirty="0">
                <a:latin typeface="Arial"/>
                <a:cs typeface="Arial"/>
              </a:rPr>
              <a:t>Have</a:t>
            </a:r>
            <a:r>
              <a:rPr sz="1950" b="1" spc="15" dirty="0">
                <a:latin typeface="Arial"/>
                <a:cs typeface="Arial"/>
              </a:rPr>
              <a:t> a </a:t>
            </a:r>
            <a:r>
              <a:rPr sz="1950" b="1" spc="10" dirty="0">
                <a:latin typeface="Arial"/>
                <a:cs typeface="Arial"/>
              </a:rPr>
              <a:t>battery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transmit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But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need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woken</a:t>
            </a:r>
            <a:r>
              <a:rPr sz="1950" b="1" spc="-50" dirty="0">
                <a:latin typeface="Arial"/>
                <a:cs typeface="Arial"/>
              </a:rPr>
              <a:t> </a:t>
            </a:r>
            <a:r>
              <a:rPr sz="1950" b="1" spc="25" dirty="0">
                <a:latin typeface="Arial"/>
                <a:cs typeface="Arial"/>
              </a:rPr>
              <a:t>up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by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an</a:t>
            </a:r>
            <a:r>
              <a:rPr sz="1950" b="1" spc="10" dirty="0">
                <a:latin typeface="Arial"/>
                <a:cs typeface="Arial"/>
              </a:rPr>
              <a:t> external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source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4626-AF0F-074B-9BD5-3EB547116EF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US" spc="1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3909" y="444544"/>
            <a:ext cx="366966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A</a:t>
            </a:r>
            <a:r>
              <a:rPr spc="-15" dirty="0"/>
              <a:t> </a:t>
            </a:r>
            <a:r>
              <a:rPr spc="10" dirty="0"/>
              <a:t>Bit</a:t>
            </a:r>
            <a:r>
              <a:rPr spc="-30" dirty="0"/>
              <a:t> </a:t>
            </a:r>
            <a:r>
              <a:rPr spc="-10" dirty="0"/>
              <a:t>of</a:t>
            </a:r>
            <a:r>
              <a:rPr spc="-15" dirty="0"/>
              <a:t> </a:t>
            </a:r>
            <a:r>
              <a:rPr dirty="0"/>
              <a:t>History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73892" y="7224228"/>
            <a:ext cx="29146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z="1950" b="1" spc="-100" dirty="0">
                <a:latin typeface="Arial"/>
                <a:cs typeface="Arial"/>
              </a:rPr>
              <a:t>1</a:t>
            </a:r>
            <a:r>
              <a:rPr sz="1950" b="1" spc="15" dirty="0">
                <a:latin typeface="Arial"/>
                <a:cs typeface="Arial"/>
              </a:rPr>
              <a:t>1</a:t>
            </a:r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4423" y="2037387"/>
            <a:ext cx="7784465" cy="453644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9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Early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technology </a:t>
            </a:r>
            <a:r>
              <a:rPr sz="2650" b="1" spc="5" dirty="0">
                <a:latin typeface="Arial"/>
                <a:cs typeface="Arial"/>
              </a:rPr>
              <a:t>was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developed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in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40s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Originally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used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as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eaves</a:t>
            </a:r>
            <a:r>
              <a:rPr sz="1950" b="1" spc="4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dropping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devices</a:t>
            </a:r>
            <a:endParaRPr sz="1950">
              <a:latin typeface="Arial"/>
              <a:cs typeface="Arial"/>
            </a:endParaRPr>
          </a:p>
          <a:p>
            <a:pPr marL="765175" marR="385445" indent="-250190">
              <a:lnSpc>
                <a:spcPts val="2110"/>
              </a:lnSpc>
              <a:spcBef>
                <a:spcPts val="75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Used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reflected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power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transmit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(transponder),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e.g.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membrane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microphone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4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First </a:t>
            </a:r>
            <a:r>
              <a:rPr sz="2650" b="1" spc="-15" dirty="0">
                <a:latin typeface="Arial"/>
                <a:cs typeface="Arial"/>
              </a:rPr>
              <a:t>RF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IDs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were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developed</a:t>
            </a:r>
            <a:r>
              <a:rPr sz="2650" b="1" spc="-5" dirty="0">
                <a:latin typeface="Arial"/>
                <a:cs typeface="Arial"/>
              </a:rPr>
              <a:t> in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70s</a:t>
            </a:r>
            <a:endParaRPr sz="2650">
              <a:latin typeface="Arial"/>
              <a:cs typeface="Arial"/>
            </a:endParaRPr>
          </a:p>
          <a:p>
            <a:pPr marL="765175" marR="5080" indent="-250190">
              <a:lnSpc>
                <a:spcPts val="2100"/>
              </a:lnSpc>
              <a:spcBef>
                <a:spcPts val="76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Transmission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based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on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reflected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energy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using</a:t>
            </a:r>
            <a:r>
              <a:rPr sz="1950" b="1" spc="10" dirty="0">
                <a:latin typeface="Arial"/>
                <a:cs typeface="Arial"/>
              </a:rPr>
              <a:t> information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memory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–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readers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can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now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distinguish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devices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5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Dramatic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growth</a:t>
            </a:r>
            <a:r>
              <a:rPr sz="2650" b="1" spc="-6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since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then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driven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by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industry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Potential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for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significant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gains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 areas</a:t>
            </a:r>
            <a:endParaRPr sz="1950">
              <a:latin typeface="Arial"/>
              <a:cs typeface="Arial"/>
            </a:endParaRPr>
          </a:p>
          <a:p>
            <a:pPr marL="765175" marR="565150" indent="-250190">
              <a:lnSpc>
                <a:spcPts val="2110"/>
              </a:lnSpc>
              <a:spcBef>
                <a:spcPts val="75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Big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organizations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(DOD,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Walmart)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requiring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use</a:t>
            </a:r>
            <a:r>
              <a:rPr sz="1950" b="1" spc="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RFIDs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from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their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vendors</a:t>
            </a:r>
            <a:r>
              <a:rPr sz="1950" b="1" spc="15" dirty="0">
                <a:latin typeface="Arial"/>
                <a:cs typeface="Arial"/>
              </a:rPr>
              <a:t> for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easy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inventory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control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4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Set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applications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expanded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rapidly</a:t>
            </a:r>
            <a:endParaRPr sz="265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064F6-A57E-2131-D6EA-D3003D528B8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US" spc="1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220" y="444544"/>
            <a:ext cx="234632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S</a:t>
            </a:r>
            <a:r>
              <a:rPr spc="25" dirty="0"/>
              <a:t>t</a:t>
            </a:r>
            <a:r>
              <a:rPr spc="5" dirty="0"/>
              <a:t>a</a:t>
            </a:r>
            <a:r>
              <a:rPr dirty="0"/>
              <a:t>ndards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5883" y="2111779"/>
            <a:ext cx="7641590" cy="50869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26390" marR="299085" indent="-314325">
              <a:lnSpc>
                <a:spcPts val="2810"/>
              </a:lnSpc>
              <a:spcBef>
                <a:spcPts val="4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Passive </a:t>
            </a:r>
            <a:r>
              <a:rPr sz="2650" b="1" spc="-10" dirty="0">
                <a:latin typeface="Arial"/>
                <a:cs typeface="Arial"/>
              </a:rPr>
              <a:t>tags operate </a:t>
            </a:r>
            <a:r>
              <a:rPr sz="2650" b="1" spc="-5" dirty="0">
                <a:latin typeface="Arial"/>
                <a:cs typeface="Arial"/>
              </a:rPr>
              <a:t>in </a:t>
            </a:r>
            <a:r>
              <a:rPr sz="2650" b="1" spc="-10" dirty="0">
                <a:latin typeface="Arial"/>
                <a:cs typeface="Arial"/>
              </a:rPr>
              <a:t>the </a:t>
            </a:r>
            <a:r>
              <a:rPr sz="2650" b="1" spc="-20" dirty="0">
                <a:latin typeface="Arial"/>
                <a:cs typeface="Arial"/>
              </a:rPr>
              <a:t>LF, </a:t>
            </a:r>
            <a:r>
              <a:rPr sz="2650" b="1" spc="-5" dirty="0">
                <a:latin typeface="Arial"/>
                <a:cs typeface="Arial"/>
              </a:rPr>
              <a:t>HF, </a:t>
            </a:r>
            <a:r>
              <a:rPr sz="2650" b="1" spc="-15" dirty="0">
                <a:latin typeface="Arial"/>
                <a:cs typeface="Arial"/>
              </a:rPr>
              <a:t>and UHF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unlicensed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spectrum</a:t>
            </a:r>
            <a:endParaRPr sz="2650">
              <a:latin typeface="Arial"/>
              <a:cs typeface="Arial"/>
            </a:endParaRPr>
          </a:p>
          <a:p>
            <a:pPr marL="765175" lvl="1" indent="-250190">
              <a:lnSpc>
                <a:spcPct val="100000"/>
              </a:lnSpc>
              <a:spcBef>
                <a:spcPts val="459"/>
              </a:spcBef>
              <a:buClr>
                <a:srgbClr val="3364FB"/>
              </a:buClr>
              <a:buFont typeface="Arial MT"/>
              <a:buChar char="•"/>
              <a:tabLst>
                <a:tab pos="765175" algn="l"/>
                <a:tab pos="765810" algn="l"/>
              </a:tabLst>
            </a:pPr>
            <a:r>
              <a:rPr sz="1950" b="1" spc="10" dirty="0">
                <a:latin typeface="Arial"/>
                <a:cs typeface="Arial"/>
              </a:rPr>
              <a:t>30-300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KHz,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3-30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MHz,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300-3000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MHz</a:t>
            </a:r>
            <a:endParaRPr sz="1950">
              <a:latin typeface="Arial"/>
              <a:cs typeface="Arial"/>
            </a:endParaRPr>
          </a:p>
          <a:p>
            <a:pPr marL="765175" lvl="1" indent="-250190">
              <a:lnSpc>
                <a:spcPct val="100000"/>
              </a:lnSpc>
              <a:spcBef>
                <a:spcPts val="484"/>
              </a:spcBef>
              <a:buClr>
                <a:srgbClr val="3364FB"/>
              </a:buClr>
              <a:buFont typeface="Arial MT"/>
              <a:buChar char="•"/>
              <a:tabLst>
                <a:tab pos="765175" algn="l"/>
                <a:tab pos="765810" algn="l"/>
              </a:tabLst>
            </a:pPr>
            <a:r>
              <a:rPr sz="1950" b="1" spc="15" dirty="0">
                <a:latin typeface="Arial"/>
                <a:cs typeface="Arial"/>
              </a:rPr>
              <a:t>Distance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drop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with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frequency</a:t>
            </a:r>
            <a:endParaRPr sz="1950">
              <a:latin typeface="Arial"/>
              <a:cs typeface="Arial"/>
            </a:endParaRPr>
          </a:p>
          <a:p>
            <a:pPr marL="326390" marR="614045" indent="-314325">
              <a:lnSpc>
                <a:spcPts val="2820"/>
              </a:lnSpc>
              <a:spcBef>
                <a:spcPts val="96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Transmission </a:t>
            </a:r>
            <a:r>
              <a:rPr sz="2650" b="1" spc="-15" dirty="0">
                <a:latin typeface="Arial"/>
                <a:cs typeface="Arial"/>
              </a:rPr>
              <a:t>consists </a:t>
            </a:r>
            <a:r>
              <a:rPr sz="2650" b="1" spc="-10" dirty="0">
                <a:latin typeface="Arial"/>
                <a:cs typeface="Arial"/>
              </a:rPr>
              <a:t>of a </a:t>
            </a:r>
            <a:r>
              <a:rPr sz="2650" b="1" spc="-5" dirty="0">
                <a:latin typeface="Arial"/>
                <a:cs typeface="Arial"/>
              </a:rPr>
              <a:t>bit </a:t>
            </a:r>
            <a:r>
              <a:rPr sz="2650" b="1" spc="-10" dirty="0">
                <a:latin typeface="Arial"/>
                <a:cs typeface="Arial"/>
              </a:rPr>
              <a:t>stream </a:t>
            </a:r>
            <a:r>
              <a:rPr sz="2650" b="1" spc="-15" dirty="0">
                <a:latin typeface="Arial"/>
                <a:cs typeface="Arial"/>
              </a:rPr>
              <a:t>and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CRC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5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Many</a:t>
            </a:r>
            <a:r>
              <a:rPr sz="2650" b="1" spc="-15" dirty="0">
                <a:latin typeface="Arial"/>
                <a:cs typeface="Arial"/>
              </a:rPr>
              <a:t> standards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exist,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mostly </a:t>
            </a:r>
            <a:r>
              <a:rPr sz="2650" b="1" spc="-10" dirty="0">
                <a:latin typeface="Arial"/>
                <a:cs typeface="Arial"/>
              </a:rPr>
              <a:t>incompatible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Early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standards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mostly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defined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by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ISO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Widely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used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standard: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ISO/IEC14443</a:t>
            </a:r>
            <a:endParaRPr sz="1950">
              <a:latin typeface="Arial"/>
              <a:cs typeface="Arial"/>
            </a:endParaRPr>
          </a:p>
          <a:p>
            <a:pPr marL="326390" marR="558800" indent="-314325">
              <a:lnSpc>
                <a:spcPts val="2810"/>
              </a:lnSpc>
              <a:spcBef>
                <a:spcPts val="9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5" dirty="0">
                <a:latin typeface="Arial"/>
                <a:cs typeface="Arial"/>
              </a:rPr>
              <a:t>In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2003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EPCGlobal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was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formed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to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promote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RFID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standards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9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Defined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standard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for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Electronic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Product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Code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(EPC)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Also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defined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standards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for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coding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 modulation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7AAAC-2A29-EFB8-AE94-5F77E502C25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US" spc="1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E0CA7515BB844E9F7BB19F54E8CA2D" ma:contentTypeVersion="2" ma:contentTypeDescription="Create a new document." ma:contentTypeScope="" ma:versionID="528a9a723a9f9db98d974dad3d0f3840">
  <xsd:schema xmlns:xsd="http://www.w3.org/2001/XMLSchema" xmlns:xs="http://www.w3.org/2001/XMLSchema" xmlns:p="http://schemas.microsoft.com/office/2006/metadata/properties" xmlns:ns2="f5825e83-f611-4cb2-aea8-e65f4c541af9" targetNamespace="http://schemas.microsoft.com/office/2006/metadata/properties" ma:root="true" ma:fieldsID="0968a849a4d28b37ab550d896f44a4be" ns2:_="">
    <xsd:import namespace="f5825e83-f611-4cb2-aea8-e65f4c541a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825e83-f611-4cb2-aea8-e65f4c541a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8DD5EA-B357-43BE-8BEA-6AF3190428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4A00B2-DE6F-4144-8D85-835227A50AB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AE7E324-EC4F-4B06-BB8C-0DF34B08E7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825e83-f611-4cb2-aea8-e65f4c541a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2673</Words>
  <Application>Microsoft Office PowerPoint</Application>
  <PresentationFormat>Custom</PresentationFormat>
  <Paragraphs>429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Arial MT</vt:lpstr>
      <vt:lpstr>Calibri</vt:lpstr>
      <vt:lpstr>Comic Sans MS</vt:lpstr>
      <vt:lpstr>Palatino Linotype</vt:lpstr>
      <vt:lpstr>Tahoma</vt:lpstr>
      <vt:lpstr>Times New Roman</vt:lpstr>
      <vt:lpstr>Wingdings</vt:lpstr>
      <vt:lpstr>Office Theme</vt:lpstr>
      <vt:lpstr>PowerPoint Presentation</vt:lpstr>
      <vt:lpstr>Outline</vt:lpstr>
      <vt:lpstr>What is RFID ?</vt:lpstr>
      <vt:lpstr>How Does It Work?</vt:lpstr>
      <vt:lpstr>Applications</vt:lpstr>
      <vt:lpstr>Automated Identification  Technology Suite</vt:lpstr>
      <vt:lpstr>RF ID Types</vt:lpstr>
      <vt:lpstr>A Bit of History</vt:lpstr>
      <vt:lpstr>Standards</vt:lpstr>
      <vt:lpstr>Primary Application Types</vt:lpstr>
      <vt:lpstr>Example: Smart Card</vt:lpstr>
      <vt:lpstr>How Smart are RFIDs?</vt:lpstr>
      <vt:lpstr>Example “Oyster” Card</vt:lpstr>
      <vt:lpstr>Outline</vt:lpstr>
      <vt:lpstr>Electronic Product Code (EPC)</vt:lpstr>
      <vt:lpstr>EPC Network Concept (2001)</vt:lpstr>
      <vt:lpstr>What information does an RFID tag contain?</vt:lpstr>
      <vt:lpstr>Passive RFID Tags</vt:lpstr>
      <vt:lpstr>Frequency Bands  Passive RFID Tags</vt:lpstr>
      <vt:lpstr>Standards</vt:lpstr>
      <vt:lpstr>Transmission methods</vt:lpstr>
      <vt:lpstr>PHY Layer</vt:lpstr>
      <vt:lpstr>What does an RFID tag look like  inside a card?</vt:lpstr>
      <vt:lpstr>MAC Layer</vt:lpstr>
      <vt:lpstr>Binary Tree Resolution</vt:lpstr>
      <vt:lpstr>General Security Concerns</vt:lpstr>
      <vt:lpstr>Privacy Concerns</vt:lpstr>
      <vt:lpstr>Privacy for Business Networks</vt:lpstr>
      <vt:lpstr>Reading Ranges</vt:lpstr>
      <vt:lpstr>Outline</vt:lpstr>
      <vt:lpstr>Near Field Communication  (NFC)</vt:lpstr>
      <vt:lpstr>NFC Devices</vt:lpstr>
      <vt:lpstr>Active and Passive  Communication Modes</vt:lpstr>
      <vt:lpstr>Outline</vt:lpstr>
      <vt:lpstr>What is Next:  Battery-less Devices</vt:lpstr>
      <vt:lpstr>Example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L21-RFID.pptx</dc:title>
  <dc:creator>prs</dc:creator>
  <cp:lastModifiedBy>Baba, Asif</cp:lastModifiedBy>
  <cp:revision>2</cp:revision>
  <dcterms:created xsi:type="dcterms:W3CDTF">2023-06-26T13:13:35Z</dcterms:created>
  <dcterms:modified xsi:type="dcterms:W3CDTF">2023-07-25T01:15:54Z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2021-04-03T00:00:00Z</vt:filetime>
  </property>
  <property fmtid="{D5CDD505-2E9C-101B-9397-08002B2CF9AE}" pid="3" name="LastSaved">
    <vt:filetime>2023-06-26T00:00:00Z</vt:filetime>
  </property>
  <property fmtid="{D5CDD505-2E9C-101B-9397-08002B2CF9AE}" pid="4" name="ContentTypeId">
    <vt:lpwstr>0x01010007E0CA7515BB844E9F7BB19F54E8CA2D</vt:lpwstr>
  </property>
</Properties>
</file>