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29450" y="308737"/>
            <a:ext cx="8885362" cy="4845712"/>
            <a:chOff x="29450" y="308737"/>
            <a:chExt cx="8885362" cy="4845712"/>
          </a:xfrm>
        </p:grpSpPr>
        <p:sp>
          <p:nvSpPr>
            <p:cNvPr id="55" name="Shape 55"/>
            <p:cNvSpPr/>
            <p:nvPr/>
          </p:nvSpPr>
          <p:spPr>
            <a:xfrm>
              <a:off x="2580637" y="684050"/>
              <a:ext cx="671400" cy="352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Style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5048648" y="1437050"/>
              <a:ext cx="1289400" cy="62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00"/>
                <a:t>Check Inventory Database if parts given by customer are available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106962" y="2776925"/>
              <a:ext cx="7620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Customer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5181787" y="4532550"/>
              <a:ext cx="1348200" cy="62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Return Finished Car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2558700" y="1127825"/>
              <a:ext cx="839700" cy="352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Power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2304450" y="1571600"/>
              <a:ext cx="1348200" cy="352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Transmission</a:t>
              </a:r>
            </a:p>
          </p:txBody>
        </p:sp>
        <p:cxnSp>
          <p:nvCxnSpPr>
            <p:cNvPr id="61" name="Shape 61"/>
            <p:cNvCxnSpPr/>
            <p:nvPr/>
          </p:nvCxnSpPr>
          <p:spPr>
            <a:xfrm flipH="1" rot="10800000">
              <a:off x="3595251" y="930663"/>
              <a:ext cx="693000" cy="91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62" name="Shape 62"/>
            <p:cNvGrpSpPr/>
            <p:nvPr/>
          </p:nvGrpSpPr>
          <p:grpSpPr>
            <a:xfrm>
              <a:off x="291035" y="1882611"/>
              <a:ext cx="393876" cy="813755"/>
              <a:chOff x="572675" y="651575"/>
              <a:chExt cx="186300" cy="384900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602225" y="651575"/>
                <a:ext cx="118500" cy="118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" name="Shape 64"/>
              <p:cNvCxnSpPr/>
              <p:nvPr/>
            </p:nvCxnSpPr>
            <p:spPr>
              <a:xfrm>
                <a:off x="661475" y="770075"/>
                <a:ext cx="0" cy="1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5" name="Shape 65"/>
              <p:cNvCxnSpPr/>
              <p:nvPr/>
            </p:nvCxnSpPr>
            <p:spPr>
              <a:xfrm flipH="1">
                <a:off x="572675" y="947675"/>
                <a:ext cx="88800" cy="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6" name="Shape 66"/>
              <p:cNvCxnSpPr/>
              <p:nvPr/>
            </p:nvCxnSpPr>
            <p:spPr>
              <a:xfrm>
                <a:off x="661475" y="930425"/>
                <a:ext cx="97500" cy="9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7" name="Shape 67"/>
              <p:cNvCxnSpPr/>
              <p:nvPr/>
            </p:nvCxnSpPr>
            <p:spPr>
              <a:xfrm flipH="1">
                <a:off x="572675" y="814479"/>
                <a:ext cx="88800" cy="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68" name="Shape 68"/>
              <p:cNvCxnSpPr/>
              <p:nvPr/>
            </p:nvCxnSpPr>
            <p:spPr>
              <a:xfrm>
                <a:off x="661475" y="810124"/>
                <a:ext cx="97500" cy="9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69" name="Shape 69"/>
            <p:cNvCxnSpPr>
              <a:endCxn id="70" idx="2"/>
            </p:cNvCxnSpPr>
            <p:nvPr/>
          </p:nvCxnSpPr>
          <p:spPr>
            <a:xfrm>
              <a:off x="823050" y="2253575"/>
              <a:ext cx="1652400" cy="18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70" name="Shape 70"/>
            <p:cNvSpPr/>
            <p:nvPr/>
          </p:nvSpPr>
          <p:spPr>
            <a:xfrm>
              <a:off x="2475450" y="2175875"/>
              <a:ext cx="981900" cy="529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Interior Seat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Material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2490000" y="2888750"/>
              <a:ext cx="908400" cy="513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Exterior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Material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2484300" y="4353925"/>
              <a:ext cx="981900" cy="444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Features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2422200" y="3601625"/>
              <a:ext cx="1044000" cy="62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Interior Cabin Materials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3834980" y="308737"/>
              <a:ext cx="839700" cy="62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Pass to Builder</a:t>
              </a:r>
            </a:p>
          </p:txBody>
        </p:sp>
        <p:cxnSp>
          <p:nvCxnSpPr>
            <p:cNvPr id="75" name="Shape 75"/>
            <p:cNvCxnSpPr>
              <a:endCxn id="71" idx="2"/>
            </p:cNvCxnSpPr>
            <p:nvPr/>
          </p:nvCxnSpPr>
          <p:spPr>
            <a:xfrm>
              <a:off x="833700" y="2275100"/>
              <a:ext cx="1656300" cy="8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76" name="Shape 76"/>
            <p:cNvSpPr txBox="1"/>
            <p:nvPr/>
          </p:nvSpPr>
          <p:spPr>
            <a:xfrm>
              <a:off x="8243412" y="3257762"/>
              <a:ext cx="6714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Director</a:t>
              </a:r>
            </a:p>
          </p:txBody>
        </p:sp>
        <p:cxnSp>
          <p:nvCxnSpPr>
            <p:cNvPr id="77" name="Shape 77"/>
            <p:cNvCxnSpPr>
              <a:endCxn id="73" idx="2"/>
            </p:cNvCxnSpPr>
            <p:nvPr/>
          </p:nvCxnSpPr>
          <p:spPr>
            <a:xfrm>
              <a:off x="833700" y="2264375"/>
              <a:ext cx="1588500" cy="164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8" name="Shape 78"/>
            <p:cNvCxnSpPr>
              <a:endCxn id="72" idx="2"/>
            </p:cNvCxnSpPr>
            <p:nvPr/>
          </p:nvCxnSpPr>
          <p:spPr>
            <a:xfrm>
              <a:off x="844500" y="2253475"/>
              <a:ext cx="1639800" cy="232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79" name="Shape 79"/>
            <p:cNvCxnSpPr>
              <a:endCxn id="60" idx="2"/>
            </p:cNvCxnSpPr>
            <p:nvPr/>
          </p:nvCxnSpPr>
          <p:spPr>
            <a:xfrm flipH="1" rot="10800000">
              <a:off x="799650" y="1748000"/>
              <a:ext cx="1504800" cy="52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0" name="Shape 80"/>
            <p:cNvCxnSpPr>
              <a:endCxn id="59" idx="2"/>
            </p:cNvCxnSpPr>
            <p:nvPr/>
          </p:nvCxnSpPr>
          <p:spPr>
            <a:xfrm flipH="1" rot="10800000">
              <a:off x="888000" y="1304225"/>
              <a:ext cx="1670700" cy="9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1" name="Shape 81"/>
            <p:cNvCxnSpPr>
              <a:endCxn id="55" idx="2"/>
            </p:cNvCxnSpPr>
            <p:nvPr/>
          </p:nvCxnSpPr>
          <p:spPr>
            <a:xfrm flipH="1" rot="10800000">
              <a:off x="812137" y="860450"/>
              <a:ext cx="1768500" cy="141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2" name="Shape 82"/>
            <p:cNvCxnSpPr/>
            <p:nvPr/>
          </p:nvCxnSpPr>
          <p:spPr>
            <a:xfrm flipH="1" rot="10800000">
              <a:off x="3457401" y="939928"/>
              <a:ext cx="849300" cy="29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3" name="Shape 83"/>
            <p:cNvCxnSpPr>
              <a:stCxn id="70" idx="6"/>
            </p:cNvCxnSpPr>
            <p:nvPr/>
          </p:nvCxnSpPr>
          <p:spPr>
            <a:xfrm flipH="1" rot="10800000">
              <a:off x="3457350" y="930875"/>
              <a:ext cx="830700" cy="150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4" name="Shape 84"/>
            <p:cNvCxnSpPr>
              <a:stCxn id="55" idx="6"/>
              <a:endCxn id="74" idx="2"/>
            </p:cNvCxnSpPr>
            <p:nvPr/>
          </p:nvCxnSpPr>
          <p:spPr>
            <a:xfrm flipH="1" rot="10800000">
              <a:off x="3252037" y="619550"/>
              <a:ext cx="582900" cy="24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5" name="Shape 85"/>
            <p:cNvCxnSpPr/>
            <p:nvPr/>
          </p:nvCxnSpPr>
          <p:spPr>
            <a:xfrm flipH="1" rot="10800000">
              <a:off x="3398400" y="939477"/>
              <a:ext cx="871200" cy="226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6" name="Shape 86"/>
            <p:cNvCxnSpPr/>
            <p:nvPr/>
          </p:nvCxnSpPr>
          <p:spPr>
            <a:xfrm flipH="1" rot="10800000">
              <a:off x="3441358" y="939611"/>
              <a:ext cx="840900" cy="297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7" name="Shape 87"/>
            <p:cNvCxnSpPr/>
            <p:nvPr/>
          </p:nvCxnSpPr>
          <p:spPr>
            <a:xfrm flipH="1" rot="10800000">
              <a:off x="3441358" y="939475"/>
              <a:ext cx="846900" cy="37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4674662" y="619687"/>
              <a:ext cx="5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" name="Shape 89"/>
            <p:cNvSpPr txBox="1"/>
            <p:nvPr/>
          </p:nvSpPr>
          <p:spPr>
            <a:xfrm>
              <a:off x="29450" y="1150325"/>
              <a:ext cx="182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Customer enters their specs</a:t>
              </a:r>
            </a:p>
          </p:txBody>
        </p:sp>
        <p:grpSp>
          <p:nvGrpSpPr>
            <p:cNvPr id="90" name="Shape 90"/>
            <p:cNvGrpSpPr/>
            <p:nvPr/>
          </p:nvGrpSpPr>
          <p:grpSpPr>
            <a:xfrm>
              <a:off x="8382172" y="2498423"/>
              <a:ext cx="393876" cy="813755"/>
              <a:chOff x="572675" y="651575"/>
              <a:chExt cx="186300" cy="384900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602225" y="651575"/>
                <a:ext cx="118500" cy="118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>
                <a:off x="661475" y="770075"/>
                <a:ext cx="0" cy="1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 flipH="1">
                <a:off x="572675" y="947675"/>
                <a:ext cx="88800" cy="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94" name="Shape 94"/>
              <p:cNvCxnSpPr/>
              <p:nvPr/>
            </p:nvCxnSpPr>
            <p:spPr>
              <a:xfrm>
                <a:off x="661475" y="930425"/>
                <a:ext cx="97500" cy="9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95" name="Shape 95"/>
              <p:cNvCxnSpPr/>
              <p:nvPr/>
            </p:nvCxnSpPr>
            <p:spPr>
              <a:xfrm flipH="1">
                <a:off x="572675" y="814479"/>
                <a:ext cx="88800" cy="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96" name="Shape 96"/>
              <p:cNvCxnSpPr/>
              <p:nvPr/>
            </p:nvCxnSpPr>
            <p:spPr>
              <a:xfrm>
                <a:off x="661475" y="810124"/>
                <a:ext cx="97500" cy="9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97" name="Shape 97"/>
            <p:cNvSpPr/>
            <p:nvPr/>
          </p:nvSpPr>
          <p:spPr>
            <a:xfrm>
              <a:off x="5257596" y="308750"/>
              <a:ext cx="981900" cy="62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Begin Building Vehicle</a:t>
              </a:r>
            </a:p>
          </p:txBody>
        </p:sp>
        <p:cxnSp>
          <p:nvCxnSpPr>
            <p:cNvPr id="98" name="Shape 98"/>
            <p:cNvCxnSpPr>
              <a:endCxn id="58" idx="6"/>
            </p:cNvCxnSpPr>
            <p:nvPr/>
          </p:nvCxnSpPr>
          <p:spPr>
            <a:xfrm flipH="1">
              <a:off x="6529987" y="3498900"/>
              <a:ext cx="1829700" cy="134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9" name="Shape 99"/>
            <p:cNvCxnSpPr>
              <a:endCxn id="56" idx="0"/>
            </p:cNvCxnSpPr>
            <p:nvPr/>
          </p:nvCxnSpPr>
          <p:spPr>
            <a:xfrm>
              <a:off x="5692148" y="930650"/>
              <a:ext cx="1200" cy="50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0" name="Shape 100"/>
            <p:cNvCxnSpPr>
              <a:endCxn id="91" idx="2"/>
            </p:cNvCxnSpPr>
            <p:nvPr/>
          </p:nvCxnSpPr>
          <p:spPr>
            <a:xfrm>
              <a:off x="6338047" y="1784290"/>
              <a:ext cx="2106599" cy="83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487275" y="3044000"/>
              <a:ext cx="4656225" cy="2004350"/>
            </a:xfrm>
            <a:custGeom>
              <a:pathLst>
                <a:path extrusionOk="0" h="80174" w="186249">
                  <a:moveTo>
                    <a:pt x="186249" y="76665"/>
                  </a:moveTo>
                  <a:cubicBezTo>
                    <a:pt x="165722" y="79107"/>
                    <a:pt x="144957" y="78714"/>
                    <a:pt x="124310" y="79697"/>
                  </a:cubicBezTo>
                  <a:cubicBezTo>
                    <a:pt x="100408" y="80834"/>
                    <a:pt x="73257" y="80503"/>
                    <a:pt x="53709" y="66703"/>
                  </a:cubicBezTo>
                  <a:cubicBezTo>
                    <a:pt x="42115" y="58518"/>
                    <a:pt x="33164" y="47104"/>
                    <a:pt x="23390" y="36816"/>
                  </a:cubicBezTo>
                  <a:cubicBezTo>
                    <a:pt x="13375" y="26275"/>
                    <a:pt x="0" y="1453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0" y="2558200"/>
            <a:ext cx="762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</a:t>
            </a:r>
          </a:p>
        </p:txBody>
      </p:sp>
      <p:sp>
        <p:nvSpPr>
          <p:cNvPr id="500" name="Shape 500"/>
          <p:cNvSpPr/>
          <p:nvPr/>
        </p:nvSpPr>
        <p:spPr>
          <a:xfrm>
            <a:off x="5181787" y="4380150"/>
            <a:ext cx="1348200" cy="62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Return Finished Car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145710" y="1730211"/>
            <a:ext cx="393876" cy="820891"/>
            <a:chOff x="572675" y="651575"/>
            <a:chExt cx="186300" cy="388275"/>
          </a:xfrm>
        </p:grpSpPr>
        <p:sp>
          <p:nvSpPr>
            <p:cNvPr id="502" name="Shape 502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03" name="Shape 503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04" name="Shape 504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05" name="Shape 505"/>
            <p:cNvCxnSpPr/>
            <p:nvPr/>
          </p:nvCxnSpPr>
          <p:spPr>
            <a:xfrm>
              <a:off x="661475" y="942350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06" name="Shape 506"/>
            <p:cNvCxnSpPr/>
            <p:nvPr/>
          </p:nvCxnSpPr>
          <p:spPr>
            <a:xfrm flipH="1">
              <a:off x="572675" y="814479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07" name="Shape 507"/>
            <p:cNvCxnSpPr/>
            <p:nvPr/>
          </p:nvCxnSpPr>
          <p:spPr>
            <a:xfrm>
              <a:off x="661475" y="810124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508" name="Shape 508"/>
          <p:cNvSpPr txBox="1"/>
          <p:nvPr/>
        </p:nvSpPr>
        <p:spPr>
          <a:xfrm>
            <a:off x="1748800" y="731375"/>
            <a:ext cx="18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 enters their specs</a:t>
            </a:r>
          </a:p>
        </p:txBody>
      </p:sp>
      <p:sp>
        <p:nvSpPr>
          <p:cNvPr id="509" name="Shape 509"/>
          <p:cNvSpPr/>
          <p:nvPr/>
        </p:nvSpPr>
        <p:spPr>
          <a:xfrm>
            <a:off x="487275" y="2891600"/>
            <a:ext cx="4656225" cy="2004350"/>
          </a:xfrm>
          <a:custGeom>
            <a:pathLst>
              <a:path extrusionOk="0" h="80174" w="186249">
                <a:moveTo>
                  <a:pt x="186249" y="76665"/>
                </a:moveTo>
                <a:cubicBezTo>
                  <a:pt x="165722" y="79107"/>
                  <a:pt x="144957" y="78714"/>
                  <a:pt x="124310" y="79697"/>
                </a:cubicBezTo>
                <a:cubicBezTo>
                  <a:pt x="100408" y="80834"/>
                  <a:pt x="73257" y="80503"/>
                  <a:pt x="53709" y="66703"/>
                </a:cubicBezTo>
                <a:cubicBezTo>
                  <a:pt x="42115" y="58518"/>
                  <a:pt x="33164" y="47104"/>
                  <a:pt x="23390" y="36816"/>
                </a:cubicBezTo>
                <a:cubicBezTo>
                  <a:pt x="13375" y="26275"/>
                  <a:pt x="0" y="1453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510" name="Shape 510"/>
          <p:cNvCxnSpPr/>
          <p:nvPr/>
        </p:nvCxnSpPr>
        <p:spPr>
          <a:xfrm>
            <a:off x="684900" y="227100"/>
            <a:ext cx="0" cy="46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1" name="Shape 511"/>
          <p:cNvSpPr/>
          <p:nvPr/>
        </p:nvSpPr>
        <p:spPr>
          <a:xfrm>
            <a:off x="1368550" y="1125200"/>
            <a:ext cx="2590200" cy="245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Style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Powertrain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Transmission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Exterior Material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Wheels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Brakes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Number of seats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Seat Material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Interior Cabin Material</a:t>
            </a:r>
          </a:p>
        </p:txBody>
      </p:sp>
      <p:cxnSp>
        <p:nvCxnSpPr>
          <p:cNvPr id="512" name="Shape 512"/>
          <p:cNvCxnSpPr/>
          <p:nvPr/>
        </p:nvCxnSpPr>
        <p:spPr>
          <a:xfrm>
            <a:off x="705875" y="2221275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25" y="304800"/>
            <a:ext cx="4695163" cy="25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419850" y="2110950"/>
            <a:ext cx="995100" cy="6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Main program</a:t>
            </a:r>
          </a:p>
        </p:txBody>
      </p:sp>
      <p:cxnSp>
        <p:nvCxnSpPr>
          <p:cNvPr id="519" name="Shape 519"/>
          <p:cNvCxnSpPr>
            <a:endCxn id="518" idx="2"/>
          </p:cNvCxnSpPr>
          <p:nvPr/>
        </p:nvCxnSpPr>
        <p:spPr>
          <a:xfrm>
            <a:off x="3404350" y="2170800"/>
            <a:ext cx="101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0" name="Shape 520"/>
          <p:cNvSpPr/>
          <p:nvPr/>
        </p:nvSpPr>
        <p:spPr>
          <a:xfrm>
            <a:off x="2684925" y="1833975"/>
            <a:ext cx="13083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Database Singleton</a:t>
            </a:r>
          </a:p>
        </p:txBody>
      </p:sp>
      <p:sp>
        <p:nvSpPr>
          <p:cNvPr id="521" name="Shape 521"/>
          <p:cNvSpPr/>
          <p:nvPr/>
        </p:nvSpPr>
        <p:spPr>
          <a:xfrm>
            <a:off x="2381200" y="2691750"/>
            <a:ext cx="1690800" cy="6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InventoryObserver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(for monitoring inventory in database)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4955875" y="2803950"/>
            <a:ext cx="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3" name="Shape 523"/>
          <p:cNvSpPr/>
          <p:nvPr/>
        </p:nvSpPr>
        <p:spPr>
          <a:xfrm>
            <a:off x="4110475" y="3323750"/>
            <a:ext cx="16908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PurchaseObserver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(for ensuring that a product that is low on stock is reordered)</a:t>
            </a:r>
          </a:p>
        </p:txBody>
      </p:sp>
      <p:sp>
        <p:nvSpPr>
          <p:cNvPr id="524" name="Shape 524"/>
          <p:cNvSpPr/>
          <p:nvPr/>
        </p:nvSpPr>
        <p:spPr>
          <a:xfrm>
            <a:off x="5997050" y="2691750"/>
            <a:ext cx="16908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Iterator (for iterating through the vectors (used in query() function for database, and map for the itemName and quantity</a:t>
            </a:r>
          </a:p>
        </p:txBody>
      </p:sp>
      <p:cxnSp>
        <p:nvCxnSpPr>
          <p:cNvPr id="525" name="Shape 525"/>
          <p:cNvCxnSpPr>
            <a:endCxn id="518" idx="6"/>
          </p:cNvCxnSpPr>
          <p:nvPr/>
        </p:nvCxnSpPr>
        <p:spPr>
          <a:xfrm rot="10800000">
            <a:off x="5414950" y="2452800"/>
            <a:ext cx="11568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6" name="Shape 526"/>
          <p:cNvSpPr/>
          <p:nvPr/>
        </p:nvSpPr>
        <p:spPr>
          <a:xfrm>
            <a:off x="6415750" y="1581750"/>
            <a:ext cx="15171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CarDirector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(used for taking in specs from customer) </a:t>
            </a:r>
          </a:p>
        </p:txBody>
      </p:sp>
      <p:sp>
        <p:nvSpPr>
          <p:cNvPr id="527" name="Shape 527"/>
          <p:cNvSpPr/>
          <p:nvPr/>
        </p:nvSpPr>
        <p:spPr>
          <a:xfrm>
            <a:off x="4072000" y="577450"/>
            <a:ext cx="16908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CarBuilder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(used for building and getting the components for the vehicle) </a:t>
            </a:r>
          </a:p>
        </p:txBody>
      </p:sp>
      <p:cxnSp>
        <p:nvCxnSpPr>
          <p:cNvPr id="528" name="Shape 528"/>
          <p:cNvCxnSpPr/>
          <p:nvPr/>
        </p:nvCxnSpPr>
        <p:spPr>
          <a:xfrm>
            <a:off x="4955875" y="1581750"/>
            <a:ext cx="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9" name="Shape 529"/>
          <p:cNvCxnSpPr/>
          <p:nvPr/>
        </p:nvCxnSpPr>
        <p:spPr>
          <a:xfrm flipH="1">
            <a:off x="5400250" y="2170875"/>
            <a:ext cx="101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0" name="Shape 530"/>
          <p:cNvCxnSpPr/>
          <p:nvPr/>
        </p:nvCxnSpPr>
        <p:spPr>
          <a:xfrm flipH="1" rot="10800000">
            <a:off x="3272200" y="2452800"/>
            <a:ext cx="11568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1702175" y="722800"/>
            <a:ext cx="1073100" cy="6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Inventory</a:t>
            </a:r>
          </a:p>
        </p:txBody>
      </p:sp>
      <p:cxnSp>
        <p:nvCxnSpPr>
          <p:cNvPr id="536" name="Shape 536"/>
          <p:cNvCxnSpPr/>
          <p:nvPr/>
        </p:nvCxnSpPr>
        <p:spPr>
          <a:xfrm>
            <a:off x="2775225" y="1018825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7" name="Shape 537"/>
          <p:cNvSpPr/>
          <p:nvPr/>
        </p:nvSpPr>
        <p:spPr>
          <a:xfrm>
            <a:off x="2997225" y="710425"/>
            <a:ext cx="1196400" cy="6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Purchase</a:t>
            </a:r>
          </a:p>
        </p:txBody>
      </p:sp>
      <p:sp>
        <p:nvSpPr>
          <p:cNvPr id="538" name="Shape 538"/>
          <p:cNvSpPr/>
          <p:nvPr/>
        </p:nvSpPr>
        <p:spPr>
          <a:xfrm>
            <a:off x="5657225" y="710425"/>
            <a:ext cx="1196400" cy="6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PurchaseOrder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Tracking</a:t>
            </a:r>
          </a:p>
        </p:txBody>
      </p:sp>
      <p:sp>
        <p:nvSpPr>
          <p:cNvPr id="539" name="Shape 539"/>
          <p:cNvSpPr/>
          <p:nvPr/>
        </p:nvSpPr>
        <p:spPr>
          <a:xfrm>
            <a:off x="4388875" y="710425"/>
            <a:ext cx="1073100" cy="6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Inventory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Tracking</a:t>
            </a:r>
          </a:p>
        </p:txBody>
      </p:sp>
      <p:cxnSp>
        <p:nvCxnSpPr>
          <p:cNvPr id="540" name="Shape 540"/>
          <p:cNvCxnSpPr/>
          <p:nvPr/>
        </p:nvCxnSpPr>
        <p:spPr>
          <a:xfrm>
            <a:off x="4166875" y="1031200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1" name="Shape 541"/>
          <p:cNvCxnSpPr/>
          <p:nvPr/>
        </p:nvCxnSpPr>
        <p:spPr>
          <a:xfrm>
            <a:off x="5461975" y="1031200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321274" y="993975"/>
            <a:ext cx="981900" cy="62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Real Rose Wood Trim is low on stock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7512" y="2772975"/>
            <a:ext cx="762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</a:t>
            </a:r>
          </a:p>
        </p:txBody>
      </p:sp>
      <p:sp>
        <p:nvSpPr>
          <p:cNvPr id="108" name="Shape 108"/>
          <p:cNvSpPr/>
          <p:nvPr/>
        </p:nvSpPr>
        <p:spPr>
          <a:xfrm>
            <a:off x="4256350" y="4686300"/>
            <a:ext cx="9084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Return Finished Car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261585" y="1878661"/>
            <a:ext cx="393876" cy="813755"/>
            <a:chOff x="572675" y="651575"/>
            <a:chExt cx="186300" cy="384900"/>
          </a:xfrm>
        </p:grpSpPr>
        <p:sp>
          <p:nvSpPr>
            <p:cNvPr id="110" name="Shape 110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Shape 111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661475" y="930425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flipH="1">
              <a:off x="572675" y="814479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661475" y="810124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16" name="Shape 116"/>
          <p:cNvCxnSpPr>
            <a:endCxn id="117" idx="2"/>
          </p:cNvCxnSpPr>
          <p:nvPr/>
        </p:nvCxnSpPr>
        <p:spPr>
          <a:xfrm flipH="1" rot="10800000">
            <a:off x="645500" y="1904550"/>
            <a:ext cx="10377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3805525" y="469500"/>
            <a:ext cx="7620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Pass to Builder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85412" y="1021212"/>
            <a:ext cx="671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Director</a:t>
            </a:r>
          </a:p>
        </p:txBody>
      </p:sp>
      <p:cxnSp>
        <p:nvCxnSpPr>
          <p:cNvPr id="120" name="Shape 120"/>
          <p:cNvCxnSpPr>
            <a:stCxn id="121" idx="6"/>
            <a:endCxn id="118" idx="2"/>
          </p:cNvCxnSpPr>
          <p:nvPr/>
        </p:nvCxnSpPr>
        <p:spPr>
          <a:xfrm flipH="1" rot="10800000">
            <a:off x="3358225" y="698100"/>
            <a:ext cx="4473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8" idx="6"/>
          </p:cNvCxnSpPr>
          <p:nvPr/>
        </p:nvCxnSpPr>
        <p:spPr>
          <a:xfrm flipH="1" rot="10800000">
            <a:off x="4567525" y="615600"/>
            <a:ext cx="6612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0" y="1146375"/>
            <a:ext cx="18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 enters their specs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9024172" y="261873"/>
            <a:ext cx="393876" cy="813755"/>
            <a:chOff x="572675" y="651575"/>
            <a:chExt cx="186300" cy="384900"/>
          </a:xfrm>
        </p:grpSpPr>
        <p:sp>
          <p:nvSpPr>
            <p:cNvPr id="125" name="Shape 125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7" name="Shape 127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661475" y="930425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flipH="1">
              <a:off x="572675" y="814479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661475" y="810124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31" name="Shape 131"/>
          <p:cNvSpPr/>
          <p:nvPr/>
        </p:nvSpPr>
        <p:spPr>
          <a:xfrm>
            <a:off x="5228150" y="397500"/>
            <a:ext cx="8520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Begin Building Vehicle</a:t>
            </a:r>
          </a:p>
        </p:txBody>
      </p:sp>
      <p:cxnSp>
        <p:nvCxnSpPr>
          <p:cNvPr id="132" name="Shape 132"/>
          <p:cNvCxnSpPr>
            <a:stCxn id="133" idx="4"/>
            <a:endCxn id="108" idx="6"/>
          </p:cNvCxnSpPr>
          <p:nvPr/>
        </p:nvCxnSpPr>
        <p:spPr>
          <a:xfrm flipH="1">
            <a:off x="5164725" y="3430025"/>
            <a:ext cx="2537400" cy="14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31" idx="3"/>
          </p:cNvCxnSpPr>
          <p:nvPr/>
        </p:nvCxnSpPr>
        <p:spPr>
          <a:xfrm flipH="1">
            <a:off x="4826722" y="787744"/>
            <a:ext cx="5262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/>
          <p:nvPr/>
        </p:nvSpPr>
        <p:spPr>
          <a:xfrm>
            <a:off x="457825" y="3040050"/>
            <a:ext cx="3782251" cy="2004350"/>
          </a:xfrm>
          <a:custGeom>
            <a:pathLst>
              <a:path extrusionOk="0" h="80174" w="186249">
                <a:moveTo>
                  <a:pt x="186249" y="76665"/>
                </a:moveTo>
                <a:cubicBezTo>
                  <a:pt x="165722" y="79107"/>
                  <a:pt x="144957" y="78714"/>
                  <a:pt x="124310" y="79697"/>
                </a:cubicBezTo>
                <a:cubicBezTo>
                  <a:pt x="100408" y="80834"/>
                  <a:pt x="73257" y="80503"/>
                  <a:pt x="53709" y="66703"/>
                </a:cubicBezTo>
                <a:cubicBezTo>
                  <a:pt x="42115" y="58518"/>
                  <a:pt x="33164" y="47104"/>
                  <a:pt x="23390" y="36816"/>
                </a:cubicBezTo>
                <a:cubicBezTo>
                  <a:pt x="13375" y="26275"/>
                  <a:pt x="0" y="1453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6" name="Shape 136"/>
          <p:cNvSpPr/>
          <p:nvPr/>
        </p:nvSpPr>
        <p:spPr>
          <a:xfrm>
            <a:off x="5347199" y="1069187"/>
            <a:ext cx="908400" cy="62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Leather Seats are low on stock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5654157" y="875500"/>
            <a:ext cx="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>
            <a:off x="5826450" y="170415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4710550" y="1617550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4240150" y="1792321"/>
            <a:ext cx="9819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Reorder Real Rose Wood Trim</a:t>
            </a:r>
          </a:p>
        </p:txBody>
      </p:sp>
      <p:sp>
        <p:nvSpPr>
          <p:cNvPr id="141" name="Shape 141"/>
          <p:cNvSpPr/>
          <p:nvPr/>
        </p:nvSpPr>
        <p:spPr>
          <a:xfrm>
            <a:off x="5334125" y="1868525"/>
            <a:ext cx="8712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Reorder Leather Seats</a:t>
            </a:r>
          </a:p>
        </p:txBody>
      </p:sp>
      <p:cxnSp>
        <p:nvCxnSpPr>
          <p:cNvPr id="142" name="Shape 142"/>
          <p:cNvCxnSpPr/>
          <p:nvPr/>
        </p:nvCxnSpPr>
        <p:spPr>
          <a:xfrm flipH="1">
            <a:off x="5318195" y="2263662"/>
            <a:ext cx="1437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4482775" y="3494475"/>
            <a:ext cx="908400" cy="3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Update Inventory</a:t>
            </a:r>
          </a:p>
        </p:txBody>
      </p:sp>
      <p:sp>
        <p:nvSpPr>
          <p:cNvPr id="144" name="Shape 144"/>
          <p:cNvSpPr/>
          <p:nvPr/>
        </p:nvSpPr>
        <p:spPr>
          <a:xfrm>
            <a:off x="4434750" y="2503150"/>
            <a:ext cx="1348200" cy="8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Notify customer that their part is low on stock and delay their delivery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4707320" y="2271625"/>
            <a:ext cx="1437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endCxn id="143" idx="0"/>
          </p:cNvCxnSpPr>
          <p:nvPr/>
        </p:nvCxnSpPr>
        <p:spPr>
          <a:xfrm flipH="1">
            <a:off x="4936975" y="3317175"/>
            <a:ext cx="717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/>
          <p:nvPr/>
        </p:nvSpPr>
        <p:spPr>
          <a:xfrm>
            <a:off x="6740775" y="186325"/>
            <a:ext cx="8712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Continue Building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5413924" y="397500"/>
            <a:ext cx="1326885" cy="3276618"/>
          </a:xfrm>
          <a:custGeom>
            <a:pathLst>
              <a:path extrusionOk="0" h="132215" w="54414">
                <a:moveTo>
                  <a:pt x="0" y="132215"/>
                </a:moveTo>
                <a:cubicBezTo>
                  <a:pt x="14775" y="132215"/>
                  <a:pt x="28833" y="119060"/>
                  <a:pt x="35746" y="106001"/>
                </a:cubicBezTo>
                <a:cubicBezTo>
                  <a:pt x="43200" y="91918"/>
                  <a:pt x="42258" y="74657"/>
                  <a:pt x="42895" y="58736"/>
                </a:cubicBezTo>
                <a:cubicBezTo>
                  <a:pt x="43461" y="44571"/>
                  <a:pt x="41307" y="30413"/>
                  <a:pt x="41307" y="16238"/>
                </a:cubicBezTo>
                <a:cubicBezTo>
                  <a:pt x="41307" y="11464"/>
                  <a:pt x="37647" y="5757"/>
                  <a:pt x="40512" y="1939"/>
                </a:cubicBezTo>
                <a:cubicBezTo>
                  <a:pt x="43297" y="-1773"/>
                  <a:pt x="49772" y="1145"/>
                  <a:pt x="54414" y="11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149" name="Shape 149"/>
          <p:cNvCxnSpPr>
            <a:stCxn id="147" idx="6"/>
          </p:cNvCxnSpPr>
          <p:nvPr/>
        </p:nvCxnSpPr>
        <p:spPr>
          <a:xfrm>
            <a:off x="7611975" y="414925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7939575" y="414925"/>
            <a:ext cx="0" cy="18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7503975" y="2251725"/>
            <a:ext cx="7176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Finish the car</a:t>
            </a:r>
          </a:p>
        </p:txBody>
      </p:sp>
      <p:sp>
        <p:nvSpPr>
          <p:cNvPr id="133" name="Shape 133"/>
          <p:cNvSpPr/>
          <p:nvPr/>
        </p:nvSpPr>
        <p:spPr>
          <a:xfrm>
            <a:off x="6883275" y="2972825"/>
            <a:ext cx="16377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Notify Customer that their vehicle is ready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7703920" y="2708912"/>
            <a:ext cx="1437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1683200" y="868350"/>
            <a:ext cx="2373900" cy="20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Compact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Hybrid V12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Manual Transmission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Bulletproof Steel Exterior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18 inch Alloy Wheels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15 inch Solid Disc Brakes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8 seats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Leather </a:t>
            </a:r>
            <a:r>
              <a:rPr lang="en" sz="1000"/>
              <a:t>Seats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Real Rose Wood Trim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77512" y="2696775"/>
            <a:ext cx="762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</a:t>
            </a:r>
          </a:p>
        </p:txBody>
      </p:sp>
      <p:sp>
        <p:nvSpPr>
          <p:cNvPr id="158" name="Shape 158"/>
          <p:cNvSpPr/>
          <p:nvPr/>
        </p:nvSpPr>
        <p:spPr>
          <a:xfrm>
            <a:off x="4256350" y="4610100"/>
            <a:ext cx="9084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Return Finished Car</a:t>
            </a:r>
          </a:p>
        </p:txBody>
      </p:sp>
      <p:cxnSp>
        <p:nvCxnSpPr>
          <p:cNvPr id="159" name="Shape 159"/>
          <p:cNvCxnSpPr>
            <a:stCxn id="160" idx="0"/>
            <a:endCxn id="161" idx="2"/>
          </p:cNvCxnSpPr>
          <p:nvPr/>
        </p:nvCxnSpPr>
        <p:spPr>
          <a:xfrm flipH="1" rot="10800000">
            <a:off x="2490248" y="621925"/>
            <a:ext cx="13152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62" name="Shape 162"/>
          <p:cNvGrpSpPr/>
          <p:nvPr/>
        </p:nvGrpSpPr>
        <p:grpSpPr>
          <a:xfrm>
            <a:off x="261585" y="1802461"/>
            <a:ext cx="393876" cy="813755"/>
            <a:chOff x="572675" y="651575"/>
            <a:chExt cx="186300" cy="384900"/>
          </a:xfrm>
        </p:grpSpPr>
        <p:sp>
          <p:nvSpPr>
            <p:cNvPr id="163" name="Shape 163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5" name="Shape 165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661475" y="930425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flipH="1">
              <a:off x="572675" y="814479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661475" y="810124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61" name="Shape 161"/>
          <p:cNvSpPr/>
          <p:nvPr/>
        </p:nvSpPr>
        <p:spPr>
          <a:xfrm>
            <a:off x="3805525" y="393300"/>
            <a:ext cx="7620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Pass to Builder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885412" y="945012"/>
            <a:ext cx="671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Director</a:t>
            </a:r>
          </a:p>
        </p:txBody>
      </p:sp>
      <p:cxnSp>
        <p:nvCxnSpPr>
          <p:cNvPr id="170" name="Shape 170"/>
          <p:cNvCxnSpPr>
            <a:stCxn id="161" idx="6"/>
          </p:cNvCxnSpPr>
          <p:nvPr/>
        </p:nvCxnSpPr>
        <p:spPr>
          <a:xfrm flipH="1" rot="10800000">
            <a:off x="4567525" y="539400"/>
            <a:ext cx="6612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77525" y="645750"/>
            <a:ext cx="18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 enters their specs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9024172" y="185673"/>
            <a:ext cx="393876" cy="813755"/>
            <a:chOff x="572675" y="651575"/>
            <a:chExt cx="186300" cy="384900"/>
          </a:xfrm>
        </p:grpSpPr>
        <p:sp>
          <p:nvSpPr>
            <p:cNvPr id="173" name="Shape 173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661475" y="930425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7" name="Shape 177"/>
            <p:cNvCxnSpPr/>
            <p:nvPr/>
          </p:nvCxnSpPr>
          <p:spPr>
            <a:xfrm flipH="1">
              <a:off x="572675" y="814479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661475" y="810124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79" name="Shape 179"/>
          <p:cNvSpPr/>
          <p:nvPr/>
        </p:nvSpPr>
        <p:spPr>
          <a:xfrm>
            <a:off x="5228150" y="321300"/>
            <a:ext cx="8520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Begin Building Vehicle</a:t>
            </a:r>
          </a:p>
        </p:txBody>
      </p:sp>
      <p:cxnSp>
        <p:nvCxnSpPr>
          <p:cNvPr id="180" name="Shape 180"/>
          <p:cNvCxnSpPr>
            <a:stCxn id="181" idx="4"/>
            <a:endCxn id="158" idx="6"/>
          </p:cNvCxnSpPr>
          <p:nvPr/>
        </p:nvCxnSpPr>
        <p:spPr>
          <a:xfrm flipH="1">
            <a:off x="5164725" y="3353825"/>
            <a:ext cx="2537400" cy="14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/>
          <p:nvPr/>
        </p:nvSpPr>
        <p:spPr>
          <a:xfrm>
            <a:off x="457825" y="2963850"/>
            <a:ext cx="3782251" cy="2004350"/>
          </a:xfrm>
          <a:custGeom>
            <a:pathLst>
              <a:path extrusionOk="0" h="80174" w="186249">
                <a:moveTo>
                  <a:pt x="186249" y="76665"/>
                </a:moveTo>
                <a:cubicBezTo>
                  <a:pt x="165722" y="79107"/>
                  <a:pt x="144957" y="78714"/>
                  <a:pt x="124310" y="79697"/>
                </a:cubicBezTo>
                <a:cubicBezTo>
                  <a:pt x="100408" y="80834"/>
                  <a:pt x="73257" y="80503"/>
                  <a:pt x="53709" y="66703"/>
                </a:cubicBezTo>
                <a:cubicBezTo>
                  <a:pt x="42115" y="58518"/>
                  <a:pt x="33164" y="47104"/>
                  <a:pt x="23390" y="36816"/>
                </a:cubicBezTo>
                <a:cubicBezTo>
                  <a:pt x="13375" y="26275"/>
                  <a:pt x="0" y="1453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cxnSp>
        <p:nvCxnSpPr>
          <p:cNvPr id="183" name="Shape 183"/>
          <p:cNvCxnSpPr/>
          <p:nvPr/>
        </p:nvCxnSpPr>
        <p:spPr>
          <a:xfrm flipH="1">
            <a:off x="5332257" y="799650"/>
            <a:ext cx="321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/>
          <p:nvPr/>
        </p:nvSpPr>
        <p:spPr>
          <a:xfrm>
            <a:off x="4547450" y="1254375"/>
            <a:ext cx="1504800" cy="96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Update Inventory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(Decrement inventory based on how many items are needed for construction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6740775" y="110125"/>
            <a:ext cx="8712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Continue Building</a:t>
            </a:r>
          </a:p>
        </p:txBody>
      </p:sp>
      <p:sp>
        <p:nvSpPr>
          <p:cNvPr id="186" name="Shape 186"/>
          <p:cNvSpPr/>
          <p:nvPr/>
        </p:nvSpPr>
        <p:spPr>
          <a:xfrm>
            <a:off x="6079569" y="321300"/>
            <a:ext cx="661266" cy="1485104"/>
          </a:xfrm>
          <a:custGeom>
            <a:pathLst>
              <a:path extrusionOk="0" h="132215" w="54414">
                <a:moveTo>
                  <a:pt x="0" y="132215"/>
                </a:moveTo>
                <a:cubicBezTo>
                  <a:pt x="14775" y="132215"/>
                  <a:pt x="28833" y="119060"/>
                  <a:pt x="35746" y="106001"/>
                </a:cubicBezTo>
                <a:cubicBezTo>
                  <a:pt x="43200" y="91918"/>
                  <a:pt x="42258" y="74657"/>
                  <a:pt x="42895" y="58736"/>
                </a:cubicBezTo>
                <a:cubicBezTo>
                  <a:pt x="43461" y="44571"/>
                  <a:pt x="41307" y="30413"/>
                  <a:pt x="41307" y="16238"/>
                </a:cubicBezTo>
                <a:cubicBezTo>
                  <a:pt x="41307" y="11464"/>
                  <a:pt x="37647" y="5757"/>
                  <a:pt x="40512" y="1939"/>
                </a:cubicBezTo>
                <a:cubicBezTo>
                  <a:pt x="43297" y="-1773"/>
                  <a:pt x="49772" y="1145"/>
                  <a:pt x="54414" y="11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cxnSp>
        <p:nvCxnSpPr>
          <p:cNvPr id="187" name="Shape 187"/>
          <p:cNvCxnSpPr>
            <a:stCxn id="185" idx="6"/>
          </p:cNvCxnSpPr>
          <p:nvPr/>
        </p:nvCxnSpPr>
        <p:spPr>
          <a:xfrm>
            <a:off x="7611975" y="338725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7939575" y="338725"/>
            <a:ext cx="0" cy="18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7503975" y="2175525"/>
            <a:ext cx="7176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Finish the car</a:t>
            </a:r>
          </a:p>
        </p:txBody>
      </p:sp>
      <p:sp>
        <p:nvSpPr>
          <p:cNvPr id="181" name="Shape 181"/>
          <p:cNvSpPr/>
          <p:nvPr/>
        </p:nvSpPr>
        <p:spPr>
          <a:xfrm>
            <a:off x="6883275" y="2896625"/>
            <a:ext cx="1637700" cy="4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Notify Customer that their vehicle is ready</a:t>
            </a:r>
          </a:p>
        </p:txBody>
      </p:sp>
      <p:cxnSp>
        <p:nvCxnSpPr>
          <p:cNvPr id="190" name="Shape 190"/>
          <p:cNvCxnSpPr/>
          <p:nvPr/>
        </p:nvCxnSpPr>
        <p:spPr>
          <a:xfrm flipH="1">
            <a:off x="7703920" y="2632712"/>
            <a:ext cx="1437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563375" y="210485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/>
          <p:nvPr/>
        </p:nvSpPr>
        <p:spPr>
          <a:xfrm>
            <a:off x="1398398" y="824125"/>
            <a:ext cx="2183700" cy="20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Fullsize SUV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Hybrid V12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CVT Transmission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Steel Exterior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24 inch Alloy Wheels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20 inch Solid Disc Brakes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11 seats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Nappa Leather Seats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Titanium Trim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Shape 196"/>
          <p:cNvGrpSpPr/>
          <p:nvPr/>
        </p:nvGrpSpPr>
        <p:grpSpPr>
          <a:xfrm>
            <a:off x="992750" y="331875"/>
            <a:ext cx="7357575" cy="3872725"/>
            <a:chOff x="992750" y="94950"/>
            <a:chExt cx="7357575" cy="3872725"/>
          </a:xfrm>
        </p:grpSpPr>
        <p:sp>
          <p:nvSpPr>
            <p:cNvPr id="197" name="Shape 197"/>
            <p:cNvSpPr/>
            <p:nvPr/>
          </p:nvSpPr>
          <p:spPr>
            <a:xfrm>
              <a:off x="2523425" y="731775"/>
              <a:ext cx="966300" cy="225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Order Details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2687500" y="171150"/>
              <a:ext cx="579900" cy="225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Orders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2896900" y="592575"/>
              <a:ext cx="161100" cy="139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Shape 200"/>
            <p:cNvCxnSpPr>
              <a:stCxn id="199" idx="0"/>
              <a:endCxn id="198" idx="2"/>
            </p:cNvCxnSpPr>
            <p:nvPr/>
          </p:nvCxnSpPr>
          <p:spPr>
            <a:xfrm rot="10800000">
              <a:off x="2977450" y="396675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1" name="Shape 201"/>
            <p:cNvSpPr/>
            <p:nvPr/>
          </p:nvSpPr>
          <p:spPr>
            <a:xfrm>
              <a:off x="1063100" y="139050"/>
              <a:ext cx="761400" cy="289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Customer</a:t>
              </a:r>
            </a:p>
          </p:txBody>
        </p:sp>
        <p:cxnSp>
          <p:nvCxnSpPr>
            <p:cNvPr id="202" name="Shape 202"/>
            <p:cNvCxnSpPr>
              <a:stCxn id="201" idx="3"/>
              <a:endCxn id="198" idx="1"/>
            </p:cNvCxnSpPr>
            <p:nvPr/>
          </p:nvCxnSpPr>
          <p:spPr>
            <a:xfrm>
              <a:off x="1824500" y="283950"/>
              <a:ext cx="8631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3" name="Shape 203"/>
            <p:cNvSpPr txBox="1"/>
            <p:nvPr/>
          </p:nvSpPr>
          <p:spPr>
            <a:xfrm>
              <a:off x="992750" y="428850"/>
              <a:ext cx="9021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CustomerName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PhoneNumber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EmailAddress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Home Address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2526400" y="927600"/>
              <a:ext cx="902100" cy="7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CustomerName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Type of Car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Materials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ETD (Estimated Delivery)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80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74700" y="2970100"/>
              <a:ext cx="9342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Transmission</a:t>
              </a:r>
            </a:p>
          </p:txBody>
        </p:sp>
        <p:cxnSp>
          <p:nvCxnSpPr>
            <p:cNvPr id="206" name="Shape 206"/>
            <p:cNvCxnSpPr/>
            <p:nvPr/>
          </p:nvCxnSpPr>
          <p:spPr>
            <a:xfrm>
              <a:off x="7241787" y="3217000"/>
              <a:ext cx="0" cy="188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" name="Shape 207"/>
            <p:cNvCxnSpPr/>
            <p:nvPr/>
          </p:nvCxnSpPr>
          <p:spPr>
            <a:xfrm rot="10800000">
              <a:off x="6587075" y="3357875"/>
              <a:ext cx="5421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6587075" y="3357900"/>
              <a:ext cx="0" cy="174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9" name="Shape 209"/>
            <p:cNvSpPr/>
            <p:nvPr/>
          </p:nvSpPr>
          <p:spPr>
            <a:xfrm>
              <a:off x="6119975" y="3532825"/>
              <a:ext cx="6375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Manual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3234850" y="2611975"/>
              <a:ext cx="4962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Color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>
              <a:off x="4157400" y="2380975"/>
              <a:ext cx="0" cy="38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3747412" y="1506025"/>
              <a:ext cx="0" cy="322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3428662" y="1828225"/>
              <a:ext cx="6375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Exterior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7726100" y="3532825"/>
              <a:ext cx="453000" cy="234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CVT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6846250" y="3520250"/>
              <a:ext cx="7911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Automatic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 rot="10800000">
              <a:off x="7106375" y="3354875"/>
              <a:ext cx="7302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4686575" y="1793325"/>
              <a:ext cx="5919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Interior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4524537" y="3020025"/>
              <a:ext cx="730200" cy="354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Interior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Materials</a:t>
              </a:r>
            </a:p>
          </p:txBody>
        </p:sp>
        <p:cxnSp>
          <p:nvCxnSpPr>
            <p:cNvPr id="219" name="Shape 219"/>
            <p:cNvCxnSpPr/>
            <p:nvPr/>
          </p:nvCxnSpPr>
          <p:spPr>
            <a:xfrm>
              <a:off x="4344275" y="1301725"/>
              <a:ext cx="0" cy="204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>
              <a:off x="3747300" y="1506025"/>
              <a:ext cx="612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3747425" y="2075125"/>
              <a:ext cx="0" cy="322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2" name="Shape 222"/>
            <p:cNvSpPr/>
            <p:nvPr/>
          </p:nvSpPr>
          <p:spPr>
            <a:xfrm>
              <a:off x="3922775" y="947425"/>
              <a:ext cx="843000" cy="354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StyleOfCar</a:t>
              </a:r>
            </a:p>
          </p:txBody>
        </p:sp>
        <p:cxnSp>
          <p:nvCxnSpPr>
            <p:cNvPr id="223" name="Shape 223"/>
            <p:cNvCxnSpPr/>
            <p:nvPr/>
          </p:nvCxnSpPr>
          <p:spPr>
            <a:xfrm rot="10800000">
              <a:off x="4359600" y="1506025"/>
              <a:ext cx="612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4982512" y="1506025"/>
              <a:ext cx="0" cy="322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>
              <a:off x="3339425" y="2383300"/>
              <a:ext cx="408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x="3482950" y="2380975"/>
              <a:ext cx="0" cy="23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5294825" y="2611975"/>
              <a:ext cx="4962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Color</a:t>
              </a:r>
            </a:p>
          </p:txBody>
        </p:sp>
        <p:cxnSp>
          <p:nvCxnSpPr>
            <p:cNvPr id="228" name="Shape 228"/>
            <p:cNvCxnSpPr/>
            <p:nvPr/>
          </p:nvCxnSpPr>
          <p:spPr>
            <a:xfrm rot="10800000">
              <a:off x="5134925" y="2383300"/>
              <a:ext cx="408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9" name="Shape 229"/>
            <p:cNvCxnSpPr/>
            <p:nvPr/>
          </p:nvCxnSpPr>
          <p:spPr>
            <a:xfrm>
              <a:off x="5134925" y="2059000"/>
              <a:ext cx="0" cy="322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5542925" y="2380975"/>
              <a:ext cx="0" cy="23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1" name="Shape 231"/>
            <p:cNvSpPr/>
            <p:nvPr/>
          </p:nvSpPr>
          <p:spPr>
            <a:xfrm>
              <a:off x="6924425" y="759725"/>
              <a:ext cx="591900" cy="354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Engine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>
              <a:off x="7225750" y="1114025"/>
              <a:ext cx="0" cy="174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3" name="Shape 233"/>
            <p:cNvCxnSpPr/>
            <p:nvPr/>
          </p:nvCxnSpPr>
          <p:spPr>
            <a:xfrm rot="10800000">
              <a:off x="3747425" y="2383300"/>
              <a:ext cx="408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4" name="Shape 234"/>
            <p:cNvSpPr/>
            <p:nvPr/>
          </p:nvSpPr>
          <p:spPr>
            <a:xfrm>
              <a:off x="3916137" y="2601625"/>
              <a:ext cx="5421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Lights</a:t>
              </a:r>
            </a:p>
          </p:txBody>
        </p:sp>
        <p:cxnSp>
          <p:nvCxnSpPr>
            <p:cNvPr id="235" name="Shape 235"/>
            <p:cNvCxnSpPr/>
            <p:nvPr/>
          </p:nvCxnSpPr>
          <p:spPr>
            <a:xfrm rot="10800000">
              <a:off x="4889650" y="2017075"/>
              <a:ext cx="0" cy="958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6" name="Shape 236"/>
            <p:cNvCxnSpPr/>
            <p:nvPr/>
          </p:nvCxnSpPr>
          <p:spPr>
            <a:xfrm rot="10800000">
              <a:off x="2748850" y="2383300"/>
              <a:ext cx="588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2750750" y="2380975"/>
              <a:ext cx="0" cy="23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2394650" y="2611975"/>
              <a:ext cx="6849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Material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5363525" y="94950"/>
              <a:ext cx="4080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Car</a:t>
              </a:r>
            </a:p>
          </p:txBody>
        </p:sp>
        <p:cxnSp>
          <p:nvCxnSpPr>
            <p:cNvPr id="240" name="Shape 240"/>
            <p:cNvCxnSpPr/>
            <p:nvPr/>
          </p:nvCxnSpPr>
          <p:spPr>
            <a:xfrm rot="10800000">
              <a:off x="5542925" y="342150"/>
              <a:ext cx="0" cy="195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1" name="Shape 241"/>
            <p:cNvCxnSpPr/>
            <p:nvPr/>
          </p:nvCxnSpPr>
          <p:spPr>
            <a:xfrm rot="10800000">
              <a:off x="4338112" y="536225"/>
              <a:ext cx="870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4344275" y="536225"/>
              <a:ext cx="0" cy="386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3" name="Shape 243"/>
            <p:cNvCxnSpPr/>
            <p:nvPr/>
          </p:nvCxnSpPr>
          <p:spPr>
            <a:xfrm rot="10800000">
              <a:off x="5208875" y="537150"/>
              <a:ext cx="19641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4" name="Shape 244"/>
            <p:cNvCxnSpPr/>
            <p:nvPr/>
          </p:nvCxnSpPr>
          <p:spPr>
            <a:xfrm>
              <a:off x="7172975" y="551837"/>
              <a:ext cx="0" cy="193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5" name="Shape 245"/>
            <p:cNvSpPr txBox="1"/>
            <p:nvPr/>
          </p:nvSpPr>
          <p:spPr>
            <a:xfrm>
              <a:off x="2366800" y="2836425"/>
              <a:ext cx="730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BulletProof</a:t>
              </a:r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3489725" y="844575"/>
              <a:ext cx="300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7" name="Shape 247"/>
            <p:cNvCxnSpPr/>
            <p:nvPr/>
          </p:nvCxnSpPr>
          <p:spPr>
            <a:xfrm rot="10800000">
              <a:off x="3790625" y="429500"/>
              <a:ext cx="0" cy="418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3790625" y="428850"/>
              <a:ext cx="912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4981500" y="214750"/>
              <a:ext cx="354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0" name="Shape 250"/>
            <p:cNvCxnSpPr/>
            <p:nvPr/>
          </p:nvCxnSpPr>
          <p:spPr>
            <a:xfrm flipH="1" rot="10800000">
              <a:off x="4703250" y="214775"/>
              <a:ext cx="300600" cy="204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1" name="Shape 251"/>
            <p:cNvCxnSpPr/>
            <p:nvPr/>
          </p:nvCxnSpPr>
          <p:spPr>
            <a:xfrm rot="10800000">
              <a:off x="6847075" y="2121575"/>
              <a:ext cx="1227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6847325" y="2123650"/>
              <a:ext cx="0" cy="18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670175" y="2305675"/>
              <a:ext cx="3543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V4</a:t>
              </a:r>
            </a:p>
          </p:txBody>
        </p:sp>
        <p:cxnSp>
          <p:nvCxnSpPr>
            <p:cNvPr id="254" name="Shape 254"/>
            <p:cNvCxnSpPr/>
            <p:nvPr/>
          </p:nvCxnSpPr>
          <p:spPr>
            <a:xfrm>
              <a:off x="7239275" y="2121575"/>
              <a:ext cx="0" cy="18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5" name="Shape 255"/>
            <p:cNvSpPr/>
            <p:nvPr/>
          </p:nvSpPr>
          <p:spPr>
            <a:xfrm>
              <a:off x="7062125" y="2303112"/>
              <a:ext cx="3543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V6</a:t>
              </a:r>
            </a:p>
          </p:txBody>
        </p:sp>
        <p:cxnSp>
          <p:nvCxnSpPr>
            <p:cNvPr id="256" name="Shape 256"/>
            <p:cNvCxnSpPr/>
            <p:nvPr/>
          </p:nvCxnSpPr>
          <p:spPr>
            <a:xfrm>
              <a:off x="7606750" y="2125725"/>
              <a:ext cx="0" cy="18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7" name="Shape 257"/>
            <p:cNvSpPr/>
            <p:nvPr/>
          </p:nvSpPr>
          <p:spPr>
            <a:xfrm>
              <a:off x="7479725" y="2303112"/>
              <a:ext cx="3543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V8</a:t>
              </a:r>
            </a:p>
          </p:txBody>
        </p:sp>
        <p:cxnSp>
          <p:nvCxnSpPr>
            <p:cNvPr id="258" name="Shape 258"/>
            <p:cNvCxnSpPr/>
            <p:nvPr/>
          </p:nvCxnSpPr>
          <p:spPr>
            <a:xfrm rot="10800000">
              <a:off x="6450200" y="1291887"/>
              <a:ext cx="783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6450200" y="1293962"/>
              <a:ext cx="0" cy="18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0" name="Shape 260"/>
            <p:cNvSpPr/>
            <p:nvPr/>
          </p:nvSpPr>
          <p:spPr>
            <a:xfrm>
              <a:off x="6107750" y="1472812"/>
              <a:ext cx="6849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Gasoline</a:t>
              </a:r>
            </a:p>
          </p:txBody>
        </p:sp>
        <p:cxnSp>
          <p:nvCxnSpPr>
            <p:cNvPr id="261" name="Shape 261"/>
            <p:cNvCxnSpPr/>
            <p:nvPr/>
          </p:nvCxnSpPr>
          <p:spPr>
            <a:xfrm rot="10800000">
              <a:off x="7223775" y="1291225"/>
              <a:ext cx="684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7899653" y="1293319"/>
              <a:ext cx="0" cy="184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3" name="Shape 263"/>
            <p:cNvSpPr/>
            <p:nvPr/>
          </p:nvSpPr>
          <p:spPr>
            <a:xfrm>
              <a:off x="7563650" y="1473025"/>
              <a:ext cx="5886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Hybrid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6842150" y="2574412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6840100" y="2770325"/>
              <a:ext cx="3759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7220375" y="2574425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7" name="Shape 267"/>
            <p:cNvSpPr/>
            <p:nvPr/>
          </p:nvSpPr>
          <p:spPr>
            <a:xfrm>
              <a:off x="6883100" y="1472500"/>
              <a:ext cx="6375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Electric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>
              <a:off x="7857950" y="1719725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7239275" y="1914187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7221100" y="2770325"/>
              <a:ext cx="445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7656875" y="2574412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2" name="Shape 272"/>
            <p:cNvCxnSpPr/>
            <p:nvPr/>
          </p:nvCxnSpPr>
          <p:spPr>
            <a:xfrm rot="10800000">
              <a:off x="7237475" y="1916100"/>
              <a:ext cx="6204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3" name="Shape 273"/>
            <p:cNvCxnSpPr/>
            <p:nvPr/>
          </p:nvCxnSpPr>
          <p:spPr>
            <a:xfrm rot="10800000">
              <a:off x="6441550" y="1918175"/>
              <a:ext cx="8031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6451375" y="1726312"/>
              <a:ext cx="0" cy="18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7225750" y="1711225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7241787" y="3354875"/>
              <a:ext cx="0" cy="188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7823437" y="3354875"/>
              <a:ext cx="0" cy="188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" name="Shape 278"/>
            <p:cNvCxnSpPr/>
            <p:nvPr/>
          </p:nvCxnSpPr>
          <p:spPr>
            <a:xfrm>
              <a:off x="7220375" y="2776412"/>
              <a:ext cx="0" cy="195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9" name="Shape 279"/>
            <p:cNvSpPr txBox="1"/>
            <p:nvPr/>
          </p:nvSpPr>
          <p:spPr>
            <a:xfrm>
              <a:off x="4524550" y="3344875"/>
              <a:ext cx="7302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Wood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Plastic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Fabric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Leather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>
              <a:off x="8070550" y="2121575"/>
              <a:ext cx="0" cy="18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7897325" y="2305675"/>
              <a:ext cx="453000" cy="246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V12</a:t>
              </a:r>
            </a:p>
          </p:txBody>
        </p:sp>
      </p:grpSp>
      <p:cxnSp>
        <p:nvCxnSpPr>
          <p:cNvPr id="282" name="Shape 282"/>
          <p:cNvCxnSpPr/>
          <p:nvPr/>
        </p:nvCxnSpPr>
        <p:spPr>
          <a:xfrm flipH="1" rot="10800000">
            <a:off x="954525" y="4204600"/>
            <a:ext cx="3078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83" name="Shape 283"/>
          <p:cNvGrpSpPr/>
          <p:nvPr/>
        </p:nvGrpSpPr>
        <p:grpSpPr>
          <a:xfrm>
            <a:off x="414308" y="4204592"/>
            <a:ext cx="353513" cy="664067"/>
            <a:chOff x="554075" y="651575"/>
            <a:chExt cx="204900" cy="384900"/>
          </a:xfrm>
        </p:grpSpPr>
        <p:sp>
          <p:nvSpPr>
            <p:cNvPr id="284" name="Shape 284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Shape 285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6" name="Shape 286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661475" y="930425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54075" y="823100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42875" y="805850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90" name="Shape 290"/>
          <p:cNvCxnSpPr/>
          <p:nvPr/>
        </p:nvCxnSpPr>
        <p:spPr>
          <a:xfrm>
            <a:off x="928450" y="4755050"/>
            <a:ext cx="2706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37325" y="241425"/>
            <a:ext cx="1623300" cy="128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static DatabaseInstance()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getInstance()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static uniqueInstance()</a:t>
            </a:r>
          </a:p>
        </p:txBody>
      </p:sp>
      <p:cxnSp>
        <p:nvCxnSpPr>
          <p:cNvPr id="296" name="Shape 296"/>
          <p:cNvCxnSpPr>
            <a:stCxn id="295" idx="3"/>
          </p:cNvCxnSpPr>
          <p:nvPr/>
        </p:nvCxnSpPr>
        <p:spPr>
          <a:xfrm rot="10800000">
            <a:off x="237325" y="881925"/>
            <a:ext cx="1623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/>
          <p:nvPr/>
        </p:nvCxnSpPr>
        <p:spPr>
          <a:xfrm>
            <a:off x="1860625" y="881925"/>
            <a:ext cx="110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98" name="Shape 298"/>
          <p:cNvSpPr/>
          <p:nvPr/>
        </p:nvSpPr>
        <p:spPr>
          <a:xfrm>
            <a:off x="2965825" y="725475"/>
            <a:ext cx="1451100" cy="31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Return dataBaseInstance()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3251350" y="1924187"/>
            <a:ext cx="1623300" cy="1068994"/>
            <a:chOff x="5779925" y="2587975"/>
            <a:chExt cx="1623300" cy="1281000"/>
          </a:xfrm>
        </p:grpSpPr>
        <p:sp>
          <p:nvSpPr>
            <p:cNvPr id="300" name="Shape 300"/>
            <p:cNvSpPr/>
            <p:nvPr/>
          </p:nvSpPr>
          <p:spPr>
            <a:xfrm>
              <a:off x="5779925" y="2587975"/>
              <a:ext cx="1623300" cy="1281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Observer</a:t>
              </a:r>
            </a:p>
            <a:p>
              <a:pPr lvl="0" rtl="0" algn="l">
                <a:spcBef>
                  <a:spcPts val="0"/>
                </a:spcBef>
                <a:buNone/>
              </a:pPr>
              <a:br>
                <a:rPr lang="en" sz="1100"/>
              </a:br>
              <a:r>
                <a:rPr lang="en" sz="1100"/>
                <a:t>virtual void update(string, map&lt;string,int&gt;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 rot="10800000">
              <a:off x="5779925" y="2900875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02" name="Shape 302"/>
          <p:cNvSpPr/>
          <p:nvPr/>
        </p:nvSpPr>
        <p:spPr>
          <a:xfrm>
            <a:off x="3921100" y="2993225"/>
            <a:ext cx="283800" cy="172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4063000" y="3166025"/>
            <a:ext cx="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4" name="Shape 304"/>
          <p:cNvCxnSpPr/>
          <p:nvPr/>
        </p:nvCxnSpPr>
        <p:spPr>
          <a:xfrm>
            <a:off x="3305350" y="3363425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4820650" y="3363425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06" name="Shape 306"/>
          <p:cNvGrpSpPr/>
          <p:nvPr/>
        </p:nvGrpSpPr>
        <p:grpSpPr>
          <a:xfrm>
            <a:off x="2439700" y="3646625"/>
            <a:ext cx="1623300" cy="869700"/>
            <a:chOff x="5779925" y="2587975"/>
            <a:chExt cx="1623300" cy="869700"/>
          </a:xfrm>
        </p:grpSpPr>
        <p:sp>
          <p:nvSpPr>
            <p:cNvPr id="307" name="Shape 307"/>
            <p:cNvSpPr/>
            <p:nvPr/>
          </p:nvSpPr>
          <p:spPr>
            <a:xfrm>
              <a:off x="5779925" y="2587975"/>
              <a:ext cx="1623300" cy="869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Inventory</a:t>
              </a:r>
              <a:r>
                <a:rPr lang="en" sz="1100"/>
                <a:t>Observer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update(string, map&lt;string,int&gt;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 rot="10800000">
              <a:off x="5779925" y="2900875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09" name="Shape 309"/>
          <p:cNvGrpSpPr/>
          <p:nvPr/>
        </p:nvGrpSpPr>
        <p:grpSpPr>
          <a:xfrm>
            <a:off x="4204900" y="3646625"/>
            <a:ext cx="1623300" cy="869700"/>
            <a:chOff x="5932325" y="2587975"/>
            <a:chExt cx="1623300" cy="869700"/>
          </a:xfrm>
        </p:grpSpPr>
        <p:sp>
          <p:nvSpPr>
            <p:cNvPr id="310" name="Shape 310"/>
            <p:cNvSpPr/>
            <p:nvPr/>
          </p:nvSpPr>
          <p:spPr>
            <a:xfrm>
              <a:off x="5932325" y="2587975"/>
              <a:ext cx="1623300" cy="869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Purchase</a:t>
              </a:r>
              <a:r>
                <a:rPr lang="en" sz="1100"/>
                <a:t>Observer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update(string, map&lt;string,int&gt;</a:t>
              </a:r>
            </a:p>
          </p:txBody>
        </p:sp>
        <p:cxnSp>
          <p:nvCxnSpPr>
            <p:cNvPr id="311" name="Shape 311"/>
            <p:cNvCxnSpPr/>
            <p:nvPr/>
          </p:nvCxnSpPr>
          <p:spPr>
            <a:xfrm rot="10800000">
              <a:off x="5932325" y="2900875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12" name="Shape 312"/>
          <p:cNvCxnSpPr/>
          <p:nvPr/>
        </p:nvCxnSpPr>
        <p:spPr>
          <a:xfrm rot="10800000">
            <a:off x="2306525" y="2084525"/>
            <a:ext cx="9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/>
          <p:nvPr/>
        </p:nvCxnSpPr>
        <p:spPr>
          <a:xfrm>
            <a:off x="2306525" y="2360275"/>
            <a:ext cx="9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14" name="Shape 314"/>
          <p:cNvGrpSpPr/>
          <p:nvPr/>
        </p:nvGrpSpPr>
        <p:grpSpPr>
          <a:xfrm>
            <a:off x="683225" y="1847987"/>
            <a:ext cx="1623300" cy="1068994"/>
            <a:chOff x="5779925" y="2496662"/>
            <a:chExt cx="1623300" cy="1281000"/>
          </a:xfrm>
        </p:grpSpPr>
        <p:sp>
          <p:nvSpPr>
            <p:cNvPr id="315" name="Shape 315"/>
            <p:cNvSpPr/>
            <p:nvPr/>
          </p:nvSpPr>
          <p:spPr>
            <a:xfrm>
              <a:off x="5779925" y="2496662"/>
              <a:ext cx="1623300" cy="1281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Subject</a:t>
              </a:r>
            </a:p>
            <a:p>
              <a:pPr lvl="0" rtl="0" algn="l">
                <a:spcBef>
                  <a:spcPts val="0"/>
                </a:spcBef>
                <a:buNone/>
              </a:pPr>
              <a:br>
                <a:rPr lang="en" sz="1100"/>
              </a:br>
              <a:r>
                <a:rPr lang="en" sz="1100"/>
                <a:t>notifyAll(string, string, map&lt;string, int&gt;</a:t>
              </a:r>
            </a:p>
          </p:txBody>
        </p:sp>
        <p:cxnSp>
          <p:nvCxnSpPr>
            <p:cNvPr id="316" name="Shape 316"/>
            <p:cNvCxnSpPr/>
            <p:nvPr/>
          </p:nvCxnSpPr>
          <p:spPr>
            <a:xfrm rot="10800000">
              <a:off x="5779925" y="2809562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17" name="Shape 317"/>
          <p:cNvCxnSpPr/>
          <p:nvPr/>
        </p:nvCxnSpPr>
        <p:spPr>
          <a:xfrm rot="10800000">
            <a:off x="1346400" y="3368750"/>
            <a:ext cx="53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6687700" y="3363412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19" name="Shape 319"/>
          <p:cNvGrpSpPr/>
          <p:nvPr/>
        </p:nvGrpSpPr>
        <p:grpSpPr>
          <a:xfrm>
            <a:off x="5970100" y="3646625"/>
            <a:ext cx="1623300" cy="869700"/>
            <a:chOff x="5932325" y="2587975"/>
            <a:chExt cx="1623300" cy="869700"/>
          </a:xfrm>
        </p:grpSpPr>
        <p:sp>
          <p:nvSpPr>
            <p:cNvPr id="320" name="Shape 320"/>
            <p:cNvSpPr/>
            <p:nvPr/>
          </p:nvSpPr>
          <p:spPr>
            <a:xfrm>
              <a:off x="5932325" y="2587975"/>
              <a:ext cx="1623300" cy="869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" sz="1100"/>
                <a:t>CarBuilderObserver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update(string, map&lt;string,int&gt;</a:t>
              </a:r>
            </a:p>
          </p:txBody>
        </p:sp>
        <p:cxnSp>
          <p:nvCxnSpPr>
            <p:cNvPr id="321" name="Shape 321"/>
            <p:cNvCxnSpPr/>
            <p:nvPr/>
          </p:nvCxnSpPr>
          <p:spPr>
            <a:xfrm rot="10800000">
              <a:off x="5932325" y="2900875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22" name="Shape 322"/>
          <p:cNvCxnSpPr/>
          <p:nvPr/>
        </p:nvCxnSpPr>
        <p:spPr>
          <a:xfrm>
            <a:off x="1351750" y="3363425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23" name="Shape 323"/>
          <p:cNvGrpSpPr/>
          <p:nvPr/>
        </p:nvGrpSpPr>
        <p:grpSpPr>
          <a:xfrm>
            <a:off x="121600" y="3646625"/>
            <a:ext cx="2075400" cy="869700"/>
            <a:chOff x="5415425" y="2587975"/>
            <a:chExt cx="2075400" cy="869700"/>
          </a:xfrm>
        </p:grpSpPr>
        <p:sp>
          <p:nvSpPr>
            <p:cNvPr id="324" name="Shape 324"/>
            <p:cNvSpPr/>
            <p:nvPr/>
          </p:nvSpPr>
          <p:spPr>
            <a:xfrm>
              <a:off x="5415425" y="2587975"/>
              <a:ext cx="2075400" cy="869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" sz="1100"/>
                <a:t>NotifyCustomerObserver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update(string, map&lt;string,int&gt;</a:t>
              </a:r>
            </a:p>
          </p:txBody>
        </p:sp>
        <p:cxnSp>
          <p:nvCxnSpPr>
            <p:cNvPr id="325" name="Shape 325"/>
            <p:cNvCxnSpPr/>
            <p:nvPr/>
          </p:nvCxnSpPr>
          <p:spPr>
            <a:xfrm rot="10800000">
              <a:off x="5415425" y="2931700"/>
              <a:ext cx="20754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3251350" y="2042447"/>
            <a:ext cx="1623300" cy="711494"/>
            <a:chOff x="5779925" y="2729688"/>
            <a:chExt cx="1623300" cy="852600"/>
          </a:xfrm>
        </p:grpSpPr>
        <p:sp>
          <p:nvSpPr>
            <p:cNvPr id="331" name="Shape 331"/>
            <p:cNvSpPr/>
            <p:nvPr/>
          </p:nvSpPr>
          <p:spPr>
            <a:xfrm>
              <a:off x="5779925" y="2729688"/>
              <a:ext cx="1623300" cy="852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Builder</a:t>
              </a:r>
            </a:p>
            <a:p>
              <a:pPr lvl="0" rtl="0" algn="l">
                <a:spcBef>
                  <a:spcPts val="0"/>
                </a:spcBef>
                <a:buNone/>
              </a:pPr>
              <a:br>
                <a:rPr lang="en" sz="1100"/>
              </a:br>
              <a:r>
                <a:rPr lang="en" sz="1100">
                  <a:solidFill>
                    <a:schemeClr val="dk1"/>
                  </a:solidFill>
                </a:rPr>
                <a:t>buildCar()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cxnSp>
          <p:nvCxnSpPr>
            <p:cNvPr id="332" name="Shape 332"/>
            <p:cNvCxnSpPr/>
            <p:nvPr/>
          </p:nvCxnSpPr>
          <p:spPr>
            <a:xfrm rot="10800000">
              <a:off x="5779925" y="3110551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33" name="Shape 333"/>
          <p:cNvSpPr/>
          <p:nvPr/>
        </p:nvSpPr>
        <p:spPr>
          <a:xfrm>
            <a:off x="3921100" y="2764625"/>
            <a:ext cx="283800" cy="172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4" name="Shape 334"/>
          <p:cNvCxnSpPr/>
          <p:nvPr/>
        </p:nvCxnSpPr>
        <p:spPr>
          <a:xfrm>
            <a:off x="4063000" y="2937425"/>
            <a:ext cx="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35" name="Shape 335"/>
          <p:cNvGrpSpPr/>
          <p:nvPr/>
        </p:nvGrpSpPr>
        <p:grpSpPr>
          <a:xfrm>
            <a:off x="3251350" y="3134825"/>
            <a:ext cx="1623300" cy="1176300"/>
            <a:chOff x="5779925" y="2587975"/>
            <a:chExt cx="1623300" cy="1176300"/>
          </a:xfrm>
        </p:grpSpPr>
        <p:sp>
          <p:nvSpPr>
            <p:cNvPr id="336" name="Shape 336"/>
            <p:cNvSpPr/>
            <p:nvPr/>
          </p:nvSpPr>
          <p:spPr>
            <a:xfrm>
              <a:off x="5779925" y="2587975"/>
              <a:ext cx="1623300" cy="1176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ConcreteCarBuilder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b</a:t>
              </a:r>
              <a:r>
                <a:rPr lang="en" sz="1100">
                  <a:solidFill>
                    <a:schemeClr val="dk1"/>
                  </a:solidFill>
                </a:rPr>
                <a:t>uildEngine()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buildTransmission()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buildExterior()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buildInterior()</a:t>
              </a:r>
            </a:p>
          </p:txBody>
        </p:sp>
        <p:cxnSp>
          <p:nvCxnSpPr>
            <p:cNvPr id="337" name="Shape 337"/>
            <p:cNvCxnSpPr/>
            <p:nvPr/>
          </p:nvCxnSpPr>
          <p:spPr>
            <a:xfrm rot="10800000">
              <a:off x="5779925" y="2900875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338" name="Shape 338"/>
          <p:cNvCxnSpPr/>
          <p:nvPr/>
        </p:nvCxnSpPr>
        <p:spPr>
          <a:xfrm>
            <a:off x="2306525" y="2360275"/>
            <a:ext cx="9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39" name="Shape 339"/>
          <p:cNvGrpSpPr/>
          <p:nvPr/>
        </p:nvGrpSpPr>
        <p:grpSpPr>
          <a:xfrm>
            <a:off x="463625" y="1701228"/>
            <a:ext cx="1623300" cy="1318092"/>
            <a:chOff x="5779925" y="2496681"/>
            <a:chExt cx="1623300" cy="1579499"/>
          </a:xfrm>
        </p:grpSpPr>
        <p:sp>
          <p:nvSpPr>
            <p:cNvPr id="340" name="Shape 340"/>
            <p:cNvSpPr/>
            <p:nvPr/>
          </p:nvSpPr>
          <p:spPr>
            <a:xfrm>
              <a:off x="5779925" y="2496681"/>
              <a:ext cx="1623300" cy="1579499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Director</a:t>
              </a:r>
            </a:p>
            <a:p>
              <a:pPr lvl="0" rtl="0" algn="l">
                <a:spcBef>
                  <a:spcPts val="0"/>
                </a:spcBef>
                <a:buNone/>
              </a:pPr>
              <a:br>
                <a:rPr lang="en" sz="1100"/>
              </a:br>
              <a:r>
                <a:rPr lang="en" sz="1100"/>
                <a:t>buildCar</a:t>
              </a:r>
              <a:r>
                <a:rPr lang="en" sz="1100"/>
                <a:t>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buildEngine()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buildTransmission()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buildExterior()</a:t>
              </a:r>
            </a:p>
            <a:p>
              <a:pPr lvl="0" rtl="0" algn="l">
                <a:spcBef>
                  <a:spcPts val="0"/>
                </a:spcBef>
                <a:buNone/>
              </a:pPr>
              <a:r>
                <a:rPr lang="en" sz="1100"/>
                <a:t>buildInterior()</a:t>
              </a:r>
            </a:p>
          </p:txBody>
        </p:sp>
        <p:cxnSp>
          <p:nvCxnSpPr>
            <p:cNvPr id="341" name="Shape 341"/>
            <p:cNvCxnSpPr/>
            <p:nvPr/>
          </p:nvCxnSpPr>
          <p:spPr>
            <a:xfrm rot="10800000">
              <a:off x="5779925" y="2905578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42" name="Shape 342"/>
          <p:cNvSpPr/>
          <p:nvPr/>
        </p:nvSpPr>
        <p:spPr>
          <a:xfrm>
            <a:off x="2086925" y="2304775"/>
            <a:ext cx="219600" cy="1110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>
            <a:off x="4874650" y="3722975"/>
            <a:ext cx="155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grpSp>
        <p:nvGrpSpPr>
          <p:cNvPr id="344" name="Shape 344"/>
          <p:cNvGrpSpPr/>
          <p:nvPr/>
        </p:nvGrpSpPr>
        <p:grpSpPr>
          <a:xfrm>
            <a:off x="6508775" y="3402989"/>
            <a:ext cx="1623300" cy="659171"/>
            <a:chOff x="5779925" y="2708857"/>
            <a:chExt cx="1623300" cy="789900"/>
          </a:xfrm>
        </p:grpSpPr>
        <p:sp>
          <p:nvSpPr>
            <p:cNvPr id="345" name="Shape 345"/>
            <p:cNvSpPr/>
            <p:nvPr/>
          </p:nvSpPr>
          <p:spPr>
            <a:xfrm>
              <a:off x="5779925" y="2708857"/>
              <a:ext cx="1623300" cy="789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Director</a:t>
              </a:r>
            </a:p>
            <a:p>
              <a:pPr lvl="0" rtl="0" algn="l">
                <a:spcBef>
                  <a:spcPts val="0"/>
                </a:spcBef>
                <a:buNone/>
              </a:pPr>
              <a:br>
                <a:rPr lang="en" sz="1100"/>
              </a:br>
              <a:r>
                <a:rPr lang="en" sz="1100"/>
                <a:t>r</a:t>
              </a:r>
              <a:r>
                <a:rPr lang="en" sz="1100"/>
                <a:t>eturn finished Car</a:t>
              </a:r>
            </a:p>
          </p:txBody>
        </p:sp>
        <p:cxnSp>
          <p:nvCxnSpPr>
            <p:cNvPr id="346" name="Shape 346"/>
            <p:cNvCxnSpPr/>
            <p:nvPr/>
          </p:nvCxnSpPr>
          <p:spPr>
            <a:xfrm rot="10800000">
              <a:off x="5779925" y="3103810"/>
              <a:ext cx="162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2807775" y="59475"/>
            <a:ext cx="11451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Car Construction</a:t>
            </a:r>
          </a:p>
        </p:txBody>
      </p:sp>
      <p:cxnSp>
        <p:nvCxnSpPr>
          <p:cNvPr id="352" name="Shape 352"/>
          <p:cNvCxnSpPr>
            <a:stCxn id="351" idx="2"/>
            <a:endCxn id="351" idx="2"/>
          </p:cNvCxnSpPr>
          <p:nvPr/>
        </p:nvCxnSpPr>
        <p:spPr>
          <a:xfrm>
            <a:off x="3380325" y="307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>
            <a:stCxn id="351" idx="2"/>
          </p:cNvCxnSpPr>
          <p:nvPr/>
        </p:nvCxnSpPr>
        <p:spPr>
          <a:xfrm flipH="1">
            <a:off x="998025" y="307275"/>
            <a:ext cx="2382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" name="Shape 354"/>
          <p:cNvSpPr/>
          <p:nvPr/>
        </p:nvSpPr>
        <p:spPr>
          <a:xfrm>
            <a:off x="307225" y="749475"/>
            <a:ext cx="9711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1. Customer enters specs</a:t>
            </a:r>
          </a:p>
        </p:txBody>
      </p:sp>
      <p:sp>
        <p:nvSpPr>
          <p:cNvPr id="355" name="Shape 355"/>
          <p:cNvSpPr/>
          <p:nvPr/>
        </p:nvSpPr>
        <p:spPr>
          <a:xfrm>
            <a:off x="2751075" y="579312"/>
            <a:ext cx="1258500" cy="5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2</a:t>
            </a:r>
            <a:r>
              <a:rPr lang="en" sz="1000"/>
              <a:t>. Builder builds car and monitors inventory</a:t>
            </a:r>
          </a:p>
        </p:txBody>
      </p:sp>
      <p:cxnSp>
        <p:nvCxnSpPr>
          <p:cNvPr id="356" name="Shape 356"/>
          <p:cNvCxnSpPr>
            <a:stCxn id="351" idx="2"/>
            <a:endCxn id="355" idx="0"/>
          </p:cNvCxnSpPr>
          <p:nvPr/>
        </p:nvCxnSpPr>
        <p:spPr>
          <a:xfrm>
            <a:off x="3380325" y="307275"/>
            <a:ext cx="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7" name="Shape 357"/>
          <p:cNvSpPr/>
          <p:nvPr/>
        </p:nvSpPr>
        <p:spPr>
          <a:xfrm>
            <a:off x="5763150" y="612075"/>
            <a:ext cx="1387500" cy="8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3.</a:t>
            </a:r>
            <a:r>
              <a:rPr lang="en" sz="1000"/>
              <a:t> Customer will be notified if their car is delayed, in construction, or ready to pickup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307225" y="1000575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9" name="Shape 359"/>
          <p:cNvCxnSpPr/>
          <p:nvPr/>
        </p:nvCxnSpPr>
        <p:spPr>
          <a:xfrm>
            <a:off x="317150" y="120105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0" name="Shape 360"/>
          <p:cNvSpPr/>
          <p:nvPr/>
        </p:nvSpPr>
        <p:spPr>
          <a:xfrm>
            <a:off x="545150" y="1123995"/>
            <a:ext cx="9711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1. </a:t>
            </a:r>
            <a:r>
              <a:rPr lang="en" sz="1000">
                <a:solidFill>
                  <a:srgbClr val="FF0000"/>
                </a:solidFill>
              </a:rPr>
              <a:t>Style of car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307250" y="1272850"/>
            <a:ext cx="0" cy="3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317150" y="1497375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3" name="Shape 363"/>
          <p:cNvSpPr/>
          <p:nvPr/>
        </p:nvSpPr>
        <p:spPr>
          <a:xfrm>
            <a:off x="545150" y="1388150"/>
            <a:ext cx="9711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2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Power train</a:t>
            </a:r>
          </a:p>
        </p:txBody>
      </p:sp>
      <p:cxnSp>
        <p:nvCxnSpPr>
          <p:cNvPr id="364" name="Shape 364"/>
          <p:cNvCxnSpPr/>
          <p:nvPr/>
        </p:nvCxnSpPr>
        <p:spPr>
          <a:xfrm>
            <a:off x="543750" y="1530100"/>
            <a:ext cx="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5" name="Shape 365"/>
          <p:cNvCxnSpPr/>
          <p:nvPr/>
        </p:nvCxnSpPr>
        <p:spPr>
          <a:xfrm>
            <a:off x="563575" y="1708375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" name="Shape 366"/>
          <p:cNvSpPr/>
          <p:nvPr/>
        </p:nvSpPr>
        <p:spPr>
          <a:xfrm>
            <a:off x="791575" y="1614025"/>
            <a:ext cx="6045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1. </a:t>
            </a:r>
            <a:r>
              <a:rPr lang="en" sz="1000">
                <a:solidFill>
                  <a:srgbClr val="0000FF"/>
                </a:solidFill>
              </a:rPr>
              <a:t>Gas</a:t>
            </a:r>
          </a:p>
        </p:txBody>
      </p:sp>
      <p:cxnSp>
        <p:nvCxnSpPr>
          <p:cNvPr id="367" name="Shape 367"/>
          <p:cNvCxnSpPr/>
          <p:nvPr/>
        </p:nvCxnSpPr>
        <p:spPr>
          <a:xfrm>
            <a:off x="791575" y="1809887"/>
            <a:ext cx="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>
            <a:endCxn id="369" idx="1"/>
          </p:cNvCxnSpPr>
          <p:nvPr/>
        </p:nvCxnSpPr>
        <p:spPr>
          <a:xfrm>
            <a:off x="780250" y="1942025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9" name="Shape 369"/>
          <p:cNvSpPr/>
          <p:nvPr/>
        </p:nvSpPr>
        <p:spPr>
          <a:xfrm>
            <a:off x="1008250" y="1847675"/>
            <a:ext cx="3765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9900FF"/>
                </a:solidFill>
              </a:rPr>
              <a:t>V4</a:t>
            </a:r>
          </a:p>
        </p:txBody>
      </p:sp>
      <p:cxnSp>
        <p:nvCxnSpPr>
          <p:cNvPr id="370" name="Shape 370"/>
          <p:cNvCxnSpPr>
            <a:endCxn id="371" idx="1"/>
          </p:cNvCxnSpPr>
          <p:nvPr/>
        </p:nvCxnSpPr>
        <p:spPr>
          <a:xfrm>
            <a:off x="780250" y="21761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1" name="Shape 371"/>
          <p:cNvSpPr/>
          <p:nvPr/>
        </p:nvSpPr>
        <p:spPr>
          <a:xfrm>
            <a:off x="1008250" y="2081750"/>
            <a:ext cx="3765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9900FF"/>
                </a:solidFill>
              </a:rPr>
              <a:t>V6</a:t>
            </a:r>
          </a:p>
        </p:txBody>
      </p:sp>
      <p:cxnSp>
        <p:nvCxnSpPr>
          <p:cNvPr id="372" name="Shape 372"/>
          <p:cNvCxnSpPr>
            <a:endCxn id="373" idx="1"/>
          </p:cNvCxnSpPr>
          <p:nvPr/>
        </p:nvCxnSpPr>
        <p:spPr>
          <a:xfrm>
            <a:off x="780250" y="243375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3" name="Shape 373"/>
          <p:cNvSpPr/>
          <p:nvPr/>
        </p:nvSpPr>
        <p:spPr>
          <a:xfrm>
            <a:off x="1008250" y="2339400"/>
            <a:ext cx="3765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9900FF"/>
                </a:solidFill>
              </a:rPr>
              <a:t>V8</a:t>
            </a:r>
          </a:p>
        </p:txBody>
      </p:sp>
      <p:cxnSp>
        <p:nvCxnSpPr>
          <p:cNvPr id="374" name="Shape 374"/>
          <p:cNvCxnSpPr>
            <a:endCxn id="375" idx="1"/>
          </p:cNvCxnSpPr>
          <p:nvPr/>
        </p:nvCxnSpPr>
        <p:spPr>
          <a:xfrm>
            <a:off x="780250" y="2689587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5" name="Shape 375"/>
          <p:cNvSpPr/>
          <p:nvPr/>
        </p:nvSpPr>
        <p:spPr>
          <a:xfrm>
            <a:off x="1008250" y="2595237"/>
            <a:ext cx="4458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>
                <a:solidFill>
                  <a:srgbClr val="9900FF"/>
                </a:solidFill>
              </a:rPr>
              <a:t>V12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531662" y="2929200"/>
            <a:ext cx="2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7" name="Shape 377"/>
          <p:cNvSpPr/>
          <p:nvPr/>
        </p:nvSpPr>
        <p:spPr>
          <a:xfrm>
            <a:off x="766837" y="2839887"/>
            <a:ext cx="7629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2</a:t>
            </a:r>
            <a:r>
              <a:rPr lang="en" sz="1000"/>
              <a:t>. </a:t>
            </a:r>
            <a:r>
              <a:rPr lang="en" sz="1000">
                <a:solidFill>
                  <a:srgbClr val="0000FF"/>
                </a:solidFill>
              </a:rPr>
              <a:t>Electric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287450" y="3193775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9" name="Shape 379"/>
          <p:cNvSpPr/>
          <p:nvPr/>
        </p:nvSpPr>
        <p:spPr>
          <a:xfrm>
            <a:off x="515450" y="3084550"/>
            <a:ext cx="10902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3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Transmission</a:t>
            </a:r>
          </a:p>
        </p:txBody>
      </p:sp>
      <p:cxnSp>
        <p:nvCxnSpPr>
          <p:cNvPr id="380" name="Shape 380"/>
          <p:cNvCxnSpPr/>
          <p:nvPr/>
        </p:nvCxnSpPr>
        <p:spPr>
          <a:xfrm>
            <a:off x="287450" y="346185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1" name="Shape 381"/>
          <p:cNvSpPr/>
          <p:nvPr/>
        </p:nvSpPr>
        <p:spPr>
          <a:xfrm>
            <a:off x="515450" y="3352625"/>
            <a:ext cx="12585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4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Exterior Material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287475" y="37085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3" name="Shape 383"/>
          <p:cNvSpPr/>
          <p:nvPr/>
        </p:nvSpPr>
        <p:spPr>
          <a:xfrm>
            <a:off x="515475" y="3599275"/>
            <a:ext cx="7629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5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Wheels</a:t>
            </a:r>
          </a:p>
        </p:txBody>
      </p:sp>
      <p:cxnSp>
        <p:nvCxnSpPr>
          <p:cNvPr id="384" name="Shape 384"/>
          <p:cNvCxnSpPr/>
          <p:nvPr/>
        </p:nvCxnSpPr>
        <p:spPr>
          <a:xfrm>
            <a:off x="287475" y="395515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5" name="Shape 385"/>
          <p:cNvSpPr/>
          <p:nvPr/>
        </p:nvSpPr>
        <p:spPr>
          <a:xfrm>
            <a:off x="515475" y="3845925"/>
            <a:ext cx="7629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6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Brakes</a:t>
            </a:r>
          </a:p>
        </p:txBody>
      </p:sp>
      <p:cxnSp>
        <p:nvCxnSpPr>
          <p:cNvPr id="386" name="Shape 386"/>
          <p:cNvCxnSpPr/>
          <p:nvPr/>
        </p:nvCxnSpPr>
        <p:spPr>
          <a:xfrm>
            <a:off x="287475" y="42018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515475" y="4092575"/>
            <a:ext cx="9711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7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NumSeats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297375" y="444845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9" name="Shape 389"/>
          <p:cNvSpPr/>
          <p:nvPr/>
        </p:nvSpPr>
        <p:spPr>
          <a:xfrm>
            <a:off x="525375" y="4339225"/>
            <a:ext cx="6540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8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Seats</a:t>
            </a:r>
          </a:p>
        </p:txBody>
      </p:sp>
      <p:cxnSp>
        <p:nvCxnSpPr>
          <p:cNvPr id="390" name="Shape 390"/>
          <p:cNvCxnSpPr/>
          <p:nvPr/>
        </p:nvCxnSpPr>
        <p:spPr>
          <a:xfrm>
            <a:off x="297375" y="46951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1" name="Shape 391"/>
          <p:cNvSpPr/>
          <p:nvPr/>
        </p:nvSpPr>
        <p:spPr>
          <a:xfrm>
            <a:off x="525375" y="4585875"/>
            <a:ext cx="1258500" cy="1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000"/>
              <a:t>9</a:t>
            </a:r>
            <a:r>
              <a:rPr lang="en" sz="1000"/>
              <a:t>. </a:t>
            </a:r>
            <a:r>
              <a:rPr lang="en" sz="1000">
                <a:solidFill>
                  <a:srgbClr val="FF0000"/>
                </a:solidFill>
              </a:rPr>
              <a:t>Interior Material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3352800" y="112045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3" name="Shape 393"/>
          <p:cNvSpPr/>
          <p:nvPr/>
        </p:nvSpPr>
        <p:spPr>
          <a:xfrm>
            <a:off x="2780250" y="1344975"/>
            <a:ext cx="11451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Check inventory database and monitor stock of parts</a:t>
            </a:r>
          </a:p>
        </p:txBody>
      </p:sp>
      <p:sp>
        <p:nvSpPr>
          <p:cNvPr id="394" name="Shape 394"/>
          <p:cNvSpPr/>
          <p:nvPr/>
        </p:nvSpPr>
        <p:spPr>
          <a:xfrm>
            <a:off x="2780250" y="2185025"/>
            <a:ext cx="11451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Notify customer that their particular part is out of stock and will have to be reordered</a:t>
            </a:r>
          </a:p>
        </p:txBody>
      </p:sp>
      <p:cxnSp>
        <p:nvCxnSpPr>
          <p:cNvPr id="395" name="Shape 395"/>
          <p:cNvCxnSpPr>
            <a:stCxn id="393" idx="2"/>
            <a:endCxn id="394" idx="0"/>
          </p:cNvCxnSpPr>
          <p:nvPr/>
        </p:nvCxnSpPr>
        <p:spPr>
          <a:xfrm>
            <a:off x="3352800" y="1944675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3380850" y="307275"/>
            <a:ext cx="23823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7" name="Shape 397"/>
          <p:cNvSpPr/>
          <p:nvPr/>
        </p:nvSpPr>
        <p:spPr>
          <a:xfrm>
            <a:off x="3925348" y="1045149"/>
            <a:ext cx="1818415" cy="1794671"/>
          </a:xfrm>
          <a:custGeom>
            <a:pathLst>
              <a:path extrusionOk="0" h="71751" w="84040">
                <a:moveTo>
                  <a:pt x="0" y="71751"/>
                </a:moveTo>
                <a:cubicBezTo>
                  <a:pt x="13842" y="70493"/>
                  <a:pt x="28249" y="62742"/>
                  <a:pt x="36470" y="51534"/>
                </a:cubicBezTo>
                <a:cubicBezTo>
                  <a:pt x="44833" y="40130"/>
                  <a:pt x="45408" y="24271"/>
                  <a:pt x="53516" y="12685"/>
                </a:cubicBezTo>
                <a:cubicBezTo>
                  <a:pt x="59833" y="3657"/>
                  <a:pt x="73021" y="0"/>
                  <a:pt x="8404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98" name="Shape 398"/>
          <p:cNvSpPr txBox="1"/>
          <p:nvPr/>
        </p:nvSpPr>
        <p:spPr>
          <a:xfrm>
            <a:off x="-7850" y="-47050"/>
            <a:ext cx="247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Breakdown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3911175" y="422850"/>
            <a:ext cx="1593000" cy="362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Car Construction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644400" y="1041900"/>
            <a:ext cx="5250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4707675" y="78495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1644250" y="104190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7" name="Shape 407"/>
          <p:cNvCxnSpPr/>
          <p:nvPr/>
        </p:nvCxnSpPr>
        <p:spPr>
          <a:xfrm>
            <a:off x="3221225" y="104190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8" name="Shape 408"/>
          <p:cNvSpPr/>
          <p:nvPr/>
        </p:nvSpPr>
        <p:spPr>
          <a:xfrm>
            <a:off x="2701375" y="1301100"/>
            <a:ext cx="996600" cy="414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1.2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Planning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409" name="Shape 409"/>
          <p:cNvCxnSpPr/>
          <p:nvPr/>
        </p:nvCxnSpPr>
        <p:spPr>
          <a:xfrm>
            <a:off x="4827350" y="104190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3199675" y="1716000"/>
            <a:ext cx="0" cy="19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6890675" y="1041900"/>
            <a:ext cx="0" cy="25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2" name="Shape 412"/>
          <p:cNvCxnSpPr/>
          <p:nvPr/>
        </p:nvCxnSpPr>
        <p:spPr>
          <a:xfrm>
            <a:off x="1644250" y="1716000"/>
            <a:ext cx="0" cy="195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3" name="Shape 413"/>
          <p:cNvCxnSpPr/>
          <p:nvPr/>
        </p:nvCxnSpPr>
        <p:spPr>
          <a:xfrm>
            <a:off x="1644175" y="21520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4" name="Shape 414"/>
          <p:cNvSpPr/>
          <p:nvPr/>
        </p:nvSpPr>
        <p:spPr>
          <a:xfrm>
            <a:off x="1890775" y="1868350"/>
            <a:ext cx="10707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Evaluation</a:t>
            </a:r>
          </a:p>
        </p:txBody>
      </p:sp>
      <p:sp>
        <p:nvSpPr>
          <p:cNvPr id="415" name="Shape 415"/>
          <p:cNvSpPr/>
          <p:nvPr/>
        </p:nvSpPr>
        <p:spPr>
          <a:xfrm>
            <a:off x="1145950" y="1301100"/>
            <a:ext cx="996600" cy="414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1.1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Initiation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4292000" y="1288700"/>
            <a:ext cx="1070700" cy="414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1.3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Execution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305225" y="1301100"/>
            <a:ext cx="1293300" cy="567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1.4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Closeout of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418" name="Shape 418"/>
          <p:cNvCxnSpPr/>
          <p:nvPr/>
        </p:nvCxnSpPr>
        <p:spPr>
          <a:xfrm>
            <a:off x="1644175" y="287165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9" name="Shape 419"/>
          <p:cNvSpPr/>
          <p:nvPr/>
        </p:nvSpPr>
        <p:spPr>
          <a:xfrm>
            <a:off x="1890775" y="2588000"/>
            <a:ext cx="10707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Project Proposal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1644175" y="36654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1" name="Shape 421"/>
          <p:cNvSpPr/>
          <p:nvPr/>
        </p:nvSpPr>
        <p:spPr>
          <a:xfrm>
            <a:off x="1890775" y="3381750"/>
            <a:ext cx="10707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Approval on Project</a:t>
            </a:r>
          </a:p>
        </p:txBody>
      </p:sp>
      <p:cxnSp>
        <p:nvCxnSpPr>
          <p:cNvPr id="422" name="Shape 422"/>
          <p:cNvCxnSpPr/>
          <p:nvPr/>
        </p:nvCxnSpPr>
        <p:spPr>
          <a:xfrm>
            <a:off x="3208000" y="211495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3" name="Shape 423"/>
          <p:cNvSpPr/>
          <p:nvPr/>
        </p:nvSpPr>
        <p:spPr>
          <a:xfrm>
            <a:off x="3454600" y="1831300"/>
            <a:ext cx="9432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Create scope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3208000" y="28346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5" name="Shape 425"/>
          <p:cNvSpPr/>
          <p:nvPr/>
        </p:nvSpPr>
        <p:spPr>
          <a:xfrm>
            <a:off x="3437875" y="2439800"/>
            <a:ext cx="1070700" cy="737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Determine who are all part of the project</a:t>
            </a:r>
          </a:p>
        </p:txBody>
      </p:sp>
      <p:cxnSp>
        <p:nvCxnSpPr>
          <p:cNvPr id="426" name="Shape 426"/>
          <p:cNvCxnSpPr/>
          <p:nvPr/>
        </p:nvCxnSpPr>
        <p:spPr>
          <a:xfrm>
            <a:off x="3208000" y="362835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7" name="Shape 427"/>
          <p:cNvSpPr/>
          <p:nvPr/>
        </p:nvSpPr>
        <p:spPr>
          <a:xfrm>
            <a:off x="3454600" y="3344700"/>
            <a:ext cx="10707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Project approved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4833425" y="1823900"/>
            <a:ext cx="0" cy="294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4833425" y="196365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" name="Shape 430"/>
          <p:cNvSpPr/>
          <p:nvPr/>
        </p:nvSpPr>
        <p:spPr>
          <a:xfrm>
            <a:off x="5088350" y="1786800"/>
            <a:ext cx="1070700" cy="362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Design the system</a:t>
            </a:r>
          </a:p>
        </p:txBody>
      </p:sp>
      <p:cxnSp>
        <p:nvCxnSpPr>
          <p:cNvPr id="431" name="Shape 431"/>
          <p:cNvCxnSpPr/>
          <p:nvPr/>
        </p:nvCxnSpPr>
        <p:spPr>
          <a:xfrm>
            <a:off x="4833425" y="25018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/>
          <p:nvPr/>
        </p:nvSpPr>
        <p:spPr>
          <a:xfrm>
            <a:off x="5071625" y="2242900"/>
            <a:ext cx="12336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Determine system requirements</a:t>
            </a:r>
          </a:p>
        </p:txBody>
      </p:sp>
      <p:cxnSp>
        <p:nvCxnSpPr>
          <p:cNvPr id="433" name="Shape 433"/>
          <p:cNvCxnSpPr>
            <a:endCxn id="434" idx="2"/>
          </p:cNvCxnSpPr>
          <p:nvPr/>
        </p:nvCxnSpPr>
        <p:spPr>
          <a:xfrm>
            <a:off x="4861250" y="3024050"/>
            <a:ext cx="227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4" name="Shape 434"/>
          <p:cNvSpPr/>
          <p:nvPr/>
        </p:nvSpPr>
        <p:spPr>
          <a:xfrm>
            <a:off x="5088350" y="2843000"/>
            <a:ext cx="821100" cy="362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Begin coding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841750" y="36246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6" name="Shape 436"/>
          <p:cNvSpPr/>
          <p:nvPr/>
        </p:nvSpPr>
        <p:spPr>
          <a:xfrm>
            <a:off x="5088350" y="3274800"/>
            <a:ext cx="943200" cy="68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Debug issues found in code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6951875" y="1831850"/>
            <a:ext cx="0" cy="14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8" name="Shape 438"/>
          <p:cNvCxnSpPr/>
          <p:nvPr/>
        </p:nvCxnSpPr>
        <p:spPr>
          <a:xfrm>
            <a:off x="4847125" y="422995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9" name="Shape 439"/>
          <p:cNvSpPr/>
          <p:nvPr/>
        </p:nvSpPr>
        <p:spPr>
          <a:xfrm>
            <a:off x="5093725" y="4048900"/>
            <a:ext cx="943200" cy="362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User Training</a:t>
            </a:r>
          </a:p>
        </p:txBody>
      </p:sp>
      <p:cxnSp>
        <p:nvCxnSpPr>
          <p:cNvPr id="440" name="Shape 440"/>
          <p:cNvCxnSpPr/>
          <p:nvPr/>
        </p:nvCxnSpPr>
        <p:spPr>
          <a:xfrm>
            <a:off x="4836450" y="4772600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1" name="Shape 441"/>
          <p:cNvSpPr/>
          <p:nvPr/>
        </p:nvSpPr>
        <p:spPr>
          <a:xfrm>
            <a:off x="5146412" y="4502000"/>
            <a:ext cx="821100" cy="414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Go live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6951975" y="20393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3" name="Shape 443"/>
          <p:cNvSpPr/>
          <p:nvPr/>
        </p:nvSpPr>
        <p:spPr>
          <a:xfrm>
            <a:off x="7198675" y="1755650"/>
            <a:ext cx="1070700" cy="567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Document overall project</a:t>
            </a:r>
          </a:p>
        </p:txBody>
      </p:sp>
      <p:cxnSp>
        <p:nvCxnSpPr>
          <p:cNvPr id="444" name="Shape 444"/>
          <p:cNvCxnSpPr/>
          <p:nvPr/>
        </p:nvCxnSpPr>
        <p:spPr>
          <a:xfrm>
            <a:off x="6951975" y="265365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5" name="Shape 445"/>
          <p:cNvSpPr/>
          <p:nvPr/>
        </p:nvSpPr>
        <p:spPr>
          <a:xfrm>
            <a:off x="7190175" y="2394750"/>
            <a:ext cx="943200" cy="493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Discuss lessons learned</a:t>
            </a:r>
          </a:p>
        </p:txBody>
      </p:sp>
      <p:cxnSp>
        <p:nvCxnSpPr>
          <p:cNvPr id="446" name="Shape 446"/>
          <p:cNvCxnSpPr/>
          <p:nvPr/>
        </p:nvCxnSpPr>
        <p:spPr>
          <a:xfrm>
            <a:off x="6951875" y="3243400"/>
            <a:ext cx="24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7" name="Shape 447"/>
          <p:cNvSpPr/>
          <p:nvPr/>
        </p:nvSpPr>
        <p:spPr>
          <a:xfrm>
            <a:off x="7198575" y="2959750"/>
            <a:ext cx="1070700" cy="567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</a:rPr>
              <a:t>Upload files and records of project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7275" y="71300"/>
            <a:ext cx="2534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Breakdown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Shape 453"/>
          <p:cNvGrpSpPr/>
          <p:nvPr/>
        </p:nvGrpSpPr>
        <p:grpSpPr>
          <a:xfrm>
            <a:off x="748120" y="750917"/>
            <a:ext cx="321426" cy="664067"/>
            <a:chOff x="572673" y="651575"/>
            <a:chExt cx="186301" cy="384900"/>
          </a:xfrm>
        </p:grpSpPr>
        <p:sp>
          <p:nvSpPr>
            <p:cNvPr id="454" name="Shape 454"/>
            <p:cNvSpPr/>
            <p:nvPr/>
          </p:nvSpPr>
          <p:spPr>
            <a:xfrm>
              <a:off x="602225" y="651575"/>
              <a:ext cx="118500" cy="118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Shape 455"/>
            <p:cNvCxnSpPr/>
            <p:nvPr/>
          </p:nvCxnSpPr>
          <p:spPr>
            <a:xfrm>
              <a:off x="661475" y="770075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6" name="Shape 456"/>
            <p:cNvCxnSpPr/>
            <p:nvPr/>
          </p:nvCxnSpPr>
          <p:spPr>
            <a:xfrm flipH="1">
              <a:off x="572675" y="94767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7" name="Shape 457"/>
            <p:cNvCxnSpPr/>
            <p:nvPr/>
          </p:nvCxnSpPr>
          <p:spPr>
            <a:xfrm>
              <a:off x="661475" y="930425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8" name="Shape 458"/>
            <p:cNvCxnSpPr/>
            <p:nvPr/>
          </p:nvCxnSpPr>
          <p:spPr>
            <a:xfrm flipH="1">
              <a:off x="572673" y="799625"/>
              <a:ext cx="88800" cy="8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9" name="Shape 459"/>
            <p:cNvCxnSpPr/>
            <p:nvPr/>
          </p:nvCxnSpPr>
          <p:spPr>
            <a:xfrm>
              <a:off x="661473" y="801502"/>
              <a:ext cx="97500" cy="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460" name="Shape 460"/>
          <p:cNvCxnSpPr/>
          <p:nvPr/>
        </p:nvCxnSpPr>
        <p:spPr>
          <a:xfrm>
            <a:off x="892787" y="1872175"/>
            <a:ext cx="0" cy="244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61" name="Shape 461"/>
          <p:cNvCxnSpPr/>
          <p:nvPr/>
        </p:nvCxnSpPr>
        <p:spPr>
          <a:xfrm>
            <a:off x="892800" y="2166850"/>
            <a:ext cx="9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2" name="Shape 462"/>
          <p:cNvCxnSpPr/>
          <p:nvPr/>
        </p:nvCxnSpPr>
        <p:spPr>
          <a:xfrm>
            <a:off x="1863887" y="1872175"/>
            <a:ext cx="0" cy="23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2794725" y="2166850"/>
            <a:ext cx="476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/>
          <p:nvPr/>
        </p:nvCxnSpPr>
        <p:spPr>
          <a:xfrm>
            <a:off x="2792837" y="1872175"/>
            <a:ext cx="0" cy="23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2792850" y="2999325"/>
            <a:ext cx="14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892800" y="1753250"/>
            <a:ext cx="97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User enters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their specs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863900" y="2176950"/>
            <a:ext cx="901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Builder gets the specs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806425" y="2331675"/>
            <a:ext cx="1504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Insert specs into customerCarOrderInfo database</a:t>
            </a:r>
          </a:p>
        </p:txBody>
      </p:sp>
      <p:cxnSp>
        <p:nvCxnSpPr>
          <p:cNvPr id="469" name="Shape 469"/>
          <p:cNvCxnSpPr/>
          <p:nvPr/>
        </p:nvCxnSpPr>
        <p:spPr>
          <a:xfrm>
            <a:off x="4297337" y="1872175"/>
            <a:ext cx="0" cy="23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470" name="Shape 470"/>
          <p:cNvSpPr txBox="1"/>
          <p:nvPr/>
        </p:nvSpPr>
        <p:spPr>
          <a:xfrm>
            <a:off x="3763950" y="2792475"/>
            <a:ext cx="97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cxnSp>
        <p:nvCxnSpPr>
          <p:cNvPr id="471" name="Shape 471"/>
          <p:cNvCxnSpPr/>
          <p:nvPr/>
        </p:nvCxnSpPr>
        <p:spPr>
          <a:xfrm>
            <a:off x="4297350" y="3217350"/>
            <a:ext cx="16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2" name="Shape 472"/>
          <p:cNvSpPr txBox="1"/>
          <p:nvPr/>
        </p:nvSpPr>
        <p:spPr>
          <a:xfrm>
            <a:off x="4324500" y="2434450"/>
            <a:ext cx="1603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Check inventory database to see if there are enough parts for the customer’s car</a:t>
            </a:r>
          </a:p>
        </p:txBody>
      </p:sp>
      <p:cxnSp>
        <p:nvCxnSpPr>
          <p:cNvPr id="473" name="Shape 473"/>
          <p:cNvCxnSpPr/>
          <p:nvPr/>
        </p:nvCxnSpPr>
        <p:spPr>
          <a:xfrm>
            <a:off x="5901137" y="1872175"/>
            <a:ext cx="0" cy="23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5901150" y="3484925"/>
            <a:ext cx="164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7558037" y="1872175"/>
            <a:ext cx="0" cy="23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476" name="Shape 476"/>
          <p:cNvSpPr/>
          <p:nvPr/>
        </p:nvSpPr>
        <p:spPr>
          <a:xfrm>
            <a:off x="3924575" y="3071950"/>
            <a:ext cx="1734225" cy="760262"/>
          </a:xfrm>
          <a:custGeom>
            <a:pathLst>
              <a:path extrusionOk="0" h="35177" w="69369">
                <a:moveTo>
                  <a:pt x="66596" y="7658"/>
                </a:moveTo>
                <a:cubicBezTo>
                  <a:pt x="72836" y="11817"/>
                  <a:pt x="67286" y="25301"/>
                  <a:pt x="61046" y="29461"/>
                </a:cubicBezTo>
                <a:cubicBezTo>
                  <a:pt x="52384" y="35234"/>
                  <a:pt x="40223" y="36345"/>
                  <a:pt x="30125" y="33821"/>
                </a:cubicBezTo>
                <a:cubicBezTo>
                  <a:pt x="20264" y="31355"/>
                  <a:pt x="8004" y="29057"/>
                  <a:pt x="2773" y="20343"/>
                </a:cubicBezTo>
                <a:cubicBezTo>
                  <a:pt x="-220" y="15357"/>
                  <a:pt x="-1257" y="7441"/>
                  <a:pt x="2376" y="2901"/>
                </a:cubicBezTo>
                <a:cubicBezTo>
                  <a:pt x="4999" y="-377"/>
                  <a:pt x="10465" y="126"/>
                  <a:pt x="14665" y="1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7" name="Shape 477"/>
          <p:cNvSpPr txBox="1"/>
          <p:nvPr/>
        </p:nvSpPr>
        <p:spPr>
          <a:xfrm>
            <a:off x="5955450" y="2642475"/>
            <a:ext cx="1548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Tell customer that their part isn’t available, and that their delivery date has been pushed back</a:t>
            </a:r>
          </a:p>
        </p:txBody>
      </p:sp>
      <p:cxnSp>
        <p:nvCxnSpPr>
          <p:cNvPr id="478" name="Shape 478"/>
          <p:cNvCxnSpPr/>
          <p:nvPr/>
        </p:nvCxnSpPr>
        <p:spPr>
          <a:xfrm>
            <a:off x="7574250" y="3217350"/>
            <a:ext cx="15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9" name="Shape 479"/>
          <p:cNvSpPr txBox="1"/>
          <p:nvPr/>
        </p:nvSpPr>
        <p:spPr>
          <a:xfrm>
            <a:off x="7612350" y="2434450"/>
            <a:ext cx="15045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Notify Customer if their vehicle is near completion, or ready to take delivery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77475" y="3743625"/>
            <a:ext cx="757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Return Finished Car to customer</a:t>
            </a:r>
          </a:p>
        </p:txBody>
      </p:sp>
      <p:cxnSp>
        <p:nvCxnSpPr>
          <p:cNvPr id="481" name="Shape 481"/>
          <p:cNvCxnSpPr/>
          <p:nvPr/>
        </p:nvCxnSpPr>
        <p:spPr>
          <a:xfrm>
            <a:off x="9058100" y="3276825"/>
            <a:ext cx="0" cy="10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892800" y="4307375"/>
            <a:ext cx="818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83" name="Shape 483"/>
          <p:cNvSpPr/>
          <p:nvPr/>
        </p:nvSpPr>
        <p:spPr>
          <a:xfrm>
            <a:off x="1395275" y="1237550"/>
            <a:ext cx="901800" cy="606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Director</a:t>
            </a:r>
          </a:p>
        </p:txBody>
      </p:sp>
      <p:sp>
        <p:nvSpPr>
          <p:cNvPr id="484" name="Shape 484"/>
          <p:cNvSpPr/>
          <p:nvPr/>
        </p:nvSpPr>
        <p:spPr>
          <a:xfrm>
            <a:off x="2404900" y="1256150"/>
            <a:ext cx="830400" cy="56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Builder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0238" y="1417375"/>
            <a:ext cx="757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Customer</a:t>
            </a:r>
          </a:p>
        </p:txBody>
      </p:sp>
      <p:sp>
        <p:nvSpPr>
          <p:cNvPr id="486" name="Shape 486"/>
          <p:cNvSpPr/>
          <p:nvPr/>
        </p:nvSpPr>
        <p:spPr>
          <a:xfrm>
            <a:off x="3753300" y="1256150"/>
            <a:ext cx="1088100" cy="56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Singleton Database</a:t>
            </a:r>
          </a:p>
        </p:txBody>
      </p:sp>
      <p:sp>
        <p:nvSpPr>
          <p:cNvPr id="487" name="Shape 487"/>
          <p:cNvSpPr/>
          <p:nvPr/>
        </p:nvSpPr>
        <p:spPr>
          <a:xfrm>
            <a:off x="5359400" y="1274750"/>
            <a:ext cx="1088100" cy="56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Observer/Builder</a:t>
            </a:r>
          </a:p>
        </p:txBody>
      </p:sp>
      <p:sp>
        <p:nvSpPr>
          <p:cNvPr id="488" name="Shape 488"/>
          <p:cNvSpPr/>
          <p:nvPr/>
        </p:nvSpPr>
        <p:spPr>
          <a:xfrm>
            <a:off x="7014000" y="1274750"/>
            <a:ext cx="1033200" cy="56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Observer</a:t>
            </a:r>
          </a:p>
        </p:txBody>
      </p:sp>
      <p:cxnSp>
        <p:nvCxnSpPr>
          <p:cNvPr id="489" name="Shape 489"/>
          <p:cNvCxnSpPr/>
          <p:nvPr/>
        </p:nvCxnSpPr>
        <p:spPr>
          <a:xfrm>
            <a:off x="9058087" y="1909525"/>
            <a:ext cx="0" cy="236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490" name="Shape 490"/>
          <p:cNvCxnSpPr/>
          <p:nvPr/>
        </p:nvCxnSpPr>
        <p:spPr>
          <a:xfrm>
            <a:off x="1868512" y="2616525"/>
            <a:ext cx="9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1" name="Shape 491"/>
          <p:cNvSpPr txBox="1"/>
          <p:nvPr/>
        </p:nvSpPr>
        <p:spPr>
          <a:xfrm>
            <a:off x="25650" y="99100"/>
            <a:ext cx="1734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cxnSp>
        <p:nvCxnSpPr>
          <p:cNvPr id="492" name="Shape 492"/>
          <p:cNvCxnSpPr/>
          <p:nvPr/>
        </p:nvCxnSpPr>
        <p:spPr>
          <a:xfrm>
            <a:off x="6729600" y="1204850"/>
            <a:ext cx="0" cy="13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93" name="Shape 493"/>
          <p:cNvSpPr txBox="1"/>
          <p:nvPr/>
        </p:nvSpPr>
        <p:spPr>
          <a:xfrm>
            <a:off x="6027000" y="597950"/>
            <a:ext cx="1504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Set status of order to delayed and push back delivery date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545100" y="313125"/>
            <a:ext cx="1504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Database uses Singleton to create one instance and reuse it if an instance already exists.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