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Naveen Krishnamurth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03T02:43:40.238">
    <p:pos x="6000" y="0"/>
    <p:text>Cron Job
I have set it to execute every minute for demo purposes, but in reality, it will execute this every few hours
To re enable cron, open the file, and take out the # symbol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5-03T02:49:34.563">
    <p:pos x="6000" y="0"/>
    <p:text>1. Perform a general search
2. User Logging in, enrolling, and updating profile
3. User Search
4. Show user search history if they ask
5. Run user offline search
6. Show data in general results
7. Enable cron job, wait for a minute, and then check table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Shape 13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Shape 19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Shape 19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
        <p:nvSpPr>
          <p:cNvPr id="204" name="Shape 20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Shape 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9pPr>
          </a:lstStyle>
          <a:p/>
        </p:txBody>
      </p:sp>
      <p:sp>
        <p:nvSpPr>
          <p:cNvPr id="17" name="Shape 1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18" name="Shape 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Shape 125"/>
          <p:cNvSpPr txBox="1"/>
          <p:nvPr>
            <p:ph type="title"/>
          </p:nvPr>
        </p:nvSpPr>
        <p:spPr>
          <a:xfrm>
            <a:off x="823850" y="1284675"/>
            <a:ext cx="4776000" cy="1300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9pPr>
          </a:lstStyle>
          <a:p/>
        </p:txBody>
      </p:sp>
      <p:sp>
        <p:nvSpPr>
          <p:cNvPr id="126" name="Shape 12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27" name="Shape 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Shape 20"/>
          <p:cNvGrpSpPr/>
          <p:nvPr/>
        </p:nvGrpSpPr>
        <p:grpSpPr>
          <a:xfrm>
            <a:off x="0" y="381001"/>
            <a:ext cx="1037850" cy="1016288"/>
            <a:chOff x="0" y="381001"/>
            <a:chExt cx="1037850" cy="1016288"/>
          </a:xfrm>
        </p:grpSpPr>
        <p:sp>
          <p:nvSpPr>
            <p:cNvPr id="21" name="Shape 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Shape 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24" name="Shape 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25" name="Shape 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Shape 27"/>
          <p:cNvGrpSpPr/>
          <p:nvPr/>
        </p:nvGrpSpPr>
        <p:grpSpPr>
          <a:xfrm>
            <a:off x="4406400" y="0"/>
            <a:ext cx="4737600" cy="5143065"/>
            <a:chOff x="4406400" y="0"/>
            <a:chExt cx="4737600" cy="5143065"/>
          </a:xfrm>
        </p:grpSpPr>
        <p:sp>
          <p:nvSpPr>
            <p:cNvPr id="28" name="Shape 2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Shape 4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8"/>
            <a:chOff x="0" y="381001"/>
            <a:chExt cx="1037850" cy="1016288"/>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Shape 5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53" name="Shape 5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4" name="Shape 54"/>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5" name="Shape 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8"/>
            <a:chOff x="0" y="381001"/>
            <a:chExt cx="1037850" cy="1016288"/>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Shape 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1" name="Shape 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8"/>
            <a:chOff x="0" y="381001"/>
            <a:chExt cx="1037850" cy="1016288"/>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Shape 66"/>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7" name="Shape 6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68" name="Shape 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Shape 8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90" name="Shape 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8"/>
            <a:chOff x="0" y="381001"/>
            <a:chExt cx="1037850" cy="1016288"/>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Shape 95"/>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96" name="Shape 9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97" name="Shape 97"/>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Shape 10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04" name="Shape 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chemeClr val="lt1"/>
              </a:buClr>
              <a:buSzPts val="1000"/>
              <a:buFont typeface="Lato"/>
              <a:buNone/>
              <a:defRPr b="0" i="0" sz="1000" u="none" cap="none" strike="noStrike">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document/d/16Ex_xJRFh51glrJ8xOBPaXZ8VYMgwdZBvzy5JISX4n4/edit" TargetMode="External"/><Relationship Id="rId4" Type="http://schemas.openxmlformats.org/officeDocument/2006/relationships/hyperlink" Target="https://github.com/naveenkaratekid/seniorproject/tree/naveenkaratekid-patch-1" TargetMode="External"/><Relationship Id="rId5" Type="http://schemas.openxmlformats.org/officeDocument/2006/relationships/hyperlink" Target="https://trello.com/b/N22LPe12/naveen-k-mixed-review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056100" y="2767650"/>
            <a:ext cx="3031800" cy="68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000"/>
              <a:buFont typeface="Montserrat"/>
              <a:buNone/>
            </a:pPr>
            <a:r>
              <a:rPr b="0" i="0" lang="en" sz="3000" u="none" cap="none" strike="noStrike">
                <a:solidFill>
                  <a:schemeClr val="lt1"/>
                </a:solidFill>
                <a:latin typeface="Montserrat"/>
                <a:ea typeface="Montserrat"/>
                <a:cs typeface="Montserrat"/>
                <a:sym typeface="Montserrat"/>
              </a:rPr>
              <a:t>Mixed Reviews</a:t>
            </a:r>
            <a:endParaRPr/>
          </a:p>
        </p:txBody>
      </p:sp>
      <p:sp>
        <p:nvSpPr>
          <p:cNvPr id="135" name="Shape 135"/>
          <p:cNvSpPr txBox="1"/>
          <p:nvPr>
            <p:ph idx="1" type="subTitle"/>
          </p:nvPr>
        </p:nvSpPr>
        <p:spPr>
          <a:xfrm>
            <a:off x="2298000" y="3982225"/>
            <a:ext cx="4548000" cy="107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300"/>
              <a:buFont typeface="Lato"/>
              <a:buNone/>
            </a:pPr>
            <a:r>
              <a:rPr b="0" i="0" lang="en" sz="1800" u="none" cap="none" strike="noStrike">
                <a:solidFill>
                  <a:schemeClr val="lt1"/>
                </a:solidFill>
                <a:latin typeface="Lato"/>
                <a:ea typeface="Lato"/>
                <a:cs typeface="Lato"/>
                <a:sym typeface="Lato"/>
              </a:rPr>
              <a:t>Naveen K</a:t>
            </a:r>
            <a:endParaRPr/>
          </a:p>
          <a:p>
            <a:pPr indent="0" lvl="0" marL="0" marR="0" rtl="0" algn="ctr">
              <a:lnSpc>
                <a:spcPct val="100000"/>
              </a:lnSpc>
              <a:spcBef>
                <a:spcPts val="0"/>
              </a:spcBef>
              <a:spcAft>
                <a:spcPts val="0"/>
              </a:spcAft>
              <a:buClr>
                <a:schemeClr val="lt1"/>
              </a:buClr>
              <a:buSzPts val="1300"/>
              <a:buFont typeface="Lato"/>
              <a:buNone/>
            </a:pPr>
            <a:r>
              <a:rPr b="0" i="0" lang="en" sz="1800" u="none" cap="none" strike="noStrike">
                <a:solidFill>
                  <a:schemeClr val="lt1"/>
                </a:solidFill>
                <a:latin typeface="Lato"/>
                <a:ea typeface="Lato"/>
                <a:cs typeface="Lato"/>
                <a:sym typeface="Lato"/>
              </a:rPr>
              <a:t>SWE / CS - Cogswell College</a:t>
            </a:r>
            <a:endParaRPr b="0" i="0" sz="1800" u="none" cap="none" strike="noStrike">
              <a:solidFill>
                <a:schemeClr val="lt1"/>
              </a:solidFill>
              <a:latin typeface="Lato"/>
              <a:ea typeface="Lato"/>
              <a:cs typeface="Lato"/>
              <a:sym typeface="Lato"/>
            </a:endParaRPr>
          </a:p>
          <a:p>
            <a:pPr indent="0" lvl="0" marL="0" marR="0" rtl="0" algn="ctr">
              <a:lnSpc>
                <a:spcPct val="100000"/>
              </a:lnSpc>
              <a:spcBef>
                <a:spcPts val="0"/>
              </a:spcBef>
              <a:spcAft>
                <a:spcPts val="0"/>
              </a:spcAft>
              <a:buClr>
                <a:schemeClr val="lt1"/>
              </a:buClr>
              <a:buSzPts val="1300"/>
              <a:buFont typeface="Lato"/>
              <a:buNone/>
            </a:pPr>
            <a:r>
              <a:rPr lang="en" sz="1800"/>
              <a:t>SWE 485HA - Senior Project II : Execution</a:t>
            </a:r>
            <a:endParaRPr sz="1800"/>
          </a:p>
        </p:txBody>
      </p:sp>
      <p:pic>
        <p:nvPicPr>
          <p:cNvPr id="136" name="Shape 136"/>
          <p:cNvPicPr preferRelativeResize="0"/>
          <p:nvPr/>
        </p:nvPicPr>
        <p:blipFill rotWithShape="1">
          <a:blip r:embed="rId3">
            <a:alphaModFix/>
          </a:blip>
          <a:srcRect b="0" l="0" r="0" t="0"/>
          <a:stretch/>
        </p:blipFill>
        <p:spPr>
          <a:xfrm>
            <a:off x="3259350" y="205750"/>
            <a:ext cx="506099" cy="506099"/>
          </a:xfrm>
          <a:prstGeom prst="rect">
            <a:avLst/>
          </a:prstGeom>
          <a:noFill/>
          <a:ln>
            <a:noFill/>
          </a:ln>
        </p:spPr>
      </p:pic>
      <p:pic>
        <p:nvPicPr>
          <p:cNvPr id="137" name="Shape 137"/>
          <p:cNvPicPr preferRelativeResize="0"/>
          <p:nvPr/>
        </p:nvPicPr>
        <p:blipFill rotWithShape="1">
          <a:blip r:embed="rId4">
            <a:alphaModFix/>
          </a:blip>
          <a:srcRect b="0" l="0" r="0" t="0"/>
          <a:stretch/>
        </p:blipFill>
        <p:spPr>
          <a:xfrm>
            <a:off x="3259350" y="1486700"/>
            <a:ext cx="506100" cy="506100"/>
          </a:xfrm>
          <a:prstGeom prst="rect">
            <a:avLst/>
          </a:prstGeom>
          <a:noFill/>
          <a:ln>
            <a:noFill/>
          </a:ln>
        </p:spPr>
      </p:pic>
      <p:cxnSp>
        <p:nvCxnSpPr>
          <p:cNvPr id="138" name="Shape 138"/>
          <p:cNvCxnSpPr>
            <a:stCxn id="136" idx="3"/>
          </p:cNvCxnSpPr>
          <p:nvPr/>
        </p:nvCxnSpPr>
        <p:spPr>
          <a:xfrm>
            <a:off x="3765449" y="458800"/>
            <a:ext cx="955800" cy="634800"/>
          </a:xfrm>
          <a:prstGeom prst="straightConnector1">
            <a:avLst/>
          </a:prstGeom>
          <a:noFill/>
          <a:ln cap="flat" cmpd="sng" w="9525">
            <a:solidFill>
              <a:schemeClr val="dk2"/>
            </a:solidFill>
            <a:prstDash val="solid"/>
            <a:round/>
            <a:headEnd len="sm" w="sm" type="none"/>
            <a:tailEnd len="lg" w="lg" type="triangle"/>
          </a:ln>
        </p:spPr>
      </p:cxnSp>
      <p:cxnSp>
        <p:nvCxnSpPr>
          <p:cNvPr id="139" name="Shape 139"/>
          <p:cNvCxnSpPr>
            <a:stCxn id="137" idx="3"/>
          </p:cNvCxnSpPr>
          <p:nvPr/>
        </p:nvCxnSpPr>
        <p:spPr>
          <a:xfrm flipH="1" rot="10800000">
            <a:off x="3765450" y="1093550"/>
            <a:ext cx="912300" cy="646200"/>
          </a:xfrm>
          <a:prstGeom prst="straightConnector1">
            <a:avLst/>
          </a:prstGeom>
          <a:noFill/>
          <a:ln cap="flat" cmpd="sng" w="9525">
            <a:solidFill>
              <a:schemeClr val="dk2"/>
            </a:solidFill>
            <a:prstDash val="solid"/>
            <a:round/>
            <a:headEnd len="sm" w="sm" type="none"/>
            <a:tailEnd len="lg" w="lg" type="triangle"/>
          </a:ln>
        </p:spPr>
      </p:cxnSp>
      <p:sp>
        <p:nvSpPr>
          <p:cNvPr id="140" name="Shape 140"/>
          <p:cNvSpPr/>
          <p:nvPr/>
        </p:nvSpPr>
        <p:spPr>
          <a:xfrm>
            <a:off x="7559850" y="620950"/>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7813075" y="620950"/>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8095025" y="620950"/>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txBox="1"/>
          <p:nvPr/>
        </p:nvSpPr>
        <p:spPr>
          <a:xfrm>
            <a:off x="7336688" y="205750"/>
            <a:ext cx="1500000" cy="31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Single Page</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144" name="Shape 144"/>
          <p:cNvPicPr preferRelativeResize="0"/>
          <p:nvPr/>
        </p:nvPicPr>
        <p:blipFill rotWithShape="1">
          <a:blip r:embed="rId3">
            <a:alphaModFix/>
          </a:blip>
          <a:srcRect b="0" l="0" r="0" t="0"/>
          <a:stretch/>
        </p:blipFill>
        <p:spPr>
          <a:xfrm>
            <a:off x="8398400" y="565750"/>
            <a:ext cx="316499" cy="316499"/>
          </a:xfrm>
          <a:prstGeom prst="rect">
            <a:avLst/>
          </a:prstGeom>
          <a:noFill/>
          <a:ln>
            <a:noFill/>
          </a:ln>
        </p:spPr>
      </p:pic>
      <p:sp>
        <p:nvSpPr>
          <p:cNvPr id="145" name="Shape 145"/>
          <p:cNvSpPr/>
          <p:nvPr/>
        </p:nvSpPr>
        <p:spPr>
          <a:xfrm>
            <a:off x="4868025" y="5570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5144100" y="5570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5426050" y="5570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txBox="1"/>
          <p:nvPr/>
        </p:nvSpPr>
        <p:spPr>
          <a:xfrm>
            <a:off x="4949663" y="141875"/>
            <a:ext cx="1500000" cy="31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Single Page</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149" name="Shape 149"/>
          <p:cNvPicPr preferRelativeResize="0"/>
          <p:nvPr/>
        </p:nvPicPr>
        <p:blipFill rotWithShape="1">
          <a:blip r:embed="rId3">
            <a:alphaModFix/>
          </a:blip>
          <a:srcRect b="0" l="0" r="0" t="0"/>
          <a:stretch/>
        </p:blipFill>
        <p:spPr>
          <a:xfrm>
            <a:off x="6011375" y="501875"/>
            <a:ext cx="316499" cy="316499"/>
          </a:xfrm>
          <a:prstGeom prst="rect">
            <a:avLst/>
          </a:prstGeom>
          <a:noFill/>
          <a:ln>
            <a:noFill/>
          </a:ln>
        </p:spPr>
      </p:pic>
      <p:pic>
        <p:nvPicPr>
          <p:cNvPr id="150" name="Shape 150"/>
          <p:cNvPicPr preferRelativeResize="0"/>
          <p:nvPr/>
        </p:nvPicPr>
        <p:blipFill rotWithShape="1">
          <a:blip r:embed="rId4">
            <a:alphaModFix/>
          </a:blip>
          <a:srcRect b="0" l="0" r="0" t="0"/>
          <a:stretch/>
        </p:blipFill>
        <p:spPr>
          <a:xfrm>
            <a:off x="6011375" y="917075"/>
            <a:ext cx="316500" cy="316500"/>
          </a:xfrm>
          <a:prstGeom prst="rect">
            <a:avLst/>
          </a:prstGeom>
          <a:noFill/>
          <a:ln>
            <a:noFill/>
          </a:ln>
        </p:spPr>
      </p:pic>
      <p:sp>
        <p:nvSpPr>
          <p:cNvPr id="151" name="Shape 151"/>
          <p:cNvSpPr txBox="1"/>
          <p:nvPr/>
        </p:nvSpPr>
        <p:spPr>
          <a:xfrm>
            <a:off x="6747325" y="704500"/>
            <a:ext cx="506100" cy="3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1400"/>
              <a:buFont typeface="Arial"/>
              <a:buNone/>
            </a:pPr>
            <a:r>
              <a:rPr b="0" i="0" lang="en" sz="1400" u="none" cap="none" strike="noStrike">
                <a:solidFill>
                  <a:srgbClr val="F3F3F3"/>
                </a:solidFill>
                <a:latin typeface="Arial"/>
                <a:ea typeface="Arial"/>
                <a:cs typeface="Arial"/>
                <a:sym typeface="Arial"/>
              </a:rPr>
              <a:t>OR</a:t>
            </a:r>
            <a:endParaRPr/>
          </a:p>
        </p:txBody>
      </p:sp>
      <p:pic>
        <p:nvPicPr>
          <p:cNvPr id="152" name="Shape 152"/>
          <p:cNvPicPr preferRelativeResize="0"/>
          <p:nvPr/>
        </p:nvPicPr>
        <p:blipFill rotWithShape="1">
          <a:blip r:embed="rId3">
            <a:alphaModFix/>
          </a:blip>
          <a:srcRect b="0" l="0" r="0" t="0"/>
          <a:stretch/>
        </p:blipFill>
        <p:spPr>
          <a:xfrm>
            <a:off x="7512050" y="2542150"/>
            <a:ext cx="316499" cy="316499"/>
          </a:xfrm>
          <a:prstGeom prst="rect">
            <a:avLst/>
          </a:prstGeom>
          <a:noFill/>
          <a:ln>
            <a:noFill/>
          </a:ln>
        </p:spPr>
      </p:pic>
      <p:pic>
        <p:nvPicPr>
          <p:cNvPr id="153" name="Shape 153"/>
          <p:cNvPicPr preferRelativeResize="0"/>
          <p:nvPr/>
        </p:nvPicPr>
        <p:blipFill rotWithShape="1">
          <a:blip r:embed="rId4">
            <a:alphaModFix/>
          </a:blip>
          <a:srcRect b="0" l="0" r="0" t="0"/>
          <a:stretch/>
        </p:blipFill>
        <p:spPr>
          <a:xfrm>
            <a:off x="7924588" y="2079175"/>
            <a:ext cx="316500" cy="316500"/>
          </a:xfrm>
          <a:prstGeom prst="rect">
            <a:avLst/>
          </a:prstGeom>
          <a:noFill/>
          <a:ln>
            <a:noFill/>
          </a:ln>
        </p:spPr>
      </p:pic>
      <p:sp>
        <p:nvSpPr>
          <p:cNvPr id="154" name="Shape 154"/>
          <p:cNvSpPr/>
          <p:nvPr/>
        </p:nvSpPr>
        <p:spPr>
          <a:xfrm>
            <a:off x="7672900" y="2244425"/>
            <a:ext cx="819900" cy="819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4868025" y="9653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5144100" y="9653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7813075" y="2395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7965475" y="25480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8117875" y="27004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8182375" y="2395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7864763" y="2769150"/>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txBox="1"/>
          <p:nvPr/>
        </p:nvSpPr>
        <p:spPr>
          <a:xfrm>
            <a:off x="3102900" y="3593125"/>
            <a:ext cx="2938200" cy="3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“This </a:t>
            </a:r>
            <a:r>
              <a:rPr lang="en">
                <a:solidFill>
                  <a:srgbClr val="FFFFFF"/>
                </a:solidFill>
              </a:rPr>
              <a:t>place</a:t>
            </a:r>
            <a:r>
              <a:rPr b="0" i="0" lang="en" sz="1400" u="none" cap="none" strike="noStrike">
                <a:solidFill>
                  <a:srgbClr val="FFFFFF"/>
                </a:solidFill>
                <a:latin typeface="Arial"/>
                <a:ea typeface="Arial"/>
                <a:cs typeface="Arial"/>
                <a:sym typeface="Arial"/>
              </a:rPr>
              <a:t> is a bit of a mixed bag”</a:t>
            </a:r>
            <a:endParaRPr/>
          </a:p>
        </p:txBody>
      </p:sp>
      <p:pic>
        <p:nvPicPr>
          <p:cNvPr id="163" name="Shape 163"/>
          <p:cNvPicPr preferRelativeResize="0"/>
          <p:nvPr/>
        </p:nvPicPr>
        <p:blipFill>
          <a:blip r:embed="rId5">
            <a:alphaModFix/>
          </a:blip>
          <a:stretch>
            <a:fillRect/>
          </a:stretch>
        </p:blipFill>
        <p:spPr>
          <a:xfrm>
            <a:off x="3259348" y="815375"/>
            <a:ext cx="506100" cy="506100"/>
          </a:xfrm>
          <a:prstGeom prst="rect">
            <a:avLst/>
          </a:prstGeom>
          <a:noFill/>
          <a:ln cap="flat" cmpd="sng" w="9525">
            <a:solidFill>
              <a:schemeClr val="dk2"/>
            </a:solidFill>
            <a:prstDash val="solid"/>
            <a:round/>
            <a:headEnd len="sm" w="sm" type="none"/>
            <a:tailEnd len="sm" w="sm" type="none"/>
          </a:ln>
        </p:spPr>
      </p:pic>
      <p:pic>
        <p:nvPicPr>
          <p:cNvPr id="164" name="Shape 164"/>
          <p:cNvPicPr preferRelativeResize="0"/>
          <p:nvPr/>
        </p:nvPicPr>
        <p:blipFill>
          <a:blip r:embed="rId6">
            <a:alphaModFix/>
          </a:blip>
          <a:stretch>
            <a:fillRect/>
          </a:stretch>
        </p:blipFill>
        <p:spPr>
          <a:xfrm>
            <a:off x="8398400" y="2542150"/>
            <a:ext cx="316500" cy="316500"/>
          </a:xfrm>
          <a:prstGeom prst="rect">
            <a:avLst/>
          </a:prstGeom>
          <a:noFill/>
          <a:ln>
            <a:noFill/>
          </a:ln>
        </p:spPr>
      </p:pic>
      <p:pic>
        <p:nvPicPr>
          <p:cNvPr id="165" name="Shape 165"/>
          <p:cNvPicPr preferRelativeResize="0"/>
          <p:nvPr/>
        </p:nvPicPr>
        <p:blipFill>
          <a:blip r:embed="rId7">
            <a:alphaModFix/>
          </a:blip>
          <a:stretch>
            <a:fillRect/>
          </a:stretch>
        </p:blipFill>
        <p:spPr>
          <a:xfrm>
            <a:off x="6011375" y="1305175"/>
            <a:ext cx="316500" cy="316500"/>
          </a:xfrm>
          <a:prstGeom prst="rect">
            <a:avLst/>
          </a:prstGeom>
          <a:noFill/>
          <a:ln>
            <a:noFill/>
          </a:ln>
        </p:spPr>
      </p:pic>
      <p:sp>
        <p:nvSpPr>
          <p:cNvPr id="166" name="Shape 166"/>
          <p:cNvSpPr/>
          <p:nvPr/>
        </p:nvSpPr>
        <p:spPr>
          <a:xfrm>
            <a:off x="4868025" y="1373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a:off x="5144100" y="1373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5426050" y="1373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a:off x="5708000" y="1373675"/>
            <a:ext cx="216900" cy="2061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245850" y="0"/>
            <a:ext cx="2652300" cy="451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Module Classes</a:t>
            </a:r>
            <a:endParaRPr/>
          </a:p>
        </p:txBody>
      </p:sp>
      <p:sp>
        <p:nvSpPr>
          <p:cNvPr id="225" name="Shape 225"/>
          <p:cNvSpPr txBox="1"/>
          <p:nvPr>
            <p:ph idx="1" type="body"/>
          </p:nvPr>
        </p:nvSpPr>
        <p:spPr>
          <a:xfrm>
            <a:off x="2089050" y="936000"/>
            <a:ext cx="4965900" cy="3271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JavaFX</a:t>
            </a:r>
            <a:endParaRPr sz="1800"/>
          </a:p>
          <a:p>
            <a:pPr indent="-317500" lvl="1" marL="914400" rtl="0">
              <a:spcBef>
                <a:spcPts val="0"/>
              </a:spcBef>
              <a:spcAft>
                <a:spcPts val="0"/>
              </a:spcAft>
              <a:buSzPts val="1400"/>
              <a:buChar char="-"/>
            </a:pPr>
            <a:r>
              <a:rPr lang="en" sz="1400"/>
              <a:t>For the UI</a:t>
            </a:r>
            <a:endParaRPr sz="1400"/>
          </a:p>
          <a:p>
            <a:pPr indent="0" lvl="0" marL="457200" rtl="0">
              <a:spcBef>
                <a:spcPts val="1600"/>
              </a:spcBef>
              <a:spcAft>
                <a:spcPts val="0"/>
              </a:spcAft>
              <a:buNone/>
            </a:pPr>
            <a:r>
              <a:t/>
            </a:r>
            <a:endParaRPr/>
          </a:p>
          <a:p>
            <a:pPr indent="-342900" lvl="0" marL="457200" rtl="0">
              <a:spcBef>
                <a:spcPts val="1600"/>
              </a:spcBef>
              <a:spcAft>
                <a:spcPts val="0"/>
              </a:spcAft>
              <a:buSzPts val="1800"/>
              <a:buChar char="-"/>
            </a:pPr>
            <a:r>
              <a:rPr lang="en" sz="1800"/>
              <a:t>JDBC</a:t>
            </a:r>
            <a:endParaRPr sz="1800"/>
          </a:p>
          <a:p>
            <a:pPr indent="-317500" lvl="1" marL="914400" rtl="0">
              <a:spcBef>
                <a:spcPts val="0"/>
              </a:spcBef>
              <a:spcAft>
                <a:spcPts val="0"/>
              </a:spcAft>
              <a:buSzPts val="1400"/>
              <a:buChar char="-"/>
            </a:pPr>
            <a:r>
              <a:rPr lang="en" sz="1400"/>
              <a:t>Database</a:t>
            </a:r>
            <a:endParaRPr sz="1400"/>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sz="1800"/>
              <a:t>API related classes</a:t>
            </a:r>
            <a:endParaRPr sz="1800"/>
          </a:p>
          <a:p>
            <a:pPr indent="-317500" lvl="1" marL="914400">
              <a:spcBef>
                <a:spcPts val="0"/>
              </a:spcBef>
              <a:spcAft>
                <a:spcPts val="0"/>
              </a:spcAft>
              <a:buSzPts val="1400"/>
              <a:buChar char="-"/>
            </a:pPr>
            <a:r>
              <a:rPr lang="en" sz="1400"/>
              <a:t>Performing API search and getting responses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250725" y="0"/>
            <a:ext cx="2554800" cy="507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Enhancements</a:t>
            </a:r>
            <a:endParaRPr/>
          </a:p>
        </p:txBody>
      </p:sp>
      <p:sp>
        <p:nvSpPr>
          <p:cNvPr id="231" name="Shape 231"/>
          <p:cNvSpPr txBox="1"/>
          <p:nvPr>
            <p:ph idx="1" type="body"/>
          </p:nvPr>
        </p:nvSpPr>
        <p:spPr>
          <a:xfrm>
            <a:off x="1297500" y="565950"/>
            <a:ext cx="7038900" cy="4577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sz="1400"/>
              <a:t>Make HTML page a bit prettier</a:t>
            </a:r>
            <a:endParaRPr sz="1400"/>
          </a:p>
          <a:p>
            <a:pPr indent="0" lvl="0" marL="0" rtl="0">
              <a:spcBef>
                <a:spcPts val="1600"/>
              </a:spcBef>
              <a:spcAft>
                <a:spcPts val="0"/>
              </a:spcAft>
              <a:buNone/>
            </a:pPr>
            <a:r>
              <a:t/>
            </a:r>
            <a:endParaRPr sz="1400"/>
          </a:p>
          <a:p>
            <a:pPr indent="-317500" lvl="0" marL="457200" rtl="0">
              <a:spcBef>
                <a:spcPts val="1600"/>
              </a:spcBef>
              <a:spcAft>
                <a:spcPts val="0"/>
              </a:spcAft>
              <a:buSzPts val="1400"/>
              <a:buChar char="-"/>
            </a:pPr>
            <a:r>
              <a:rPr lang="en" sz="1400"/>
              <a:t>Save errors to log files</a:t>
            </a:r>
            <a:endParaRPr sz="14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317500" lvl="0" marL="457200">
              <a:spcBef>
                <a:spcPts val="1600"/>
              </a:spcBef>
              <a:spcAft>
                <a:spcPts val="0"/>
              </a:spcAft>
              <a:buSzPts val="1400"/>
              <a:buChar char="-"/>
            </a:pPr>
            <a:r>
              <a:rPr lang="en" sz="1400"/>
              <a:t>Add more APi sites, from places such as Facebook, TripAdvisor</a:t>
            </a:r>
            <a:endParaRPr sz="1400"/>
          </a:p>
        </p:txBody>
      </p:sp>
      <p:sp>
        <p:nvSpPr>
          <p:cNvPr id="232" name="Shape 232"/>
          <p:cNvSpPr txBox="1"/>
          <p:nvPr>
            <p:ph type="title"/>
          </p:nvPr>
        </p:nvSpPr>
        <p:spPr>
          <a:xfrm>
            <a:off x="3250725" y="2318250"/>
            <a:ext cx="2554800" cy="50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Nice To Haves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1297500" y="393750"/>
            <a:ext cx="28299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lang="en"/>
              <a:t>Demonstration</a:t>
            </a:r>
            <a:endParaRPr/>
          </a:p>
        </p:txBody>
      </p:sp>
      <p:pic>
        <p:nvPicPr>
          <p:cNvPr id="238" name="Shape 238"/>
          <p:cNvPicPr preferRelativeResize="0"/>
          <p:nvPr/>
        </p:nvPicPr>
        <p:blipFill rotWithShape="1">
          <a:blip r:embed="rId4">
            <a:alphaModFix/>
          </a:blip>
          <a:srcRect b="0" l="0" r="0" t="0"/>
          <a:stretch/>
        </p:blipFill>
        <p:spPr>
          <a:xfrm>
            <a:off x="3530075" y="1579075"/>
            <a:ext cx="2312775" cy="325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Contents</a:t>
            </a:r>
            <a:endParaRPr/>
          </a:p>
        </p:txBody>
      </p:sp>
      <p:sp>
        <p:nvSpPr>
          <p:cNvPr id="175" name="Shape 17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Overview</a:t>
            </a:r>
            <a:endParaRPr/>
          </a:p>
          <a:p>
            <a:pPr indent="-311150" lvl="0" marL="457200" rtl="0">
              <a:spcBef>
                <a:spcPts val="0"/>
              </a:spcBef>
              <a:spcAft>
                <a:spcPts val="0"/>
              </a:spcAft>
              <a:buSzPts val="1300"/>
              <a:buAutoNum type="arabicPeriod"/>
            </a:pPr>
            <a:r>
              <a:rPr lang="en"/>
              <a:t>Problem I am Solving</a:t>
            </a:r>
            <a:endParaRPr/>
          </a:p>
          <a:p>
            <a:pPr indent="-311150" lvl="0" marL="457200" rtl="0">
              <a:spcBef>
                <a:spcPts val="0"/>
              </a:spcBef>
              <a:spcAft>
                <a:spcPts val="0"/>
              </a:spcAft>
              <a:buSzPts val="1300"/>
              <a:buAutoNum type="arabicPeriod"/>
            </a:pPr>
            <a:r>
              <a:rPr lang="en"/>
              <a:t>Target Audience</a:t>
            </a:r>
            <a:endParaRPr/>
          </a:p>
          <a:p>
            <a:pPr indent="-311150" lvl="0" marL="457200" rtl="0">
              <a:spcBef>
                <a:spcPts val="0"/>
              </a:spcBef>
              <a:spcAft>
                <a:spcPts val="0"/>
              </a:spcAft>
              <a:buSzPts val="1300"/>
              <a:buAutoNum type="arabicPeriod"/>
            </a:pPr>
            <a:r>
              <a:rPr lang="en"/>
              <a:t>Functionality</a:t>
            </a:r>
            <a:endParaRPr/>
          </a:p>
          <a:p>
            <a:pPr indent="-311150" lvl="0" marL="457200" rtl="0">
              <a:spcBef>
                <a:spcPts val="0"/>
              </a:spcBef>
              <a:spcAft>
                <a:spcPts val="0"/>
              </a:spcAft>
              <a:buSzPts val="1300"/>
              <a:buAutoNum type="arabicPeriod"/>
            </a:pPr>
            <a:r>
              <a:rPr lang="en"/>
              <a:t>Tech Stack</a:t>
            </a:r>
            <a:endParaRPr/>
          </a:p>
          <a:p>
            <a:pPr indent="-311150" lvl="0" marL="457200" rtl="0">
              <a:spcBef>
                <a:spcPts val="0"/>
              </a:spcBef>
              <a:spcAft>
                <a:spcPts val="0"/>
              </a:spcAft>
              <a:buSzPts val="1300"/>
              <a:buAutoNum type="arabicPeriod"/>
            </a:pPr>
            <a:r>
              <a:rPr lang="en"/>
              <a:t>Trello and Github</a:t>
            </a:r>
            <a:endParaRPr/>
          </a:p>
          <a:p>
            <a:pPr indent="-311150" lvl="0" marL="457200" rtl="0">
              <a:spcBef>
                <a:spcPts val="0"/>
              </a:spcBef>
              <a:spcAft>
                <a:spcPts val="0"/>
              </a:spcAft>
              <a:buSzPts val="1300"/>
              <a:buAutoNum type="arabicPeriod"/>
            </a:pPr>
            <a:r>
              <a:rPr lang="en"/>
              <a:t>Modules</a:t>
            </a:r>
            <a:endParaRPr/>
          </a:p>
          <a:p>
            <a:pPr indent="-311150" lvl="0" marL="457200" rtl="0">
              <a:spcBef>
                <a:spcPts val="0"/>
              </a:spcBef>
              <a:spcAft>
                <a:spcPts val="0"/>
              </a:spcAft>
              <a:buSzPts val="1300"/>
              <a:buAutoNum type="arabicPeriod"/>
            </a:pPr>
            <a:r>
              <a:rPr lang="en"/>
              <a:t>Enhancements</a:t>
            </a:r>
            <a:endParaRPr/>
          </a:p>
          <a:p>
            <a:pPr indent="-311150" lvl="0" marL="457200" rtl="0">
              <a:spcBef>
                <a:spcPts val="0"/>
              </a:spcBef>
              <a:spcAft>
                <a:spcPts val="0"/>
              </a:spcAft>
              <a:buSzPts val="1300"/>
              <a:buAutoNum type="arabicPeriod"/>
            </a:pPr>
            <a:r>
              <a:rPr lang="en"/>
              <a:t>Quick Demo</a:t>
            </a:r>
            <a:endParaRPr/>
          </a:p>
          <a:p>
            <a:pPr indent="-311150" lvl="0" marL="457200">
              <a:spcBef>
                <a:spcPts val="0"/>
              </a:spcBef>
              <a:spcAft>
                <a:spcPts val="0"/>
              </a:spcAft>
              <a:buSzPts val="1300"/>
              <a:buAutoNum type="arabicPeriod"/>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88950"/>
            <a:ext cx="7038900" cy="50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Project</a:t>
            </a:r>
            <a:r>
              <a:rPr lang="en"/>
              <a:t> Description: What is Mixed Reviews?</a:t>
            </a:r>
            <a:endParaRPr b="0" i="0" sz="2400" u="none" cap="none" strike="noStrike">
              <a:solidFill>
                <a:schemeClr val="lt1"/>
              </a:solidFill>
              <a:latin typeface="Montserrat"/>
              <a:ea typeface="Montserrat"/>
              <a:cs typeface="Montserrat"/>
              <a:sym typeface="Montserrat"/>
            </a:endParaRPr>
          </a:p>
        </p:txBody>
      </p:sp>
      <p:sp>
        <p:nvSpPr>
          <p:cNvPr id="181" name="Shape 181"/>
          <p:cNvSpPr txBox="1"/>
          <p:nvPr>
            <p:ph idx="1" type="body"/>
          </p:nvPr>
        </p:nvSpPr>
        <p:spPr>
          <a:xfrm>
            <a:off x="1297500" y="1485125"/>
            <a:ext cx="7038900" cy="1179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sz="1800"/>
              <a:t>Mixed Reviews is a desktop application that allows users to l</a:t>
            </a:r>
            <a:r>
              <a:rPr b="0" i="0" lang="en" sz="1800" u="none" cap="none" strike="noStrike">
                <a:solidFill>
                  <a:schemeClr val="lt1"/>
                </a:solidFill>
                <a:latin typeface="Lato"/>
                <a:ea typeface="Lato"/>
                <a:cs typeface="Lato"/>
                <a:sym typeface="Lato"/>
              </a:rPr>
              <a:t>ook at reviews of businesses from sites such as Yelp, Foursquare, and  Google Places.</a:t>
            </a:r>
            <a:endParaRPr/>
          </a:p>
          <a:p>
            <a:pPr indent="0" lvl="0" marL="0" marR="0" rtl="0" algn="l">
              <a:lnSpc>
                <a:spcPct val="115000"/>
              </a:lnSpc>
              <a:spcBef>
                <a:spcPts val="0"/>
              </a:spcBef>
              <a:spcAft>
                <a:spcPts val="0"/>
              </a:spcAft>
              <a:buNone/>
            </a:pPr>
            <a:r>
              <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220500"/>
            <a:ext cx="47217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What problem am I solving?</a:t>
            </a:r>
            <a:endParaRPr/>
          </a:p>
        </p:txBody>
      </p:sp>
      <p:sp>
        <p:nvSpPr>
          <p:cNvPr id="187" name="Shape 187"/>
          <p:cNvSpPr txBox="1"/>
          <p:nvPr>
            <p:ph idx="1" type="body"/>
          </p:nvPr>
        </p:nvSpPr>
        <p:spPr>
          <a:xfrm>
            <a:off x="1297500" y="1107100"/>
            <a:ext cx="7038900" cy="4036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sz="1800"/>
              <a:t>These </a:t>
            </a:r>
            <a:r>
              <a:rPr b="0" i="0" lang="en" sz="1800" u="none" cap="none" strike="noStrike">
                <a:solidFill>
                  <a:schemeClr val="lt1"/>
                </a:solidFill>
                <a:latin typeface="Lato"/>
                <a:ea typeface="Lato"/>
                <a:cs typeface="Lato"/>
                <a:sym typeface="Lato"/>
              </a:rPr>
              <a:t>days, u</a:t>
            </a:r>
            <a:r>
              <a:rPr lang="en" sz="1800"/>
              <a:t>sers</a:t>
            </a:r>
            <a:r>
              <a:rPr b="0" i="0" lang="en" sz="1800" u="none" cap="none" strike="noStrike">
                <a:solidFill>
                  <a:schemeClr val="lt1"/>
                </a:solidFill>
                <a:latin typeface="Lato"/>
                <a:ea typeface="Lato"/>
                <a:cs typeface="Lato"/>
                <a:sym typeface="Lato"/>
              </a:rPr>
              <a:t> are always </a:t>
            </a:r>
            <a:r>
              <a:rPr lang="en" sz="1800"/>
              <a:t>on their computers, searching for places to go. They look at reviews of a place, and determine whether they should go or not. Then they realize that f</a:t>
            </a:r>
            <a:r>
              <a:rPr b="0" i="0" lang="en" sz="1800" u="none" cap="none" strike="noStrike">
                <a:solidFill>
                  <a:schemeClr val="lt1"/>
                </a:solidFill>
                <a:latin typeface="Lato"/>
                <a:ea typeface="Lato"/>
                <a:cs typeface="Lato"/>
                <a:sym typeface="Lato"/>
              </a:rPr>
              <a:t>or every type of business, there are multiple review sites. The problem is that it’s difficult for users to </a:t>
            </a:r>
            <a:r>
              <a:rPr lang="en" sz="1800"/>
              <a:t>switch between different review sites</a:t>
            </a:r>
            <a:r>
              <a:rPr b="0" i="0" lang="en" sz="1800" u="none" cap="none" strike="noStrike">
                <a:solidFill>
                  <a:schemeClr val="lt1"/>
                </a:solidFill>
                <a:latin typeface="Lato"/>
                <a:ea typeface="Lato"/>
                <a:cs typeface="Lato"/>
                <a:sym typeface="Lato"/>
              </a:rPr>
              <a:t> </a:t>
            </a:r>
            <a:r>
              <a:rPr lang="en" sz="1800"/>
              <a:t>and </a:t>
            </a:r>
            <a:r>
              <a:rPr b="0" i="0" lang="en" sz="1800" u="none" cap="none" strike="noStrike">
                <a:solidFill>
                  <a:schemeClr val="lt1"/>
                </a:solidFill>
                <a:latin typeface="Lato"/>
                <a:ea typeface="Lato"/>
                <a:cs typeface="Lato"/>
                <a:sym typeface="Lato"/>
              </a:rPr>
              <a:t>collate them to come to a conclusion on a business.</a:t>
            </a:r>
            <a:endParaRPr b="0" i="0" sz="1800" u="none" cap="none" strike="noStrike">
              <a:solidFill>
                <a:schemeClr val="lt1"/>
              </a:solidFill>
              <a:latin typeface="Lato"/>
              <a:ea typeface="Lato"/>
              <a:cs typeface="Lato"/>
              <a:sym typeface="Lato"/>
            </a:endParaRPr>
          </a:p>
          <a:p>
            <a:pPr indent="-342900" lvl="0" marL="457200" marR="0" rtl="0" algn="l">
              <a:lnSpc>
                <a:spcPct val="115000"/>
              </a:lnSpc>
              <a:spcBef>
                <a:spcPts val="1600"/>
              </a:spcBef>
              <a:spcAft>
                <a:spcPts val="0"/>
              </a:spcAft>
              <a:buClr>
                <a:schemeClr val="lt1"/>
              </a:buClr>
              <a:buSzPts val="1800"/>
              <a:buFont typeface="Lato"/>
              <a:buChar char="●"/>
            </a:pPr>
            <a:r>
              <a:rPr b="0" i="0" lang="en" sz="1800" u="none" cap="none" strike="noStrike">
                <a:solidFill>
                  <a:schemeClr val="lt1"/>
                </a:solidFill>
                <a:latin typeface="Lato"/>
                <a:ea typeface="Lato"/>
                <a:cs typeface="Lato"/>
                <a:sym typeface="Lato"/>
              </a:rPr>
              <a:t>This program completely solves that problem. Users can search across different review sites, and fil</a:t>
            </a:r>
            <a:r>
              <a:rPr lang="en" sz="1800"/>
              <a:t>ter out businesses by rating, or by site name (ie. Show places with an average rating of at least 3 stars  from google), </a:t>
            </a:r>
            <a:r>
              <a:rPr b="0" i="0" lang="en" sz="1800" u="none" cap="none" strike="noStrike">
                <a:solidFill>
                  <a:schemeClr val="lt1"/>
                </a:solidFill>
                <a:latin typeface="Lato"/>
                <a:ea typeface="Lato"/>
                <a:cs typeface="Lato"/>
                <a:sym typeface="Lato"/>
              </a:rPr>
              <a:t>and have the results display on a single page.</a:t>
            </a:r>
            <a:endParaRPr/>
          </a:p>
        </p:txBody>
      </p:sp>
      <p:pic>
        <p:nvPicPr>
          <p:cNvPr id="188" name="Shape 188"/>
          <p:cNvPicPr preferRelativeResize="0"/>
          <p:nvPr/>
        </p:nvPicPr>
        <p:blipFill rotWithShape="1">
          <a:blip r:embed="rId3">
            <a:alphaModFix/>
          </a:blip>
          <a:srcRect b="0" l="0" r="0" t="0"/>
          <a:stretch/>
        </p:blipFill>
        <p:spPr>
          <a:xfrm>
            <a:off x="6820300" y="220498"/>
            <a:ext cx="1939901" cy="88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2730600" cy="5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Target audience</a:t>
            </a:r>
            <a:endParaRPr/>
          </a:p>
        </p:txBody>
      </p:sp>
      <p:sp>
        <p:nvSpPr>
          <p:cNvPr id="194" name="Shape 194"/>
          <p:cNvSpPr txBox="1"/>
          <p:nvPr>
            <p:ph idx="1" type="body"/>
          </p:nvPr>
        </p:nvSpPr>
        <p:spPr>
          <a:xfrm>
            <a:off x="1297500" y="2087325"/>
            <a:ext cx="7038900" cy="291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sz="1800"/>
              <a:t>P</a:t>
            </a:r>
            <a:r>
              <a:rPr b="0" i="0" lang="en" sz="1800" u="none" cap="none" strike="noStrike">
                <a:solidFill>
                  <a:schemeClr val="lt1"/>
                </a:solidFill>
                <a:latin typeface="Lato"/>
                <a:ea typeface="Lato"/>
                <a:cs typeface="Lato"/>
                <a:sym typeface="Lato"/>
              </a:rPr>
              <a:t>eople who are pressed for time and they want to quickly review something from different sites. </a:t>
            </a:r>
            <a:endParaRPr/>
          </a:p>
          <a:p>
            <a:pPr indent="0" lvl="0" marL="0" marR="0" rtl="0" algn="l">
              <a:lnSpc>
                <a:spcPct val="115000"/>
              </a:lnSpc>
              <a:spcBef>
                <a:spcPts val="0"/>
              </a:spcBef>
              <a:spcAft>
                <a:spcPts val="0"/>
              </a:spcAft>
              <a:buNone/>
            </a:pPr>
            <a:r>
              <a:t/>
            </a:r>
            <a:endParaRPr sz="1800"/>
          </a:p>
          <a:p>
            <a:pPr indent="-342900" lvl="0" marL="457200" marR="0" rtl="0" algn="l">
              <a:lnSpc>
                <a:spcPct val="115000"/>
              </a:lnSpc>
              <a:spcBef>
                <a:spcPts val="0"/>
              </a:spcBef>
              <a:spcAft>
                <a:spcPts val="0"/>
              </a:spcAft>
              <a:buClr>
                <a:schemeClr val="lt1"/>
              </a:buClr>
              <a:buSzPts val="1800"/>
              <a:buFont typeface="Lato"/>
              <a:buChar char="●"/>
            </a:pPr>
            <a:r>
              <a:rPr lang="en" sz="1800"/>
              <a:t>People who frequently love to explore</a:t>
            </a:r>
            <a:endParaRPr sz="1800"/>
          </a:p>
          <a:p>
            <a:pPr indent="0" lvl="0" marL="0" marR="0" rtl="0" algn="l">
              <a:lnSpc>
                <a:spcPct val="115000"/>
              </a:lnSpc>
              <a:spcBef>
                <a:spcPts val="0"/>
              </a:spcBef>
              <a:spcAft>
                <a:spcPts val="0"/>
              </a:spcAft>
              <a:buNone/>
            </a:pPr>
            <a:r>
              <a:t/>
            </a:r>
            <a:endParaRPr sz="1800"/>
          </a:p>
          <a:p>
            <a:pPr indent="-342900" lvl="0" marL="457200" marR="0" rtl="0" algn="l">
              <a:lnSpc>
                <a:spcPct val="115000"/>
              </a:lnSpc>
              <a:spcBef>
                <a:spcPts val="0"/>
              </a:spcBef>
              <a:spcAft>
                <a:spcPts val="0"/>
              </a:spcAft>
              <a:buClr>
                <a:schemeClr val="lt1"/>
              </a:buClr>
              <a:buSzPts val="1800"/>
              <a:buFont typeface="Lato"/>
              <a:buChar char="●"/>
            </a:pPr>
            <a:r>
              <a:rPr lang="en" sz="1800"/>
              <a:t>P</a:t>
            </a:r>
            <a:r>
              <a:rPr b="0" i="0" lang="en" sz="1800" u="none" cap="none" strike="noStrike">
                <a:solidFill>
                  <a:schemeClr val="lt1"/>
                </a:solidFill>
                <a:latin typeface="Lato"/>
                <a:ea typeface="Lato"/>
                <a:cs typeface="Lato"/>
                <a:sym typeface="Lato"/>
              </a:rPr>
              <a:t>eople who are lazy. These people won’t want to put any effort to switch from tab to tab or window to window for their review results.</a:t>
            </a:r>
            <a:endParaRPr b="0" i="0" sz="1800" u="none" cap="none" strike="noStrike">
              <a:solidFill>
                <a:schemeClr val="lt1"/>
              </a:solidFill>
              <a:latin typeface="Lato"/>
              <a:ea typeface="Lato"/>
              <a:cs typeface="Lato"/>
              <a:sym typeface="Lato"/>
            </a:endParaRPr>
          </a:p>
          <a:p>
            <a:pPr indent="0" lvl="0" marL="0" marR="0" rtl="0" algn="l">
              <a:lnSpc>
                <a:spcPct val="115000"/>
              </a:lnSpc>
              <a:spcBef>
                <a:spcPts val="0"/>
              </a:spcBef>
              <a:spcAft>
                <a:spcPts val="0"/>
              </a:spcAft>
              <a:buNone/>
            </a:pPr>
            <a:r>
              <a:t/>
            </a:r>
            <a:endParaRPr sz="1800"/>
          </a:p>
        </p:txBody>
      </p:sp>
      <p:pic>
        <p:nvPicPr>
          <p:cNvPr id="195" name="Shape 195"/>
          <p:cNvPicPr preferRelativeResize="0"/>
          <p:nvPr/>
        </p:nvPicPr>
        <p:blipFill>
          <a:blip r:embed="rId3">
            <a:alphaModFix/>
          </a:blip>
          <a:stretch>
            <a:fillRect/>
          </a:stretch>
        </p:blipFill>
        <p:spPr>
          <a:xfrm>
            <a:off x="5950838" y="259800"/>
            <a:ext cx="2529175" cy="189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22110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Functionality</a:t>
            </a:r>
            <a:endParaRPr/>
          </a:p>
        </p:txBody>
      </p:sp>
      <p:sp>
        <p:nvSpPr>
          <p:cNvPr id="201" name="Shape 201"/>
          <p:cNvSpPr txBox="1"/>
          <p:nvPr>
            <p:ph idx="1" type="body"/>
          </p:nvPr>
        </p:nvSpPr>
        <p:spPr>
          <a:xfrm>
            <a:off x="1052550" y="962850"/>
            <a:ext cx="7038900" cy="4104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1"/>
              </a:buClr>
              <a:buSzPts val="1600"/>
              <a:buFont typeface="Lato"/>
              <a:buChar char="●"/>
            </a:pPr>
            <a:r>
              <a:rPr lang="en" sz="1600"/>
              <a:t>Search History</a:t>
            </a:r>
            <a:endParaRPr sz="1600"/>
          </a:p>
          <a:p>
            <a:pPr indent="457200" lvl="0" marL="0" marR="0" rtl="0" algn="l">
              <a:lnSpc>
                <a:spcPct val="115000"/>
              </a:lnSpc>
              <a:spcBef>
                <a:spcPts val="0"/>
              </a:spcBef>
              <a:spcAft>
                <a:spcPts val="0"/>
              </a:spcAft>
              <a:buNone/>
            </a:pPr>
            <a:r>
              <a:rPr b="0" i="0" lang="en" sz="1600" u="none" cap="none" strike="noStrike">
                <a:solidFill>
                  <a:schemeClr val="lt1"/>
                </a:solidFill>
                <a:latin typeface="Lato"/>
                <a:ea typeface="Lato"/>
                <a:cs typeface="Lato"/>
                <a:sym typeface="Lato"/>
              </a:rPr>
              <a:t>The program will store </a:t>
            </a:r>
            <a:r>
              <a:rPr lang="en" sz="1600"/>
              <a:t>the user’s</a:t>
            </a:r>
            <a:r>
              <a:rPr b="0" i="0" lang="en" sz="1600" u="none" cap="none" strike="noStrike">
                <a:solidFill>
                  <a:schemeClr val="lt1"/>
                </a:solidFill>
                <a:latin typeface="Lato"/>
                <a:ea typeface="Lato"/>
                <a:cs typeface="Lato"/>
                <a:sym typeface="Lato"/>
              </a:rPr>
              <a:t> search history, as well as the results from the web page into a database</a:t>
            </a:r>
            <a:br>
              <a:rPr b="0" i="0" lang="en" sz="1600" u="none" cap="none" strike="noStrike">
                <a:solidFill>
                  <a:schemeClr val="lt1"/>
                </a:solidFill>
                <a:latin typeface="Lato"/>
                <a:ea typeface="Lato"/>
                <a:cs typeface="Lato"/>
                <a:sym typeface="Lato"/>
              </a:rPr>
            </a:br>
            <a:endParaRPr b="0" i="0" sz="1600" u="none" cap="none" strike="noStrike">
              <a:solidFill>
                <a:schemeClr val="lt1"/>
              </a:solidFill>
              <a:latin typeface="Lato"/>
              <a:ea typeface="Lato"/>
              <a:cs typeface="Lato"/>
              <a:sym typeface="Lato"/>
            </a:endParaRPr>
          </a:p>
          <a:p>
            <a:pPr indent="-330200" lvl="0" marL="457200" marR="0" rtl="0" algn="l">
              <a:lnSpc>
                <a:spcPct val="115000"/>
              </a:lnSpc>
              <a:spcBef>
                <a:spcPts val="0"/>
              </a:spcBef>
              <a:spcAft>
                <a:spcPts val="0"/>
              </a:spcAft>
              <a:buClr>
                <a:schemeClr val="lt1"/>
              </a:buClr>
              <a:buSzPts val="1600"/>
              <a:buFont typeface="Lato"/>
              <a:buChar char="●"/>
            </a:pPr>
            <a:r>
              <a:rPr lang="en" sz="1600"/>
              <a:t>Simplified Results View</a:t>
            </a:r>
            <a:endParaRPr sz="1600"/>
          </a:p>
          <a:p>
            <a:pPr indent="457200" lvl="0" marL="0" marR="0" rtl="0" algn="l">
              <a:lnSpc>
                <a:spcPct val="115000"/>
              </a:lnSpc>
              <a:spcBef>
                <a:spcPts val="0"/>
              </a:spcBef>
              <a:spcAft>
                <a:spcPts val="0"/>
              </a:spcAft>
              <a:buNone/>
            </a:pPr>
            <a:r>
              <a:rPr b="0" i="0" lang="en" sz="1600" u="none" cap="none" strike="noStrike">
                <a:solidFill>
                  <a:schemeClr val="lt1"/>
                </a:solidFill>
                <a:latin typeface="Lato"/>
                <a:ea typeface="Lato"/>
                <a:cs typeface="Lato"/>
                <a:sym typeface="Lato"/>
              </a:rPr>
              <a:t>Th</a:t>
            </a:r>
            <a:r>
              <a:rPr lang="en" sz="1600"/>
              <a:t>e </a:t>
            </a:r>
            <a:r>
              <a:rPr b="0" i="0" lang="en" sz="1600" u="none" cap="none" strike="noStrike">
                <a:solidFill>
                  <a:schemeClr val="lt1"/>
                </a:solidFill>
                <a:latin typeface="Lato"/>
                <a:ea typeface="Lato"/>
                <a:cs typeface="Lato"/>
                <a:sym typeface="Lato"/>
              </a:rPr>
              <a:t>program will run as a JavaFX desktop application, and the results will appear on a web browser</a:t>
            </a:r>
            <a:br>
              <a:rPr b="0" i="0" lang="en" sz="1600" u="none" cap="none" strike="noStrike">
                <a:solidFill>
                  <a:schemeClr val="lt1"/>
                </a:solidFill>
                <a:latin typeface="Lato"/>
                <a:ea typeface="Lato"/>
                <a:cs typeface="Lato"/>
                <a:sym typeface="Lato"/>
              </a:rPr>
            </a:br>
            <a:endParaRPr b="0" i="0" sz="1600" u="none" cap="none" strike="noStrike">
              <a:solidFill>
                <a:schemeClr val="lt1"/>
              </a:solidFill>
              <a:latin typeface="Lato"/>
              <a:ea typeface="Lato"/>
              <a:cs typeface="Lato"/>
              <a:sym typeface="Lato"/>
            </a:endParaRPr>
          </a:p>
          <a:p>
            <a:pPr indent="-330200" lvl="0" marL="457200" marR="0" rtl="0" algn="l">
              <a:lnSpc>
                <a:spcPct val="115000"/>
              </a:lnSpc>
              <a:spcBef>
                <a:spcPts val="0"/>
              </a:spcBef>
              <a:spcAft>
                <a:spcPts val="0"/>
              </a:spcAft>
              <a:buClr>
                <a:schemeClr val="lt1"/>
              </a:buClr>
              <a:buSzPts val="1600"/>
              <a:buFont typeface="Lato"/>
              <a:buChar char="●"/>
            </a:pPr>
            <a:r>
              <a:rPr lang="en" sz="1600"/>
              <a:t>Offline Search</a:t>
            </a:r>
            <a:endParaRPr sz="1600"/>
          </a:p>
          <a:p>
            <a:pPr indent="457200" lvl="0" marL="0" marR="0" rtl="0" algn="l">
              <a:lnSpc>
                <a:spcPct val="115000"/>
              </a:lnSpc>
              <a:spcBef>
                <a:spcPts val="0"/>
              </a:spcBef>
              <a:spcAft>
                <a:spcPts val="0"/>
              </a:spcAft>
              <a:buNone/>
            </a:pPr>
            <a:r>
              <a:rPr lang="en" sz="1600"/>
              <a:t>The program will let users who have a login search for a place offline if they have performed that exact search before</a:t>
            </a:r>
            <a:endParaRPr sz="1600"/>
          </a:p>
          <a:p>
            <a:pPr indent="457200" lvl="0" marL="0" marR="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489450" y="0"/>
            <a:ext cx="1860300" cy="5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Tech Stack</a:t>
            </a:r>
            <a:endParaRPr b="0" i="0" sz="2400" u="none" cap="none" strike="noStrike">
              <a:solidFill>
                <a:schemeClr val="lt1"/>
              </a:solidFill>
              <a:latin typeface="Montserrat"/>
              <a:ea typeface="Montserrat"/>
              <a:cs typeface="Montserrat"/>
              <a:sym typeface="Montserrat"/>
            </a:endParaRPr>
          </a:p>
        </p:txBody>
      </p:sp>
      <p:sp>
        <p:nvSpPr>
          <p:cNvPr id="207" name="Shape 207"/>
          <p:cNvSpPr txBox="1"/>
          <p:nvPr>
            <p:ph idx="1" type="body"/>
          </p:nvPr>
        </p:nvSpPr>
        <p:spPr>
          <a:xfrm>
            <a:off x="1165775" y="450850"/>
            <a:ext cx="7300500" cy="4344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Java Version 8 Update 151 Build 1.8.0_151-b12</a:t>
            </a:r>
            <a:endParaRPr sz="14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HTML5 &amp; CSS</a:t>
            </a:r>
            <a:r>
              <a:rPr lang="en" sz="1400"/>
              <a:t>3</a:t>
            </a:r>
            <a:endParaRPr sz="1400"/>
          </a:p>
          <a:p>
            <a:pPr indent="0" lvl="0" marL="0" marR="0" rtl="0" algn="l">
              <a:lnSpc>
                <a:spcPct val="115000"/>
              </a:lnSpc>
              <a:spcBef>
                <a:spcPts val="0"/>
              </a:spcBef>
              <a:spcAft>
                <a:spcPts val="0"/>
              </a:spcAft>
              <a:buNone/>
            </a:pPr>
            <a:r>
              <a:rPr lang="en" sz="1400"/>
              <a:t>		</a:t>
            </a:r>
            <a:r>
              <a:rPr lang="en" sz="1100"/>
              <a:t>- Displaying the results from the search</a:t>
            </a:r>
            <a:endParaRPr sz="1100"/>
          </a:p>
          <a:p>
            <a:pPr indent="0" lvl="0" marL="0" marR="0" rtl="0" algn="l">
              <a:lnSpc>
                <a:spcPct val="115000"/>
              </a:lnSpc>
              <a:spcBef>
                <a:spcPts val="0"/>
              </a:spcBef>
              <a:spcAft>
                <a:spcPts val="0"/>
              </a:spcAft>
              <a:buNone/>
            </a:pPr>
            <a:r>
              <a:rPr lang="en" sz="1100"/>
              <a:t>		- Stylize the web page</a:t>
            </a:r>
            <a:endParaRPr sz="11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JavaFX Version 8 (</a:t>
            </a:r>
            <a:r>
              <a:rPr b="0" i="1" lang="en" sz="1100" u="none" cap="none" strike="noStrike">
                <a:solidFill>
                  <a:schemeClr val="lt1"/>
                </a:solidFill>
                <a:latin typeface="Lato"/>
                <a:ea typeface="Lato"/>
                <a:cs typeface="Lato"/>
                <a:sym typeface="Lato"/>
              </a:rPr>
              <a:t>Set of packages containing media and graphics</a:t>
            </a:r>
            <a:r>
              <a:rPr i="1" lang="en" sz="1100"/>
              <a:t> allowing developers to create, test, debug, and deploy rich applications across multiple platforms</a:t>
            </a:r>
            <a:r>
              <a:rPr lang="en" sz="1400"/>
              <a:t>)</a:t>
            </a:r>
            <a:endParaRPr sz="1400"/>
          </a:p>
          <a:p>
            <a:pPr indent="457200" lvl="0" marL="457200" marR="0" rtl="0" algn="l">
              <a:lnSpc>
                <a:spcPct val="115000"/>
              </a:lnSpc>
              <a:spcBef>
                <a:spcPts val="0"/>
              </a:spcBef>
              <a:spcAft>
                <a:spcPts val="0"/>
              </a:spcAft>
              <a:buNone/>
            </a:pPr>
            <a:r>
              <a:rPr lang="en" sz="1100"/>
              <a:t>- Creating the UI and UX</a:t>
            </a:r>
            <a:endParaRPr sz="11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JDBC (Java Database Connectivity) Version 5.1.44</a:t>
            </a:r>
            <a:endParaRPr sz="1400"/>
          </a:p>
          <a:p>
            <a:pPr indent="457200" lvl="0" marL="457200" marR="0" rtl="0" algn="l">
              <a:lnSpc>
                <a:spcPct val="115000"/>
              </a:lnSpc>
              <a:spcBef>
                <a:spcPts val="0"/>
              </a:spcBef>
              <a:spcAft>
                <a:spcPts val="0"/>
              </a:spcAft>
              <a:buNone/>
            </a:pPr>
            <a:r>
              <a:rPr lang="en" sz="1100"/>
              <a:t>- Interfacing between Java and MYSQL to store details of the search and the user’s profile</a:t>
            </a:r>
            <a:endParaRPr sz="1100"/>
          </a:p>
          <a:p>
            <a:pPr indent="457200" lvl="0" marL="45720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Clr>
                <a:schemeClr val="lt1"/>
              </a:buClr>
              <a:buSzPts val="1400"/>
              <a:buFont typeface="Lato"/>
              <a:buChar char="●"/>
            </a:pPr>
            <a:r>
              <a:rPr b="0" i="0" lang="en" sz="1400" u="none" cap="none" strike="noStrike">
                <a:solidFill>
                  <a:schemeClr val="lt1"/>
                </a:solidFill>
                <a:latin typeface="Lato"/>
                <a:ea typeface="Lato"/>
                <a:cs typeface="Lato"/>
                <a:sym typeface="Lato"/>
              </a:rPr>
              <a:t>MySQL Community Server 5.7.19</a:t>
            </a:r>
            <a:br>
              <a:rPr b="0" i="0" lang="en" sz="1400" u="none" cap="none" strike="noStrike">
                <a:solidFill>
                  <a:schemeClr val="lt1"/>
                </a:solidFill>
                <a:latin typeface="Lato"/>
                <a:ea typeface="Lato"/>
                <a:cs typeface="Lato"/>
                <a:sym typeface="Lato"/>
              </a:rPr>
            </a:br>
            <a:r>
              <a:rPr b="0" i="0" lang="en" sz="1400" u="none" cap="none" strike="noStrike">
                <a:solidFill>
                  <a:schemeClr val="lt1"/>
                </a:solidFill>
                <a:latin typeface="Lato"/>
                <a:ea typeface="Lato"/>
                <a:cs typeface="Lato"/>
                <a:sym typeface="Lato"/>
              </a:rPr>
              <a:t>	</a:t>
            </a:r>
            <a:r>
              <a:rPr b="0" i="0" lang="en" sz="1100" u="none" cap="none" strike="noStrike">
                <a:solidFill>
                  <a:schemeClr val="lt1"/>
                </a:solidFill>
                <a:latin typeface="Lato"/>
                <a:ea typeface="Lato"/>
                <a:cs typeface="Lato"/>
                <a:sym typeface="Lato"/>
              </a:rPr>
              <a:t>- </a:t>
            </a:r>
            <a:r>
              <a:rPr lang="en" sz="1100"/>
              <a:t>Backend Database</a:t>
            </a:r>
            <a:endParaRPr sz="1100"/>
          </a:p>
          <a:p>
            <a:pPr indent="0" lvl="0" marL="0" marR="0" rtl="0" algn="l">
              <a:lnSpc>
                <a:spcPct val="115000"/>
              </a:lnSpc>
              <a:spcBef>
                <a:spcPts val="0"/>
              </a:spcBef>
              <a:spcAft>
                <a:spcPts val="0"/>
              </a:spcAft>
              <a:buNone/>
            </a:pPr>
            <a:r>
              <a:t/>
            </a:r>
            <a:endParaRPr sz="1100"/>
          </a:p>
          <a:p>
            <a:pPr indent="-317500" lvl="0" marL="457200" marR="0" rtl="0" algn="l">
              <a:lnSpc>
                <a:spcPct val="115000"/>
              </a:lnSpc>
              <a:spcBef>
                <a:spcPts val="0"/>
              </a:spcBef>
              <a:spcAft>
                <a:spcPts val="0"/>
              </a:spcAft>
              <a:buClr>
                <a:schemeClr val="lt1"/>
              </a:buClr>
              <a:buSzPts val="1400"/>
              <a:buFont typeface="Lato"/>
              <a:buChar char="●"/>
            </a:pPr>
            <a:r>
              <a:rPr lang="en" sz="1400"/>
              <a:t>Cron</a:t>
            </a:r>
            <a:endParaRPr sz="1400"/>
          </a:p>
          <a:p>
            <a:pPr indent="0" lvl="0" marL="0" marR="0" rtl="0" algn="l">
              <a:lnSpc>
                <a:spcPct val="115000"/>
              </a:lnSpc>
              <a:spcBef>
                <a:spcPts val="0"/>
              </a:spcBef>
              <a:spcAft>
                <a:spcPts val="0"/>
              </a:spcAft>
              <a:buNone/>
            </a:pPr>
            <a:r>
              <a:rPr lang="en" sz="1400"/>
              <a:t>		- </a:t>
            </a:r>
            <a:r>
              <a:rPr lang="en" sz="1100"/>
              <a:t>Job scheduling tool in UNIX / Linux: Scheduling tasks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idx="1" type="body"/>
          </p:nvPr>
        </p:nvSpPr>
        <p:spPr>
          <a:xfrm>
            <a:off x="1297500" y="1014775"/>
            <a:ext cx="7038900" cy="3712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External Libraries</a:t>
            </a:r>
            <a:endParaRPr sz="1400"/>
          </a:p>
          <a:p>
            <a:pPr indent="-317500" lvl="1" marL="914400" rtl="0">
              <a:spcBef>
                <a:spcPts val="0"/>
              </a:spcBef>
              <a:spcAft>
                <a:spcPts val="0"/>
              </a:spcAft>
              <a:buSzPts val="1400"/>
              <a:buChar char="○"/>
            </a:pPr>
            <a:r>
              <a:rPr lang="en" sz="1400"/>
              <a:t>Jackson (For interacting with the API JSON response)</a:t>
            </a:r>
            <a:endParaRPr sz="1400"/>
          </a:p>
          <a:p>
            <a:pPr indent="-298450" lvl="2" marL="1371600" rtl="0">
              <a:spcBef>
                <a:spcPts val="0"/>
              </a:spcBef>
              <a:spcAft>
                <a:spcPts val="0"/>
              </a:spcAft>
              <a:buSzPts val="1100"/>
              <a:buChar char="■"/>
            </a:pPr>
            <a:r>
              <a:rPr lang="en"/>
              <a:t>jackson.databind.JsonMappingException;</a:t>
            </a:r>
            <a:endParaRPr/>
          </a:p>
          <a:p>
            <a:pPr indent="-298450" lvl="2" marL="1371600" rtl="0">
              <a:spcBef>
                <a:spcPts val="0"/>
              </a:spcBef>
              <a:spcAft>
                <a:spcPts val="0"/>
              </a:spcAft>
              <a:buSzPts val="1100"/>
              <a:buChar char="■"/>
            </a:pPr>
            <a:r>
              <a:rPr lang="en"/>
              <a:t>jackson.databind.JsonNode;</a:t>
            </a:r>
            <a:endParaRPr/>
          </a:p>
          <a:p>
            <a:pPr indent="-298450" lvl="2" marL="1371600" rtl="0">
              <a:spcBef>
                <a:spcPts val="0"/>
              </a:spcBef>
              <a:spcAft>
                <a:spcPts val="0"/>
              </a:spcAft>
              <a:buSzPts val="1100"/>
              <a:buChar char="■"/>
            </a:pPr>
            <a:r>
              <a:rPr lang="en"/>
              <a:t>jackson.databind.ObjectMapper;</a:t>
            </a:r>
            <a:br>
              <a:rPr lang="en"/>
            </a:br>
            <a:endParaRPr sz="1400"/>
          </a:p>
          <a:p>
            <a:pPr indent="-317500" lvl="1" marL="914400" rtl="0">
              <a:spcBef>
                <a:spcPts val="0"/>
              </a:spcBef>
              <a:spcAft>
                <a:spcPts val="0"/>
              </a:spcAft>
              <a:buSzPts val="1400"/>
              <a:buChar char="○"/>
            </a:pPr>
            <a:r>
              <a:rPr lang="en" sz="1400"/>
              <a:t>OkHttpClient (For performing the http call to the reviews </a:t>
            </a:r>
            <a:r>
              <a:rPr lang="en" sz="1400"/>
              <a:t>api</a:t>
            </a:r>
            <a:r>
              <a:rPr lang="en" sz="1400"/>
              <a:t>)</a:t>
            </a:r>
            <a:endParaRPr sz="1400"/>
          </a:p>
          <a:p>
            <a:pPr indent="-298450" lvl="2" marL="1371600" rtl="0">
              <a:spcBef>
                <a:spcPts val="0"/>
              </a:spcBef>
              <a:spcAft>
                <a:spcPts val="0"/>
              </a:spcAft>
              <a:buSzPts val="1100"/>
              <a:buChar char="■"/>
            </a:pPr>
            <a:r>
              <a:rPr lang="en"/>
              <a:t>Request</a:t>
            </a:r>
            <a:endParaRPr/>
          </a:p>
          <a:p>
            <a:pPr indent="-298450" lvl="2" marL="1371600" rtl="0">
              <a:spcBef>
                <a:spcPts val="0"/>
              </a:spcBef>
              <a:spcAft>
                <a:spcPts val="0"/>
              </a:spcAft>
              <a:buSzPts val="1100"/>
              <a:buChar char="■"/>
            </a:pPr>
            <a:r>
              <a:rPr lang="en"/>
              <a:t>Response</a:t>
            </a:r>
            <a:br>
              <a:rPr lang="en"/>
            </a:br>
            <a:endParaRPr/>
          </a:p>
          <a:p>
            <a:pPr indent="-317500" lvl="1" marL="914400" rtl="0">
              <a:spcBef>
                <a:spcPts val="0"/>
              </a:spcBef>
              <a:spcAft>
                <a:spcPts val="0"/>
              </a:spcAft>
              <a:buSzPts val="1400"/>
              <a:buChar char="○"/>
            </a:pPr>
            <a:r>
              <a:rPr lang="en" sz="1400"/>
              <a:t>org.json.JSONArray (Certain API calls required to use this over Jackson)</a:t>
            </a:r>
            <a:br>
              <a:rPr lang="en" sz="1400"/>
            </a:br>
            <a:endParaRPr sz="1400"/>
          </a:p>
          <a:p>
            <a:pPr indent="-317500" lvl="1" marL="914400" rtl="0">
              <a:spcBef>
                <a:spcPts val="0"/>
              </a:spcBef>
              <a:spcAft>
                <a:spcPts val="0"/>
              </a:spcAft>
              <a:buSzPts val="1400"/>
              <a:buChar char="○"/>
            </a:pPr>
            <a:r>
              <a:rPr lang="en" sz="1400"/>
              <a:t>org.json.JSONObject  (Certain API calls required to use this over Jackson)</a:t>
            </a:r>
            <a:endParaRPr sz="1400"/>
          </a:p>
        </p:txBody>
      </p:sp>
      <p:sp>
        <p:nvSpPr>
          <p:cNvPr id="213" name="Shape 213"/>
          <p:cNvSpPr txBox="1"/>
          <p:nvPr>
            <p:ph type="title"/>
          </p:nvPr>
        </p:nvSpPr>
        <p:spPr>
          <a:xfrm>
            <a:off x="3489450" y="0"/>
            <a:ext cx="1860300" cy="5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Tech Stack</a:t>
            </a:r>
            <a:endParaRPr b="0" i="0" sz="2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Documents for the project</a:t>
            </a:r>
            <a:endParaRPr/>
          </a:p>
        </p:txBody>
      </p:sp>
      <p:sp>
        <p:nvSpPr>
          <p:cNvPr id="219" name="Shape 219"/>
          <p:cNvSpPr txBox="1"/>
          <p:nvPr>
            <p:ph idx="1" type="body"/>
          </p:nvPr>
        </p:nvSpPr>
        <p:spPr>
          <a:xfrm>
            <a:off x="1297500" y="1053749"/>
            <a:ext cx="7038900" cy="39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Updated Requirements Document</a:t>
            </a:r>
            <a:endParaRPr b="0" i="0" sz="1300" u="none" cap="none" strike="noStrike">
              <a:solidFill>
                <a:schemeClr val="lt1"/>
              </a:solidFill>
              <a:latin typeface="Lato"/>
              <a:ea typeface="Lato"/>
              <a:cs typeface="Lato"/>
              <a:sym typeface="Lato"/>
            </a:endParaRPr>
          </a:p>
          <a:p>
            <a:pPr indent="-285750" lvl="0" marL="285750" marR="0" rtl="0" algn="l">
              <a:lnSpc>
                <a:spcPct val="115000"/>
              </a:lnSpc>
              <a:spcBef>
                <a:spcPts val="1600"/>
              </a:spcBef>
              <a:spcAft>
                <a:spcPts val="0"/>
              </a:spcAft>
              <a:buClr>
                <a:schemeClr val="lt1"/>
              </a:buClr>
              <a:buSzPts val="1300"/>
              <a:buFont typeface="Lato"/>
              <a:buChar char="-"/>
            </a:pPr>
            <a:r>
              <a:rPr b="0" i="0" lang="en" sz="1300" u="sng" cap="none" strike="noStrike">
                <a:solidFill>
                  <a:schemeClr val="hlink"/>
                </a:solidFill>
                <a:latin typeface="Lato"/>
                <a:ea typeface="Lato"/>
                <a:cs typeface="Lato"/>
                <a:sym typeface="Lato"/>
                <a:hlinkClick r:id="rId3"/>
              </a:rPr>
              <a:t>https://docs.google.com/document/d/16Ex_xJRFh51glrJ8xOBPaXZ8VYMgwdZBvzy5JISX4n4/edit</a:t>
            </a:r>
            <a:endParaRPr b="0" i="0" sz="1300" u="none" cap="none" strike="noStrike">
              <a:solidFill>
                <a:schemeClr val="lt1"/>
              </a:solidFill>
              <a:latin typeface="Lato"/>
              <a:ea typeface="Lato"/>
              <a:cs typeface="Lato"/>
              <a:sym typeface="Lato"/>
            </a:endParaRPr>
          </a:p>
          <a:p>
            <a:pPr indent="0" lvl="0" marL="0" marR="0" rtl="0" algn="l">
              <a:lnSpc>
                <a:spcPct val="115000"/>
              </a:lnSpc>
              <a:spcBef>
                <a:spcPts val="160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Design Document</a:t>
            </a:r>
            <a:endParaRPr b="0" i="0" sz="1300" u="none" cap="none" strike="noStrike">
              <a:solidFill>
                <a:schemeClr val="lt1"/>
              </a:solidFill>
              <a:latin typeface="Lato"/>
              <a:ea typeface="Lato"/>
              <a:cs typeface="Lato"/>
              <a:sym typeface="Lato"/>
            </a:endParaRPr>
          </a:p>
          <a:p>
            <a:pPr indent="-285750" lvl="0" marL="285750" marR="0" rtl="0" algn="l">
              <a:lnSpc>
                <a:spcPct val="115000"/>
              </a:lnSpc>
              <a:spcBef>
                <a:spcPts val="1600"/>
              </a:spcBef>
              <a:spcAft>
                <a:spcPts val="0"/>
              </a:spcAft>
              <a:buClr>
                <a:schemeClr val="lt1"/>
              </a:buClr>
              <a:buSzPts val="1300"/>
              <a:buFont typeface="Lato"/>
              <a:buChar char="-"/>
            </a:pPr>
            <a:r>
              <a:rPr b="0" i="0" lang="en" sz="1300" u="sng" cap="none" strike="noStrike">
                <a:solidFill>
                  <a:schemeClr val="hlink"/>
                </a:solidFill>
                <a:latin typeface="Lato"/>
                <a:ea typeface="Lato"/>
                <a:cs typeface="Lato"/>
                <a:sym typeface="Lato"/>
              </a:rPr>
              <a:t>https://docs.google.com/document/d/1YtHPuhnSbPihQi1PezYEPE4Rr3EJTBOrHpvMi7V6nv4/edit</a:t>
            </a:r>
            <a:endParaRPr b="0" i="0" sz="1300" u="none" cap="none" strike="noStrike">
              <a:solidFill>
                <a:schemeClr val="lt1"/>
              </a:solidFill>
              <a:latin typeface="Lato"/>
              <a:ea typeface="Lato"/>
              <a:cs typeface="Lato"/>
              <a:sym typeface="Lato"/>
            </a:endParaRPr>
          </a:p>
          <a:p>
            <a:pPr indent="0" lvl="0" marL="0" marR="0" rtl="0" algn="l">
              <a:lnSpc>
                <a:spcPct val="115000"/>
              </a:lnSpc>
              <a:spcBef>
                <a:spcPts val="1600"/>
              </a:spcBef>
              <a:spcAft>
                <a:spcPts val="0"/>
              </a:spcAft>
              <a:buClr>
                <a:schemeClr val="lt1"/>
              </a:buClr>
              <a:buSzPts val="1300"/>
              <a:buFont typeface="Lato"/>
              <a:buNone/>
            </a:pPr>
            <a:r>
              <a:rPr lang="en"/>
              <a:t>GitHub</a:t>
            </a:r>
            <a:endParaRPr/>
          </a:p>
          <a:p>
            <a:pPr indent="-311150" lvl="0" marL="457200" marR="0" rtl="0" algn="l">
              <a:lnSpc>
                <a:spcPct val="115000"/>
              </a:lnSpc>
              <a:spcBef>
                <a:spcPts val="1600"/>
              </a:spcBef>
              <a:spcAft>
                <a:spcPts val="0"/>
              </a:spcAft>
              <a:buSzPts val="1300"/>
              <a:buChar char="-"/>
            </a:pPr>
            <a:r>
              <a:rPr lang="en" u="sng">
                <a:solidFill>
                  <a:schemeClr val="hlink"/>
                </a:solidFill>
                <a:hlinkClick r:id="rId4"/>
              </a:rPr>
              <a:t>https://github.com/naveenkaratekid/seniorproject</a:t>
            </a:r>
            <a:endParaRPr/>
          </a:p>
          <a:p>
            <a:pPr indent="0" lvl="0" marL="0" marR="0" rtl="0" algn="l">
              <a:lnSpc>
                <a:spcPct val="115000"/>
              </a:lnSpc>
              <a:spcBef>
                <a:spcPts val="1600"/>
              </a:spcBef>
              <a:spcAft>
                <a:spcPts val="0"/>
              </a:spcAft>
              <a:buNone/>
            </a:pPr>
            <a:r>
              <a:rPr lang="en"/>
              <a:t>Trello Board</a:t>
            </a:r>
            <a:endParaRPr/>
          </a:p>
          <a:p>
            <a:pPr indent="-311150" lvl="0" marL="457200" marR="0" rtl="0" algn="l">
              <a:lnSpc>
                <a:spcPct val="115000"/>
              </a:lnSpc>
              <a:spcBef>
                <a:spcPts val="1600"/>
              </a:spcBef>
              <a:spcAft>
                <a:spcPts val="0"/>
              </a:spcAft>
              <a:buSzPts val="1300"/>
              <a:buChar char="-"/>
            </a:pPr>
            <a:r>
              <a:rPr lang="en" u="sng">
                <a:solidFill>
                  <a:schemeClr val="hlink"/>
                </a:solidFill>
                <a:hlinkClick r:id="rId5"/>
              </a:rPr>
              <a:t>https://trello.com/b/N22LPe12/naveen-k-mixed-reviews</a:t>
            </a:r>
            <a:endParaRPr b="0" i="0" sz="1300" u="none" cap="none" strike="noStrike">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