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9" r:id="rId9"/>
    <p:sldId id="268" r:id="rId10"/>
    <p:sldId id="270" r:id="rId11"/>
    <p:sldId id="263" r:id="rId12"/>
    <p:sldId id="264" r:id="rId13"/>
    <p:sldId id="265" r:id="rId14"/>
    <p:sldId id="266"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9"/>
  </p:normalViewPr>
  <p:slideViewPr>
    <p:cSldViewPr snapToGrid="0" snapToObjects="1">
      <p:cViewPr>
        <p:scale>
          <a:sx n="110" d="100"/>
          <a:sy n="110" d="100"/>
        </p:scale>
        <p:origin x="48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marL="0" lvl="0" indent="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1"/>
                </a:solidFill>
                <a:latin typeface="Lato"/>
                <a:ea typeface="Lato"/>
                <a:cs typeface="Lato"/>
                <a:sym typeface="Lato"/>
              </a:rPr>
              <a:t>‹#›</a:t>
            </a:fld>
            <a:endParaRPr lang="en"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6Ex_xJRFh51glrJ8xOBPaXZ8VYMgwdZBvzy5JISX4n4/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1836250" y="2975250"/>
            <a:ext cx="6792300" cy="684900"/>
          </a:xfrm>
          <a:prstGeom prst="rect">
            <a:avLst/>
          </a:prstGeom>
        </p:spPr>
        <p:txBody>
          <a:bodyPr wrap="square" lIns="91425" tIns="91425" rIns="91425" bIns="91425" anchor="t" anchorCtr="0">
            <a:noAutofit/>
          </a:bodyPr>
          <a:lstStyle/>
          <a:p>
            <a:pPr marL="0" lvl="0" indent="0">
              <a:spcBef>
                <a:spcPts val="0"/>
              </a:spcBef>
              <a:buNone/>
            </a:pPr>
            <a:r>
              <a:rPr lang="en" sz="3000"/>
              <a:t>Senior Project: Mixed Reviews</a:t>
            </a:r>
          </a:p>
        </p:txBody>
      </p:sp>
      <p:sp>
        <p:nvSpPr>
          <p:cNvPr id="135" name="Shape 135"/>
          <p:cNvSpPr txBox="1">
            <a:spLocks noGrp="1"/>
          </p:cNvSpPr>
          <p:nvPr>
            <p:ph type="subTitle" idx="1"/>
          </p:nvPr>
        </p:nvSpPr>
        <p:spPr>
          <a:xfrm>
            <a:off x="3066425" y="3982225"/>
            <a:ext cx="3107400" cy="684900"/>
          </a:xfrm>
          <a:prstGeom prst="rect">
            <a:avLst/>
          </a:prstGeom>
        </p:spPr>
        <p:txBody>
          <a:bodyPr wrap="square" lIns="91425" tIns="91425" rIns="91425" bIns="91425" anchor="t" anchorCtr="0">
            <a:noAutofit/>
          </a:bodyPr>
          <a:lstStyle/>
          <a:p>
            <a:pPr marL="0" lvl="0" indent="0" algn="ctr" rtl="0">
              <a:spcBef>
                <a:spcPts val="0"/>
              </a:spcBef>
              <a:buNone/>
            </a:pPr>
            <a:r>
              <a:rPr lang="en" sz="1800"/>
              <a:t>Naveen K</a:t>
            </a:r>
          </a:p>
          <a:p>
            <a:pPr marL="0" lvl="0" indent="0">
              <a:spcBef>
                <a:spcPts val="0"/>
              </a:spcBef>
              <a:buNone/>
            </a:pPr>
            <a:r>
              <a:rPr lang="en" sz="1800"/>
              <a:t>SWE / CS - Cogswell College</a:t>
            </a:r>
          </a:p>
        </p:txBody>
      </p:sp>
      <p:pic>
        <p:nvPicPr>
          <p:cNvPr id="136" name="Shape 136"/>
          <p:cNvPicPr preferRelativeResize="0"/>
          <p:nvPr/>
        </p:nvPicPr>
        <p:blipFill>
          <a:blip r:embed="rId3">
            <a:alphaModFix/>
          </a:blip>
          <a:stretch>
            <a:fillRect/>
          </a:stretch>
        </p:blipFill>
        <p:spPr>
          <a:xfrm>
            <a:off x="3259350" y="205750"/>
            <a:ext cx="506099" cy="506099"/>
          </a:xfrm>
          <a:prstGeom prst="rect">
            <a:avLst/>
          </a:prstGeom>
          <a:noFill/>
          <a:ln>
            <a:noFill/>
          </a:ln>
        </p:spPr>
      </p:pic>
      <p:pic>
        <p:nvPicPr>
          <p:cNvPr id="137" name="Shape 137"/>
          <p:cNvPicPr preferRelativeResize="0"/>
          <p:nvPr/>
        </p:nvPicPr>
        <p:blipFill>
          <a:blip r:embed="rId4">
            <a:alphaModFix/>
          </a:blip>
          <a:stretch>
            <a:fillRect/>
          </a:stretch>
        </p:blipFill>
        <p:spPr>
          <a:xfrm>
            <a:off x="3259350" y="815350"/>
            <a:ext cx="506099" cy="506099"/>
          </a:xfrm>
          <a:prstGeom prst="rect">
            <a:avLst/>
          </a:prstGeom>
          <a:noFill/>
          <a:ln>
            <a:noFill/>
          </a:ln>
        </p:spPr>
      </p:pic>
      <p:pic>
        <p:nvPicPr>
          <p:cNvPr id="138" name="Shape 138"/>
          <p:cNvPicPr preferRelativeResize="0"/>
          <p:nvPr/>
        </p:nvPicPr>
        <p:blipFill>
          <a:blip r:embed="rId5">
            <a:alphaModFix/>
          </a:blip>
          <a:stretch>
            <a:fillRect/>
          </a:stretch>
        </p:blipFill>
        <p:spPr>
          <a:xfrm>
            <a:off x="3259350" y="1486700"/>
            <a:ext cx="506100" cy="506100"/>
          </a:xfrm>
          <a:prstGeom prst="rect">
            <a:avLst/>
          </a:prstGeom>
          <a:noFill/>
          <a:ln>
            <a:noFill/>
          </a:ln>
        </p:spPr>
      </p:pic>
      <p:cxnSp>
        <p:nvCxnSpPr>
          <p:cNvPr id="139" name="Shape 139"/>
          <p:cNvCxnSpPr>
            <a:stCxn id="136" idx="3"/>
          </p:cNvCxnSpPr>
          <p:nvPr/>
        </p:nvCxnSpPr>
        <p:spPr>
          <a:xfrm>
            <a:off x="3765450" y="458800"/>
            <a:ext cx="955800" cy="6348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7" idx="3"/>
          </p:cNvCxnSpPr>
          <p:nvPr/>
        </p:nvCxnSpPr>
        <p:spPr>
          <a:xfrm>
            <a:off x="3765449" y="1068400"/>
            <a:ext cx="977400" cy="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38" idx="3"/>
          </p:cNvCxnSpPr>
          <p:nvPr/>
        </p:nvCxnSpPr>
        <p:spPr>
          <a:xfrm rot="10800000" flipH="1">
            <a:off x="3765450" y="1093550"/>
            <a:ext cx="912300" cy="646200"/>
          </a:xfrm>
          <a:prstGeom prst="straightConnector1">
            <a:avLst/>
          </a:prstGeom>
          <a:noFill/>
          <a:ln w="9525" cap="flat" cmpd="sng">
            <a:solidFill>
              <a:schemeClr val="dk2"/>
            </a:solidFill>
            <a:prstDash val="solid"/>
            <a:round/>
            <a:headEnd type="none" w="lg" len="lg"/>
            <a:tailEnd type="triangle" w="lg" len="lg"/>
          </a:ln>
        </p:spPr>
      </p:cxnSp>
      <p:sp>
        <p:nvSpPr>
          <p:cNvPr id="142" name="Shape 142"/>
          <p:cNvSpPr/>
          <p:nvPr/>
        </p:nvSpPr>
        <p:spPr>
          <a:xfrm>
            <a:off x="7559850"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p:txBody>
      </p:sp>
      <p:sp>
        <p:nvSpPr>
          <p:cNvPr id="143" name="Shape 143"/>
          <p:cNvSpPr/>
          <p:nvPr/>
        </p:nvSpPr>
        <p:spPr>
          <a:xfrm>
            <a:off x="7813075"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44" name="Shape 144"/>
          <p:cNvSpPr/>
          <p:nvPr/>
        </p:nvSpPr>
        <p:spPr>
          <a:xfrm>
            <a:off x="8095025" y="6209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45" name="Shape 145"/>
          <p:cNvSpPr txBox="1"/>
          <p:nvPr/>
        </p:nvSpPr>
        <p:spPr>
          <a:xfrm>
            <a:off x="7336688" y="205750"/>
            <a:ext cx="1500000" cy="3165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a:solidFill>
                  <a:srgbClr val="FFFFFF"/>
                </a:solidFill>
              </a:rPr>
              <a:t>Single Page</a:t>
            </a:r>
          </a:p>
          <a:p>
            <a:pPr marL="0" lvl="0" indent="0" algn="ctr">
              <a:spcBef>
                <a:spcPts val="0"/>
              </a:spcBef>
              <a:buNone/>
            </a:pPr>
            <a:endParaRPr>
              <a:solidFill>
                <a:srgbClr val="FFFFFF"/>
              </a:solidFill>
            </a:endParaRPr>
          </a:p>
        </p:txBody>
      </p:sp>
      <p:pic>
        <p:nvPicPr>
          <p:cNvPr id="146" name="Shape 146"/>
          <p:cNvPicPr preferRelativeResize="0"/>
          <p:nvPr/>
        </p:nvPicPr>
        <p:blipFill>
          <a:blip r:embed="rId3">
            <a:alphaModFix/>
          </a:blip>
          <a:stretch>
            <a:fillRect/>
          </a:stretch>
        </p:blipFill>
        <p:spPr>
          <a:xfrm>
            <a:off x="8398400" y="565750"/>
            <a:ext cx="316499" cy="316499"/>
          </a:xfrm>
          <a:prstGeom prst="rect">
            <a:avLst/>
          </a:prstGeom>
          <a:noFill/>
          <a:ln>
            <a:noFill/>
          </a:ln>
        </p:spPr>
      </p:pic>
      <p:grpSp>
        <p:nvGrpSpPr>
          <p:cNvPr id="147" name="Shape 147"/>
          <p:cNvGrpSpPr/>
          <p:nvPr/>
        </p:nvGrpSpPr>
        <p:grpSpPr>
          <a:xfrm>
            <a:off x="4868025" y="141875"/>
            <a:ext cx="1581638" cy="1396500"/>
            <a:chOff x="5711850" y="43600"/>
            <a:chExt cx="1581638" cy="1396500"/>
          </a:xfrm>
        </p:grpSpPr>
        <p:grpSp>
          <p:nvGrpSpPr>
            <p:cNvPr id="148" name="Shape 148"/>
            <p:cNvGrpSpPr/>
            <p:nvPr/>
          </p:nvGrpSpPr>
          <p:grpSpPr>
            <a:xfrm>
              <a:off x="5711850" y="458800"/>
              <a:ext cx="1056875" cy="206100"/>
              <a:chOff x="4721250" y="458800"/>
              <a:chExt cx="1056875" cy="206100"/>
            </a:xfrm>
          </p:grpSpPr>
          <p:sp>
            <p:nvSpPr>
              <p:cNvPr id="149" name="Shape 149"/>
              <p:cNvSpPr/>
              <p:nvPr/>
            </p:nvSpPr>
            <p:spPr>
              <a:xfrm>
                <a:off x="4721250"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0" name="Shape 150"/>
              <p:cNvSpPr/>
              <p:nvPr/>
            </p:nvSpPr>
            <p:spPr>
              <a:xfrm>
                <a:off x="49973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1" name="Shape 151"/>
              <p:cNvSpPr/>
              <p:nvPr/>
            </p:nvSpPr>
            <p:spPr>
              <a:xfrm>
                <a:off x="527927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52" name="Shape 152"/>
              <p:cNvSpPr/>
              <p:nvPr/>
            </p:nvSpPr>
            <p:spPr>
              <a:xfrm>
                <a:off x="55612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grpSp>
        <p:sp>
          <p:nvSpPr>
            <p:cNvPr id="153" name="Shape 153"/>
            <p:cNvSpPr txBox="1"/>
            <p:nvPr/>
          </p:nvSpPr>
          <p:spPr>
            <a:xfrm>
              <a:off x="5793488" y="43600"/>
              <a:ext cx="1500000" cy="316500"/>
            </a:xfrm>
            <a:prstGeom prst="rect">
              <a:avLst/>
            </a:prstGeom>
            <a:noFill/>
            <a:ln>
              <a:noFill/>
            </a:ln>
          </p:spPr>
          <p:txBody>
            <a:bodyPr wrap="square" lIns="91425" tIns="91425" rIns="91425" bIns="91425" anchor="t" anchorCtr="0">
              <a:noAutofit/>
            </a:bodyPr>
            <a:lstStyle/>
            <a:p>
              <a:pPr marL="0" lvl="0" indent="0" algn="ctr" rtl="0">
                <a:spcBef>
                  <a:spcPts val="0"/>
                </a:spcBef>
                <a:buNone/>
              </a:pPr>
              <a:r>
                <a:rPr lang="en">
                  <a:solidFill>
                    <a:srgbClr val="FFFFFF"/>
                  </a:solidFill>
                </a:rPr>
                <a:t>Single Page</a:t>
              </a:r>
            </a:p>
            <a:p>
              <a:pPr marL="0" lvl="0" indent="0" algn="ctr" rtl="0">
                <a:spcBef>
                  <a:spcPts val="0"/>
                </a:spcBef>
                <a:buNone/>
              </a:pPr>
              <a:endParaRPr>
                <a:solidFill>
                  <a:srgbClr val="FFFFFF"/>
                </a:solidFill>
              </a:endParaRPr>
            </a:p>
          </p:txBody>
        </p:sp>
        <p:pic>
          <p:nvPicPr>
            <p:cNvPr id="154" name="Shape 154"/>
            <p:cNvPicPr preferRelativeResize="0"/>
            <p:nvPr/>
          </p:nvPicPr>
          <p:blipFill>
            <a:blip r:embed="rId3">
              <a:alphaModFix/>
            </a:blip>
            <a:stretch>
              <a:fillRect/>
            </a:stretch>
          </p:blipFill>
          <p:spPr>
            <a:xfrm>
              <a:off x="6855200" y="403600"/>
              <a:ext cx="316499" cy="316499"/>
            </a:xfrm>
            <a:prstGeom prst="rect">
              <a:avLst/>
            </a:prstGeom>
            <a:noFill/>
            <a:ln>
              <a:noFill/>
            </a:ln>
          </p:spPr>
        </p:pic>
        <p:sp>
          <p:nvSpPr>
            <p:cNvPr id="155" name="Shape 155"/>
            <p:cNvSpPr/>
            <p:nvPr/>
          </p:nvSpPr>
          <p:spPr>
            <a:xfrm>
              <a:off x="5711863"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6" name="Shape 156"/>
            <p:cNvSpPr/>
            <p:nvPr/>
          </p:nvSpPr>
          <p:spPr>
            <a:xfrm>
              <a:off x="598793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57" name="Shape 157"/>
            <p:cNvSpPr/>
            <p:nvPr/>
          </p:nvSpPr>
          <p:spPr>
            <a:xfrm>
              <a:off x="626988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58" name="Shape 158"/>
            <p:cNvSpPr/>
            <p:nvPr/>
          </p:nvSpPr>
          <p:spPr>
            <a:xfrm>
              <a:off x="6551838" y="8153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pic>
          <p:nvPicPr>
            <p:cNvPr id="159" name="Shape 159"/>
            <p:cNvPicPr preferRelativeResize="0"/>
            <p:nvPr/>
          </p:nvPicPr>
          <p:blipFill>
            <a:blip r:embed="rId4">
              <a:alphaModFix/>
            </a:blip>
            <a:stretch>
              <a:fillRect/>
            </a:stretch>
          </p:blipFill>
          <p:spPr>
            <a:xfrm>
              <a:off x="6855200" y="763600"/>
              <a:ext cx="316499" cy="316499"/>
            </a:xfrm>
            <a:prstGeom prst="rect">
              <a:avLst/>
            </a:prstGeom>
            <a:noFill/>
            <a:ln>
              <a:noFill/>
            </a:ln>
          </p:spPr>
        </p:pic>
        <p:pic>
          <p:nvPicPr>
            <p:cNvPr id="160" name="Shape 160"/>
            <p:cNvPicPr preferRelativeResize="0"/>
            <p:nvPr/>
          </p:nvPicPr>
          <p:blipFill>
            <a:blip r:embed="rId5">
              <a:alphaModFix/>
            </a:blip>
            <a:stretch>
              <a:fillRect/>
            </a:stretch>
          </p:blipFill>
          <p:spPr>
            <a:xfrm>
              <a:off x="6855200" y="1123600"/>
              <a:ext cx="316500" cy="316500"/>
            </a:xfrm>
            <a:prstGeom prst="rect">
              <a:avLst/>
            </a:prstGeom>
            <a:noFill/>
            <a:ln>
              <a:noFill/>
            </a:ln>
          </p:spPr>
        </p:pic>
        <p:grpSp>
          <p:nvGrpSpPr>
            <p:cNvPr id="161" name="Shape 161"/>
            <p:cNvGrpSpPr/>
            <p:nvPr/>
          </p:nvGrpSpPr>
          <p:grpSpPr>
            <a:xfrm>
              <a:off x="5711850" y="1171900"/>
              <a:ext cx="1056875" cy="206100"/>
              <a:chOff x="4721250" y="458800"/>
              <a:chExt cx="1056875" cy="206100"/>
            </a:xfrm>
          </p:grpSpPr>
          <p:sp>
            <p:nvSpPr>
              <p:cNvPr id="162" name="Shape 162"/>
              <p:cNvSpPr/>
              <p:nvPr/>
            </p:nvSpPr>
            <p:spPr>
              <a:xfrm>
                <a:off x="4721250"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63" name="Shape 163"/>
              <p:cNvSpPr/>
              <p:nvPr/>
            </p:nvSpPr>
            <p:spPr>
              <a:xfrm>
                <a:off x="49973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64" name="Shape 164"/>
              <p:cNvSpPr/>
              <p:nvPr/>
            </p:nvSpPr>
            <p:spPr>
              <a:xfrm>
                <a:off x="527927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sp>
            <p:nvSpPr>
              <p:cNvPr id="165" name="Shape 165"/>
              <p:cNvSpPr/>
              <p:nvPr/>
            </p:nvSpPr>
            <p:spPr>
              <a:xfrm>
                <a:off x="5561225" y="45880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p:txBody>
          </p:sp>
        </p:grpSp>
      </p:grpSp>
      <p:sp>
        <p:nvSpPr>
          <p:cNvPr id="166" name="Shape 166"/>
          <p:cNvSpPr txBox="1"/>
          <p:nvPr/>
        </p:nvSpPr>
        <p:spPr>
          <a:xfrm>
            <a:off x="6747325" y="704500"/>
            <a:ext cx="506100" cy="3891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3F3F3"/>
                </a:solidFill>
              </a:rPr>
              <a:t>OR</a:t>
            </a:r>
          </a:p>
        </p:txBody>
      </p:sp>
      <p:pic>
        <p:nvPicPr>
          <p:cNvPr id="167" name="Shape 167"/>
          <p:cNvPicPr preferRelativeResize="0"/>
          <p:nvPr/>
        </p:nvPicPr>
        <p:blipFill>
          <a:blip r:embed="rId3">
            <a:alphaModFix/>
          </a:blip>
          <a:stretch>
            <a:fillRect/>
          </a:stretch>
        </p:blipFill>
        <p:spPr>
          <a:xfrm>
            <a:off x="7512050" y="2542150"/>
            <a:ext cx="316499" cy="316499"/>
          </a:xfrm>
          <a:prstGeom prst="rect">
            <a:avLst/>
          </a:prstGeom>
          <a:noFill/>
          <a:ln>
            <a:noFill/>
          </a:ln>
        </p:spPr>
      </p:pic>
      <p:pic>
        <p:nvPicPr>
          <p:cNvPr id="168" name="Shape 168"/>
          <p:cNvPicPr preferRelativeResize="0"/>
          <p:nvPr/>
        </p:nvPicPr>
        <p:blipFill>
          <a:blip r:embed="rId4">
            <a:alphaModFix/>
          </a:blip>
          <a:stretch>
            <a:fillRect/>
          </a:stretch>
        </p:blipFill>
        <p:spPr>
          <a:xfrm>
            <a:off x="8311925" y="2542150"/>
            <a:ext cx="316499" cy="316499"/>
          </a:xfrm>
          <a:prstGeom prst="rect">
            <a:avLst/>
          </a:prstGeom>
          <a:noFill/>
          <a:ln>
            <a:noFill/>
          </a:ln>
        </p:spPr>
      </p:pic>
      <p:pic>
        <p:nvPicPr>
          <p:cNvPr id="169" name="Shape 169"/>
          <p:cNvPicPr preferRelativeResize="0"/>
          <p:nvPr/>
        </p:nvPicPr>
        <p:blipFill>
          <a:blip r:embed="rId5">
            <a:alphaModFix/>
          </a:blip>
          <a:stretch>
            <a:fillRect/>
          </a:stretch>
        </p:blipFill>
        <p:spPr>
          <a:xfrm>
            <a:off x="7924588" y="2079175"/>
            <a:ext cx="316500" cy="316500"/>
          </a:xfrm>
          <a:prstGeom prst="rect">
            <a:avLst/>
          </a:prstGeom>
          <a:noFill/>
          <a:ln>
            <a:noFill/>
          </a:ln>
        </p:spPr>
      </p:pic>
      <p:sp>
        <p:nvSpPr>
          <p:cNvPr id="170" name="Shape 170"/>
          <p:cNvSpPr/>
          <p:nvPr/>
        </p:nvSpPr>
        <p:spPr>
          <a:xfrm>
            <a:off x="7672900" y="2244425"/>
            <a:ext cx="819900" cy="819900"/>
          </a:xfrm>
          <a:prstGeom prst="ellipse">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1" name="Shape 171"/>
          <p:cNvSpPr/>
          <p:nvPr/>
        </p:nvSpPr>
        <p:spPr>
          <a:xfrm>
            <a:off x="7813075" y="23956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2" name="Shape 172"/>
          <p:cNvSpPr/>
          <p:nvPr/>
        </p:nvSpPr>
        <p:spPr>
          <a:xfrm>
            <a:off x="7965475" y="25480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3" name="Shape 173"/>
          <p:cNvSpPr/>
          <p:nvPr/>
        </p:nvSpPr>
        <p:spPr>
          <a:xfrm>
            <a:off x="8117875" y="27004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4" name="Shape 174"/>
          <p:cNvSpPr/>
          <p:nvPr/>
        </p:nvSpPr>
        <p:spPr>
          <a:xfrm>
            <a:off x="8182375" y="2395675"/>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5" name="Shape 175"/>
          <p:cNvSpPr/>
          <p:nvPr/>
        </p:nvSpPr>
        <p:spPr>
          <a:xfrm>
            <a:off x="7864763" y="2769150"/>
            <a:ext cx="216900" cy="206100"/>
          </a:xfrm>
          <a:prstGeom prst="star5">
            <a:avLst>
              <a:gd name="adj" fmla="val 19098"/>
              <a:gd name="hf" fmla="val 105146"/>
              <a:gd name="vf" fmla="val 11055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176" name="Shape 176"/>
          <p:cNvSpPr txBox="1"/>
          <p:nvPr/>
        </p:nvSpPr>
        <p:spPr>
          <a:xfrm>
            <a:off x="2970175" y="3593125"/>
            <a:ext cx="2964600" cy="3891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“This place is a bit of a mixed bag”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5786206" cy="555374"/>
          </a:xfrm>
        </p:spPr>
        <p:txBody>
          <a:bodyPr/>
          <a:lstStyle/>
          <a:p>
            <a:r>
              <a:rPr lang="en-US" dirty="0" smtClean="0"/>
              <a:t>Summary of </a:t>
            </a:r>
            <a:r>
              <a:rPr lang="en-US" smtClean="0"/>
              <a:t>Use Cases: Most important </a:t>
            </a:r>
            <a:r>
              <a:rPr lang="en-US" dirty="0" smtClean="0"/>
              <a:t>ones</a:t>
            </a:r>
            <a:endParaRPr lang="en-US" dirty="0"/>
          </a:p>
        </p:txBody>
      </p:sp>
      <p:sp>
        <p:nvSpPr>
          <p:cNvPr id="3" name="Text Placeholder 2"/>
          <p:cNvSpPr>
            <a:spLocks noGrp="1"/>
          </p:cNvSpPr>
          <p:nvPr>
            <p:ph type="body" idx="1"/>
          </p:nvPr>
        </p:nvSpPr>
        <p:spPr>
          <a:xfrm>
            <a:off x="1297500" y="1567550"/>
            <a:ext cx="7038900" cy="2553037"/>
          </a:xfrm>
        </p:spPr>
        <p:txBody>
          <a:bodyPr/>
          <a:lstStyle/>
          <a:p>
            <a:pPr lvl="0"/>
            <a:r>
              <a:rPr lang="en-US" dirty="0" smtClean="0"/>
              <a:t> </a:t>
            </a:r>
            <a:r>
              <a:rPr lang="en-US" sz="1600" dirty="0" smtClean="0">
                <a:solidFill>
                  <a:srgbClr val="00B0F0"/>
                </a:solidFill>
              </a:rPr>
              <a:t>User </a:t>
            </a:r>
            <a:r>
              <a:rPr lang="en-US" sz="1600" dirty="0">
                <a:solidFill>
                  <a:srgbClr val="00B0F0"/>
                </a:solidFill>
              </a:rPr>
              <a:t>wants to search for the nearest restaurant</a:t>
            </a:r>
          </a:p>
          <a:p>
            <a:pPr lvl="1"/>
            <a:r>
              <a:rPr lang="en-US" sz="1600" dirty="0"/>
              <a:t>1.) User enters the name of restaurant in the search bar, chooses to search within a 5 mile radius of their current location, San Jose, CA</a:t>
            </a:r>
          </a:p>
          <a:p>
            <a:pPr lvl="1"/>
            <a:r>
              <a:rPr lang="en-US" sz="1600" dirty="0"/>
              <a:t>2.) Chooses to show only 5 star reviews from Yelp and Foursquare</a:t>
            </a:r>
          </a:p>
          <a:p>
            <a:pPr lvl="1"/>
            <a:r>
              <a:rPr lang="en-US" sz="1600" dirty="0"/>
              <a:t>3.) Clicks the search button, and the webpage automatically opens, displaying the results</a:t>
            </a:r>
          </a:p>
          <a:p>
            <a:endParaRPr lang="en-US" dirty="0"/>
          </a:p>
        </p:txBody>
      </p:sp>
    </p:spTree>
    <p:extLst>
      <p:ext uri="{BB962C8B-B14F-4D97-AF65-F5344CB8AC3E}">
        <p14:creationId xmlns:p14="http://schemas.microsoft.com/office/powerpoint/2010/main" val="23231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987225" y="165150"/>
            <a:ext cx="5034900" cy="526800"/>
          </a:xfrm>
          <a:prstGeom prst="rect">
            <a:avLst/>
          </a:prstGeom>
        </p:spPr>
        <p:txBody>
          <a:bodyPr wrap="square" lIns="91425" tIns="91425" rIns="91425" bIns="91425" anchor="t" anchorCtr="0">
            <a:noAutofit/>
          </a:bodyPr>
          <a:lstStyle/>
          <a:p>
            <a:pPr marL="0" lvl="0" indent="0">
              <a:spcBef>
                <a:spcPts val="0"/>
              </a:spcBef>
              <a:buNone/>
            </a:pPr>
            <a:r>
              <a:rPr lang="en"/>
              <a:t>What has been achieved so far?</a:t>
            </a:r>
          </a:p>
        </p:txBody>
      </p:sp>
      <p:sp>
        <p:nvSpPr>
          <p:cNvPr id="226" name="Shape 226"/>
          <p:cNvSpPr txBox="1">
            <a:spLocks noGrp="1"/>
          </p:cNvSpPr>
          <p:nvPr>
            <p:ph type="body" idx="1"/>
          </p:nvPr>
        </p:nvSpPr>
        <p:spPr>
          <a:xfrm>
            <a:off x="914350" y="691950"/>
            <a:ext cx="7038900" cy="44514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dirty="0"/>
              <a:t>UI implementation has been completed using JavaFX</a:t>
            </a:r>
          </a:p>
          <a:p>
            <a:pPr marL="0" lvl="0" indent="0" rtl="0">
              <a:spcBef>
                <a:spcPts val="0"/>
              </a:spcBef>
              <a:buNone/>
            </a:pPr>
            <a:endParaRPr sz="1800" dirty="0"/>
          </a:p>
          <a:p>
            <a:pPr marL="457200" lvl="0" indent="-342900" rtl="0">
              <a:spcBef>
                <a:spcPts val="0"/>
              </a:spcBef>
              <a:spcAft>
                <a:spcPts val="0"/>
              </a:spcAft>
              <a:buSzPts val="1800"/>
              <a:buChar char="●"/>
            </a:pPr>
            <a:r>
              <a:rPr lang="en" sz="1800" dirty="0"/>
              <a:t>Write the DAO interface using Java JDBC with MySQL</a:t>
            </a:r>
          </a:p>
          <a:p>
            <a:pPr marL="914400" lvl="1" indent="-342900" rtl="0">
              <a:spcBef>
                <a:spcPts val="0"/>
              </a:spcBef>
              <a:buSzPts val="1800"/>
              <a:buChar char="○"/>
            </a:pPr>
            <a:r>
              <a:rPr lang="en" sz="1800" dirty="0"/>
              <a:t>Note: still need to work on linking tables. Make one of the attributes of both tables a foreign key</a:t>
            </a:r>
          </a:p>
          <a:p>
            <a:pPr marL="0" lvl="0" indent="0">
              <a:spcBef>
                <a:spcPts val="0"/>
              </a:spcBef>
              <a:buNone/>
            </a:pPr>
            <a:endParaRPr sz="1800" dirty="0"/>
          </a:p>
          <a:p>
            <a:pPr marL="457200" lvl="0" indent="-342900" rtl="0">
              <a:spcBef>
                <a:spcPts val="0"/>
              </a:spcBef>
              <a:buSzPts val="1800"/>
              <a:buChar char="●"/>
            </a:pPr>
            <a:r>
              <a:rPr lang="en" sz="1800" dirty="0"/>
              <a:t>Design Document / Requirements Doc</a:t>
            </a:r>
          </a:p>
          <a:p>
            <a:pPr marL="0" lvl="0" indent="0" rtl="0">
              <a:spcBef>
                <a:spcPts val="0"/>
              </a:spcBef>
              <a:buNone/>
            </a:pPr>
            <a:endParaRPr sz="1800" dirty="0"/>
          </a:p>
          <a:p>
            <a:pPr marL="457200" lvl="0" indent="-342900" rtl="0">
              <a:spcBef>
                <a:spcPts val="0"/>
              </a:spcBef>
              <a:spcAft>
                <a:spcPts val="0"/>
              </a:spcAft>
              <a:buSzPts val="1800"/>
              <a:buChar char="●"/>
            </a:pPr>
            <a:r>
              <a:rPr lang="en" sz="1800" dirty="0"/>
              <a:t>Research the review sites that I plan to use (Yelp, Google Places)</a:t>
            </a:r>
          </a:p>
          <a:p>
            <a:pPr marL="914400" lvl="1" indent="-342900" rtl="0">
              <a:spcBef>
                <a:spcPts val="0"/>
              </a:spcBef>
              <a:buSzPts val="1800"/>
              <a:buChar char="○"/>
            </a:pPr>
            <a:r>
              <a:rPr lang="en" sz="1800" dirty="0"/>
              <a:t>Foursquare and </a:t>
            </a:r>
            <a:r>
              <a:rPr lang="en" sz="1800" dirty="0" err="1"/>
              <a:t>Tripadvisor</a:t>
            </a:r>
            <a:r>
              <a:rPr lang="en" sz="1800" dirty="0"/>
              <a:t> still being determined</a:t>
            </a:r>
          </a:p>
        </p:txBody>
      </p:sp>
      <p:pic>
        <p:nvPicPr>
          <p:cNvPr id="227" name="Shape 227"/>
          <p:cNvPicPr preferRelativeResize="0"/>
          <p:nvPr/>
        </p:nvPicPr>
        <p:blipFill>
          <a:blip r:embed="rId3">
            <a:alphaModFix/>
          </a:blip>
          <a:stretch>
            <a:fillRect/>
          </a:stretch>
        </p:blipFill>
        <p:spPr>
          <a:xfrm>
            <a:off x="6845175" y="165148"/>
            <a:ext cx="1842100" cy="122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97500" y="393750"/>
            <a:ext cx="4527300" cy="504600"/>
          </a:xfrm>
          <a:prstGeom prst="rect">
            <a:avLst/>
          </a:prstGeom>
        </p:spPr>
        <p:txBody>
          <a:bodyPr wrap="square" lIns="91425" tIns="91425" rIns="91425" bIns="91425" anchor="t" anchorCtr="0">
            <a:noAutofit/>
          </a:bodyPr>
          <a:lstStyle/>
          <a:p>
            <a:pPr marL="0" lvl="0" indent="0">
              <a:spcBef>
                <a:spcPts val="0"/>
              </a:spcBef>
              <a:buNone/>
            </a:pPr>
            <a:r>
              <a:rPr lang="en"/>
              <a:t>Proof of Concept for the UI</a:t>
            </a:r>
          </a:p>
        </p:txBody>
      </p:sp>
      <p:pic>
        <p:nvPicPr>
          <p:cNvPr id="233" name="Shape 233"/>
          <p:cNvPicPr preferRelativeResize="0"/>
          <p:nvPr/>
        </p:nvPicPr>
        <p:blipFill>
          <a:blip r:embed="rId3">
            <a:alphaModFix/>
          </a:blip>
          <a:stretch>
            <a:fillRect/>
          </a:stretch>
        </p:blipFill>
        <p:spPr>
          <a:xfrm>
            <a:off x="1337000" y="1026725"/>
            <a:ext cx="6840644" cy="3434349"/>
          </a:xfrm>
          <a:prstGeom prst="rect">
            <a:avLst/>
          </a:prstGeom>
          <a:noFill/>
          <a:ln>
            <a:noFill/>
          </a:ln>
        </p:spPr>
      </p:pic>
      <p:sp>
        <p:nvSpPr>
          <p:cNvPr id="234" name="Shape 234"/>
          <p:cNvSpPr txBox="1"/>
          <p:nvPr/>
        </p:nvSpPr>
        <p:spPr>
          <a:xfrm>
            <a:off x="1530225" y="4461075"/>
            <a:ext cx="5795100" cy="5046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FFFF"/>
                </a:solidFill>
              </a:rPr>
              <a:t>You may notice that some components of the UI may be missing. Fortunately, I have addressed it in my final UI.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297500" y="393750"/>
            <a:ext cx="5307000" cy="603300"/>
          </a:xfrm>
          <a:prstGeom prst="rect">
            <a:avLst/>
          </a:prstGeom>
        </p:spPr>
        <p:txBody>
          <a:bodyPr wrap="square" lIns="91425" tIns="91425" rIns="91425" bIns="91425" anchor="t" anchorCtr="0">
            <a:noAutofit/>
          </a:bodyPr>
          <a:lstStyle/>
          <a:p>
            <a:pPr marL="0" lvl="0" indent="0">
              <a:spcBef>
                <a:spcPts val="0"/>
              </a:spcBef>
              <a:buNone/>
            </a:pPr>
            <a:r>
              <a:rPr lang="en"/>
              <a:t>The UI I have implemented so far</a:t>
            </a:r>
          </a:p>
        </p:txBody>
      </p:sp>
      <p:pic>
        <p:nvPicPr>
          <p:cNvPr id="240" name="Shape 240"/>
          <p:cNvPicPr preferRelativeResize="0"/>
          <p:nvPr/>
        </p:nvPicPr>
        <p:blipFill>
          <a:blip r:embed="rId3">
            <a:alphaModFix/>
          </a:blip>
          <a:stretch>
            <a:fillRect/>
          </a:stretch>
        </p:blipFill>
        <p:spPr>
          <a:xfrm>
            <a:off x="1392024" y="997050"/>
            <a:ext cx="7206425" cy="3940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What are the remaining tasks to complete?</a:t>
            </a:r>
          </a:p>
        </p:txBody>
      </p:sp>
      <p:sp>
        <p:nvSpPr>
          <p:cNvPr id="246" name="Shape 246"/>
          <p:cNvSpPr txBox="1">
            <a:spLocks noGrp="1"/>
          </p:cNvSpPr>
          <p:nvPr>
            <p:ph type="body" idx="1"/>
          </p:nvPr>
        </p:nvSpPr>
        <p:spPr>
          <a:xfrm>
            <a:off x="1297500" y="1567550"/>
            <a:ext cx="7038900" cy="19371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a:t>Build the HTML webpage skeleton for the web page</a:t>
            </a:r>
          </a:p>
          <a:p>
            <a:pPr marL="0" lvl="0" indent="0">
              <a:spcBef>
                <a:spcPts val="0"/>
              </a:spcBef>
              <a:buNone/>
            </a:pPr>
            <a:endParaRPr sz="1800"/>
          </a:p>
          <a:p>
            <a:pPr marL="457200" lvl="0" indent="-342900" rtl="0">
              <a:spcBef>
                <a:spcPts val="0"/>
              </a:spcBef>
              <a:spcAft>
                <a:spcPts val="0"/>
              </a:spcAft>
              <a:buSzPts val="1800"/>
              <a:buChar char="●"/>
            </a:pPr>
            <a:r>
              <a:rPr lang="en" sz="1800"/>
              <a:t>MOST IMPORTANT</a:t>
            </a:r>
          </a:p>
          <a:p>
            <a:pPr marL="914400" lvl="1" indent="-342900" rtl="0">
              <a:spcBef>
                <a:spcPts val="0"/>
              </a:spcBef>
              <a:buSzPts val="1800"/>
              <a:buChar char="○"/>
            </a:pPr>
            <a:r>
              <a:rPr lang="en" sz="1800"/>
              <a:t>Work on making API calls. (Will spend break doing that)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297500" y="393750"/>
            <a:ext cx="2039400" cy="526800"/>
          </a:xfrm>
          <a:prstGeom prst="rect">
            <a:avLst/>
          </a:prstGeom>
        </p:spPr>
        <p:txBody>
          <a:bodyPr wrap="square" lIns="91425" tIns="91425" rIns="91425" bIns="91425" anchor="t" anchorCtr="0">
            <a:noAutofit/>
          </a:bodyPr>
          <a:lstStyle/>
          <a:p>
            <a:pPr marL="0" lvl="0" indent="0">
              <a:spcBef>
                <a:spcPts val="0"/>
              </a:spcBef>
              <a:buNone/>
            </a:pPr>
            <a:r>
              <a:rPr lang="en"/>
              <a:t>Questions?</a:t>
            </a:r>
          </a:p>
        </p:txBody>
      </p:sp>
      <p:pic>
        <p:nvPicPr>
          <p:cNvPr id="252" name="Shape 252"/>
          <p:cNvPicPr preferRelativeResize="0"/>
          <p:nvPr/>
        </p:nvPicPr>
        <p:blipFill>
          <a:blip r:embed="rId3">
            <a:alphaModFix/>
          </a:blip>
          <a:stretch>
            <a:fillRect/>
          </a:stretch>
        </p:blipFill>
        <p:spPr>
          <a:xfrm>
            <a:off x="3530075" y="1579075"/>
            <a:ext cx="2312775" cy="325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297500" y="393750"/>
            <a:ext cx="2360100" cy="504900"/>
          </a:xfrm>
          <a:prstGeom prst="rect">
            <a:avLst/>
          </a:prstGeom>
        </p:spPr>
        <p:txBody>
          <a:bodyPr wrap="square" lIns="91425" tIns="91425" rIns="91425" bIns="91425" anchor="t" anchorCtr="0">
            <a:noAutofit/>
          </a:bodyPr>
          <a:lstStyle/>
          <a:p>
            <a:pPr marL="0" lvl="0" indent="0">
              <a:spcBef>
                <a:spcPts val="0"/>
              </a:spcBef>
              <a:buNone/>
            </a:pPr>
            <a:r>
              <a:rPr lang="en-US" dirty="0" smtClean="0"/>
              <a:t>Project Summary</a:t>
            </a:r>
            <a:endParaRPr lang="en" dirty="0"/>
          </a:p>
        </p:txBody>
      </p:sp>
      <p:sp>
        <p:nvSpPr>
          <p:cNvPr id="182" name="Shape 182"/>
          <p:cNvSpPr txBox="1">
            <a:spLocks noGrp="1"/>
          </p:cNvSpPr>
          <p:nvPr>
            <p:ph type="body" idx="1"/>
          </p:nvPr>
        </p:nvSpPr>
        <p:spPr>
          <a:xfrm>
            <a:off x="1297500" y="1395900"/>
            <a:ext cx="7038900" cy="30270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sz="1800" dirty="0"/>
              <a:t>Look at reviews of businesses from sites such as Yelp, Foursquare, Google Places, etc.</a:t>
            </a:r>
          </a:p>
          <a:p>
            <a:pPr marL="457200" lvl="0" indent="-342900" rtl="0">
              <a:spcBef>
                <a:spcPts val="0"/>
              </a:spcBef>
              <a:spcAft>
                <a:spcPts val="0"/>
              </a:spcAft>
              <a:buSzPts val="1800"/>
              <a:buChar char="●"/>
            </a:pPr>
            <a:r>
              <a:rPr lang="en" sz="1800" dirty="0"/>
              <a:t>Allow users to filter out reviews by rating, or by site name (</a:t>
            </a:r>
            <a:r>
              <a:rPr lang="en" sz="1800" dirty="0" err="1"/>
              <a:t>ie</a:t>
            </a:r>
            <a:r>
              <a:rPr lang="en" sz="1800" dirty="0"/>
              <a:t>. Show all 5 star reviews of a particular restaurant only from </a:t>
            </a:r>
            <a:r>
              <a:rPr lang="en" sz="1800" dirty="0" err="1"/>
              <a:t>yelp.com</a:t>
            </a:r>
            <a:r>
              <a:rPr lang="en" sz="1800" dirty="0"/>
              <a:t>)</a:t>
            </a:r>
            <a:br>
              <a:rPr lang="en" sz="1800" dirty="0"/>
            </a:br>
            <a:endParaRPr lang="e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297500" y="220500"/>
            <a:ext cx="4452300" cy="526800"/>
          </a:xfrm>
          <a:prstGeom prst="rect">
            <a:avLst/>
          </a:prstGeom>
        </p:spPr>
        <p:txBody>
          <a:bodyPr wrap="square" lIns="91425" tIns="91425" rIns="91425" bIns="91425" anchor="t" anchorCtr="0">
            <a:noAutofit/>
          </a:bodyPr>
          <a:lstStyle/>
          <a:p>
            <a:pPr marL="0" lvl="0" indent="0" rtl="0">
              <a:spcBef>
                <a:spcPts val="0"/>
              </a:spcBef>
              <a:buNone/>
            </a:pPr>
            <a:r>
              <a:rPr lang="en"/>
              <a:t>What problem am I solving?</a:t>
            </a:r>
          </a:p>
        </p:txBody>
      </p:sp>
      <p:sp>
        <p:nvSpPr>
          <p:cNvPr id="188" name="Shape 188"/>
          <p:cNvSpPr txBox="1">
            <a:spLocks noGrp="1"/>
          </p:cNvSpPr>
          <p:nvPr>
            <p:ph type="body" idx="1"/>
          </p:nvPr>
        </p:nvSpPr>
        <p:spPr>
          <a:xfrm>
            <a:off x="1297500" y="1234450"/>
            <a:ext cx="7038900" cy="2858579"/>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 sz="1800" dirty="0"/>
              <a:t>Users these days are having to go to different review sites to get </a:t>
            </a:r>
            <a:r>
              <a:rPr lang="en" sz="1800" dirty="0" smtClean="0"/>
              <a:t>reviews </a:t>
            </a:r>
            <a:r>
              <a:rPr lang="en" sz="1800" dirty="0"/>
              <a:t>on a </a:t>
            </a:r>
            <a:r>
              <a:rPr lang="en-US" sz="1800" dirty="0" smtClean="0"/>
              <a:t>particular type of business, for example, restaurants and travel related businesses</a:t>
            </a:r>
            <a:r>
              <a:rPr lang="en" sz="1800" dirty="0" smtClean="0"/>
              <a:t>.</a:t>
            </a:r>
            <a:r>
              <a:rPr lang="en-US" sz="1800" dirty="0" smtClean="0"/>
              <a:t> For every type of business, there are multiple review sites.</a:t>
            </a:r>
            <a:r>
              <a:rPr lang="en" sz="1800" dirty="0" smtClean="0"/>
              <a:t> </a:t>
            </a:r>
            <a:r>
              <a:rPr lang="en-US" sz="1800" dirty="0" smtClean="0"/>
              <a:t>It’s difficult fo</a:t>
            </a:r>
            <a:r>
              <a:rPr lang="en-US" sz="1800" dirty="0" smtClean="0"/>
              <a:t>r users to filter through all the reviews and collate them to come to a conclusion on a business.</a:t>
            </a:r>
            <a:endParaRPr sz="1800" dirty="0"/>
          </a:p>
          <a:p>
            <a:pPr marL="457200" lvl="0" indent="-342900" rtl="0">
              <a:spcBef>
                <a:spcPts val="0"/>
              </a:spcBef>
              <a:buSzPts val="1800"/>
              <a:buChar char="●"/>
            </a:pPr>
            <a:r>
              <a:rPr lang="en" sz="1800" dirty="0"/>
              <a:t>This program solves that problem. Users </a:t>
            </a:r>
            <a:r>
              <a:rPr lang="en" sz="1800" dirty="0" smtClean="0"/>
              <a:t>can</a:t>
            </a:r>
            <a:r>
              <a:rPr lang="en-US" sz="1800" dirty="0" smtClean="0"/>
              <a:t> search across different review sites</a:t>
            </a:r>
            <a:r>
              <a:rPr lang="en" sz="1800" dirty="0" smtClean="0"/>
              <a:t> </a:t>
            </a:r>
            <a:r>
              <a:rPr lang="en-US" sz="1800" dirty="0" smtClean="0"/>
              <a:t>and have the results display on a single page.</a:t>
            </a:r>
          </a:p>
        </p:txBody>
      </p:sp>
      <p:pic>
        <p:nvPicPr>
          <p:cNvPr id="189" name="Shape 189"/>
          <p:cNvPicPr preferRelativeResize="0"/>
          <p:nvPr/>
        </p:nvPicPr>
        <p:blipFill>
          <a:blip r:embed="rId3">
            <a:alphaModFix/>
          </a:blip>
          <a:stretch>
            <a:fillRect/>
          </a:stretch>
        </p:blipFill>
        <p:spPr>
          <a:xfrm>
            <a:off x="6820300" y="220498"/>
            <a:ext cx="1939901" cy="88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297500" y="393750"/>
            <a:ext cx="2211000" cy="494100"/>
          </a:xfrm>
          <a:prstGeom prst="rect">
            <a:avLst/>
          </a:prstGeom>
        </p:spPr>
        <p:txBody>
          <a:bodyPr wrap="square" lIns="91425" tIns="91425" rIns="91425" bIns="91425" anchor="t" anchorCtr="0">
            <a:noAutofit/>
          </a:bodyPr>
          <a:lstStyle/>
          <a:p>
            <a:pPr marL="0" lvl="0" indent="0">
              <a:spcBef>
                <a:spcPts val="0"/>
              </a:spcBef>
              <a:buNone/>
            </a:pPr>
            <a:r>
              <a:rPr lang="en"/>
              <a:t>Functionality</a:t>
            </a:r>
          </a:p>
        </p:txBody>
      </p:sp>
      <p:sp>
        <p:nvSpPr>
          <p:cNvPr id="195" name="Shape 195"/>
          <p:cNvSpPr txBox="1">
            <a:spLocks noGrp="1"/>
          </p:cNvSpPr>
          <p:nvPr>
            <p:ph type="body" idx="1"/>
          </p:nvPr>
        </p:nvSpPr>
        <p:spPr>
          <a:xfrm>
            <a:off x="1052550" y="957900"/>
            <a:ext cx="7038900" cy="41856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sz="1800" dirty="0"/>
              <a:t>User can search for what reviews they want similar from sites such as Yelp, Foursquare, Google Places. The user can filter firsthand what they want to see, including ratings, </a:t>
            </a:r>
            <a:r>
              <a:rPr lang="en-US" sz="1800" dirty="0" smtClean="0"/>
              <a:t>price range, </a:t>
            </a:r>
            <a:r>
              <a:rPr lang="en" sz="1800" dirty="0" smtClean="0"/>
              <a:t>distance</a:t>
            </a:r>
            <a:r>
              <a:rPr lang="en" sz="1800" dirty="0"/>
              <a:t>. The web page will display the results based on the user’s criteria</a:t>
            </a:r>
          </a:p>
          <a:p>
            <a:pPr marL="457200" lvl="0" indent="-342900" rtl="0">
              <a:spcBef>
                <a:spcPts val="0"/>
              </a:spcBef>
              <a:spcAft>
                <a:spcPts val="0"/>
              </a:spcAft>
              <a:buSzPts val="1800"/>
              <a:buChar char="●"/>
            </a:pPr>
            <a:r>
              <a:rPr lang="en" sz="1800" dirty="0"/>
              <a:t>The program will also store their search history, as well as the results from the web page into </a:t>
            </a:r>
            <a:r>
              <a:rPr lang="en-US" sz="1800" dirty="0" smtClean="0"/>
              <a:t>a </a:t>
            </a:r>
            <a:r>
              <a:rPr lang="en" sz="1800" dirty="0" smtClean="0"/>
              <a:t>database</a:t>
            </a:r>
            <a:r>
              <a:rPr lang="en" sz="1800" dirty="0"/>
              <a:t/>
            </a:r>
            <a:br>
              <a:rPr lang="en" sz="1800" dirty="0"/>
            </a:br>
            <a:endParaRPr lang="en" sz="1800" dirty="0"/>
          </a:p>
          <a:p>
            <a:pPr marL="457200" lvl="0" indent="-342900" rtl="0">
              <a:spcBef>
                <a:spcPts val="0"/>
              </a:spcBef>
              <a:spcAft>
                <a:spcPts val="0"/>
              </a:spcAft>
              <a:buSzPts val="1800"/>
              <a:buChar char="●"/>
            </a:pPr>
            <a:r>
              <a:rPr lang="en" sz="1800" dirty="0"/>
              <a:t>This program will run as a Java application, and the results will appear on a web browser</a:t>
            </a:r>
            <a:br>
              <a:rPr lang="en" sz="1800" dirty="0"/>
            </a:br>
            <a:endParaRPr lang="en" sz="1800" dirty="0"/>
          </a:p>
          <a:p>
            <a:pPr marL="457200" lvl="0" indent="-342900" rtl="0">
              <a:spcBef>
                <a:spcPts val="0"/>
              </a:spcBef>
              <a:buSzPts val="1800"/>
              <a:buChar char="●"/>
            </a:pPr>
            <a:r>
              <a:rPr lang="en" sz="1800" dirty="0"/>
              <a:t>While some may feel that seeing reviews from different sites in one page may be too much, that’s where they can apply filters to show them what they really want.</a:t>
            </a:r>
          </a:p>
        </p:txBody>
      </p:sp>
      <p:grpSp>
        <p:nvGrpSpPr>
          <p:cNvPr id="196" name="Shape 196"/>
          <p:cNvGrpSpPr/>
          <p:nvPr/>
        </p:nvGrpSpPr>
        <p:grpSpPr>
          <a:xfrm>
            <a:off x="5568065" y="74592"/>
            <a:ext cx="3422381" cy="843575"/>
            <a:chOff x="4763300" y="303200"/>
            <a:chExt cx="3465000" cy="1077638"/>
          </a:xfrm>
        </p:grpSpPr>
        <p:pic>
          <p:nvPicPr>
            <p:cNvPr id="197" name="Shape 197"/>
            <p:cNvPicPr preferRelativeResize="0"/>
            <p:nvPr/>
          </p:nvPicPr>
          <p:blipFill>
            <a:blip r:embed="rId3">
              <a:alphaModFix/>
            </a:blip>
            <a:stretch>
              <a:fillRect/>
            </a:stretch>
          </p:blipFill>
          <p:spPr>
            <a:xfrm>
              <a:off x="5226850" y="502688"/>
              <a:ext cx="2428875" cy="276225"/>
            </a:xfrm>
            <a:prstGeom prst="rect">
              <a:avLst/>
            </a:prstGeom>
            <a:noFill/>
            <a:ln>
              <a:noFill/>
            </a:ln>
          </p:spPr>
        </p:pic>
        <p:cxnSp>
          <p:nvCxnSpPr>
            <p:cNvPr id="198" name="Shape 198"/>
            <p:cNvCxnSpPr/>
            <p:nvPr/>
          </p:nvCxnSpPr>
          <p:spPr>
            <a:xfrm>
              <a:off x="5196050" y="303200"/>
              <a:ext cx="2447100" cy="649800"/>
            </a:xfrm>
            <a:prstGeom prst="straightConnector1">
              <a:avLst/>
            </a:prstGeom>
            <a:noFill/>
            <a:ln w="38100" cap="flat" cmpd="sng">
              <a:solidFill>
                <a:srgbClr val="FF0000"/>
              </a:solidFill>
              <a:prstDash val="solid"/>
              <a:round/>
              <a:headEnd type="none" w="lg" len="lg"/>
              <a:tailEnd type="none" w="lg" len="lg"/>
            </a:ln>
          </p:spPr>
        </p:cxnSp>
        <p:cxnSp>
          <p:nvCxnSpPr>
            <p:cNvPr id="199" name="Shape 199"/>
            <p:cNvCxnSpPr/>
            <p:nvPr/>
          </p:nvCxnSpPr>
          <p:spPr>
            <a:xfrm rot="10800000" flipH="1">
              <a:off x="5196050" y="303200"/>
              <a:ext cx="2447100" cy="649800"/>
            </a:xfrm>
            <a:prstGeom prst="straightConnector1">
              <a:avLst/>
            </a:prstGeom>
            <a:noFill/>
            <a:ln w="38100" cap="flat" cmpd="sng">
              <a:solidFill>
                <a:srgbClr val="FF0000"/>
              </a:solidFill>
              <a:prstDash val="solid"/>
              <a:round/>
              <a:headEnd type="none" w="lg" len="lg"/>
              <a:tailEnd type="none" w="lg" len="lg"/>
            </a:ln>
          </p:spPr>
        </p:cxnSp>
        <p:sp>
          <p:nvSpPr>
            <p:cNvPr id="200" name="Shape 200"/>
            <p:cNvSpPr txBox="1"/>
            <p:nvPr/>
          </p:nvSpPr>
          <p:spPr>
            <a:xfrm>
              <a:off x="4763300" y="965638"/>
              <a:ext cx="3465000" cy="415200"/>
            </a:xfrm>
            <a:prstGeom prst="rect">
              <a:avLst/>
            </a:prstGeom>
            <a:noFill/>
            <a:ln>
              <a:noFill/>
            </a:ln>
          </p:spPr>
          <p:txBody>
            <a:bodyPr wrap="square" lIns="91425" tIns="91425" rIns="91425" bIns="91425" anchor="t" anchorCtr="0">
              <a:noAutofit/>
            </a:bodyPr>
            <a:lstStyle/>
            <a:p>
              <a:pPr marL="0" lvl="0" indent="0">
                <a:spcBef>
                  <a:spcPts val="0"/>
                </a:spcBef>
                <a:buNone/>
              </a:pPr>
              <a:r>
                <a:rPr lang="en">
                  <a:solidFill>
                    <a:srgbClr val="FF0000"/>
                  </a:solidFill>
                </a:rPr>
                <a:t>BAD!! MULTIPLE TABS ARE A NO NO!!</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297500" y="241350"/>
            <a:ext cx="1875300" cy="515700"/>
          </a:xfrm>
          <a:prstGeom prst="rect">
            <a:avLst/>
          </a:prstGeom>
        </p:spPr>
        <p:txBody>
          <a:bodyPr wrap="square" lIns="91425" tIns="91425" rIns="91425" bIns="91425" anchor="t" anchorCtr="0">
            <a:noAutofit/>
          </a:bodyPr>
          <a:lstStyle/>
          <a:p>
            <a:pPr marL="0" lvl="0" indent="0">
              <a:spcBef>
                <a:spcPts val="0"/>
              </a:spcBef>
              <a:buNone/>
            </a:pPr>
            <a:r>
              <a:rPr lang="en"/>
              <a:t>Objectives</a:t>
            </a:r>
          </a:p>
        </p:txBody>
      </p:sp>
      <p:sp>
        <p:nvSpPr>
          <p:cNvPr id="206" name="Shape 206"/>
          <p:cNvSpPr txBox="1">
            <a:spLocks noGrp="1"/>
          </p:cNvSpPr>
          <p:nvPr>
            <p:ph type="body" idx="1"/>
          </p:nvPr>
        </p:nvSpPr>
        <p:spPr>
          <a:xfrm>
            <a:off x="996437" y="1277583"/>
            <a:ext cx="7169100" cy="3215400"/>
          </a:xfrm>
          <a:prstGeom prst="rect">
            <a:avLst/>
          </a:prstGeom>
        </p:spPr>
        <p:txBody>
          <a:bodyPr wrap="square" lIns="91425" tIns="91425" rIns="91425" bIns="91425" anchor="t" anchorCtr="0">
            <a:noAutofit/>
          </a:bodyPr>
          <a:lstStyle/>
          <a:p>
            <a:pPr marL="457200" lvl="0" indent="-330200" rtl="0">
              <a:spcBef>
                <a:spcPts val="0"/>
              </a:spcBef>
              <a:spcAft>
                <a:spcPts val="0"/>
              </a:spcAft>
              <a:buSzPts val="1600"/>
              <a:buChar char="●"/>
            </a:pPr>
            <a:r>
              <a:rPr lang="en" sz="1600" dirty="0"/>
              <a:t>The user will enter a search criteria for what they choose to search for. The user </a:t>
            </a:r>
            <a:r>
              <a:rPr lang="en-US" sz="1600" dirty="0" smtClean="0"/>
              <a:t>can </a:t>
            </a:r>
            <a:r>
              <a:rPr lang="en" sz="1600" dirty="0" smtClean="0"/>
              <a:t>choose </a:t>
            </a:r>
            <a:r>
              <a:rPr lang="en" sz="1600" dirty="0"/>
              <a:t>to filter </a:t>
            </a:r>
            <a:r>
              <a:rPr lang="en" sz="1600" dirty="0" smtClean="0"/>
              <a:t>their </a:t>
            </a:r>
            <a:r>
              <a:rPr lang="en" sz="1600" dirty="0"/>
              <a:t>results </a:t>
            </a:r>
            <a:r>
              <a:rPr lang="en-US" sz="1600" dirty="0" smtClean="0"/>
              <a:t>based on their desired criteria such as rating, price range, or distance </a:t>
            </a:r>
            <a:r>
              <a:rPr lang="en" sz="1600" dirty="0" smtClean="0"/>
              <a:t>BEFORE </a:t>
            </a:r>
            <a:r>
              <a:rPr lang="en" sz="1600" dirty="0"/>
              <a:t>the search begins.</a:t>
            </a:r>
            <a:br>
              <a:rPr lang="en" sz="1600" dirty="0"/>
            </a:br>
            <a:endParaRPr lang="en" sz="1600" dirty="0"/>
          </a:p>
          <a:p>
            <a:pPr marL="457200" lvl="0" indent="-330200" rtl="0">
              <a:spcBef>
                <a:spcPts val="0"/>
              </a:spcBef>
              <a:spcAft>
                <a:spcPts val="0"/>
              </a:spcAft>
              <a:buSzPts val="1600"/>
              <a:buChar char="●"/>
            </a:pPr>
            <a:r>
              <a:rPr lang="en" sz="1600" dirty="0"/>
              <a:t>Behind the scenes, the program will get the data from the </a:t>
            </a:r>
            <a:r>
              <a:rPr lang="en" sz="1600" dirty="0" smtClean="0"/>
              <a:t>internet</a:t>
            </a:r>
            <a:r>
              <a:rPr lang="en-US" sz="1600" dirty="0" smtClean="0"/>
              <a:t> using REST API calls for different review sites, such as Google Places, Yelp, etc.</a:t>
            </a:r>
            <a:r>
              <a:rPr lang="en" sz="1600" dirty="0"/>
              <a:t/>
            </a:r>
            <a:br>
              <a:rPr lang="en" sz="1600" dirty="0"/>
            </a:br>
            <a:endParaRPr lang="en" sz="1600" dirty="0"/>
          </a:p>
          <a:p>
            <a:pPr marL="457200" lvl="0" indent="-330200" rtl="0">
              <a:spcBef>
                <a:spcPts val="0"/>
              </a:spcBef>
              <a:buSzPts val="1600"/>
              <a:buChar char="●"/>
            </a:pPr>
            <a:r>
              <a:rPr lang="en" sz="1600" dirty="0"/>
              <a:t>The data </a:t>
            </a:r>
            <a:r>
              <a:rPr lang="en" sz="1600" dirty="0" smtClean="0"/>
              <a:t>be </a:t>
            </a:r>
            <a:r>
              <a:rPr lang="en" sz="1600" dirty="0"/>
              <a:t>split into </a:t>
            </a:r>
            <a:r>
              <a:rPr lang="en-US" sz="1600" dirty="0" smtClean="0"/>
              <a:t>different </a:t>
            </a:r>
            <a:r>
              <a:rPr lang="en" sz="1600" dirty="0" smtClean="0"/>
              <a:t>pages</a:t>
            </a:r>
            <a:r>
              <a:rPr lang="en-US" sz="1600" dirty="0" smtClean="0"/>
              <a:t> to ensure simplicity for a better user experience</a:t>
            </a:r>
            <a:r>
              <a:rPr lang="en" sz="1600" dirty="0" smtClean="0"/>
              <a:t>. </a:t>
            </a:r>
            <a:r>
              <a:rPr lang="en" sz="1600" dirty="0"/>
              <a:t>There will be about 10-15 results per </a:t>
            </a:r>
            <a:r>
              <a:rPr lang="en" sz="1600" dirty="0" smtClean="0"/>
              <a:t>page. </a:t>
            </a:r>
            <a:r>
              <a:rPr lang="en" sz="1600" dirty="0"/>
              <a:t>User will click the next button and it will fetch another 10-15 results.</a:t>
            </a:r>
          </a:p>
        </p:txBody>
      </p:sp>
      <p:pic>
        <p:nvPicPr>
          <p:cNvPr id="207" name="Shape 207"/>
          <p:cNvPicPr preferRelativeResize="0"/>
          <p:nvPr/>
        </p:nvPicPr>
        <p:blipFill>
          <a:blip r:embed="rId3">
            <a:alphaModFix/>
          </a:blip>
          <a:stretch>
            <a:fillRect/>
          </a:stretch>
        </p:blipFill>
        <p:spPr>
          <a:xfrm>
            <a:off x="7602583" y="152500"/>
            <a:ext cx="1429917" cy="1072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97500" y="393750"/>
            <a:ext cx="2730600" cy="515700"/>
          </a:xfrm>
          <a:prstGeom prst="rect">
            <a:avLst/>
          </a:prstGeom>
        </p:spPr>
        <p:txBody>
          <a:bodyPr wrap="square" lIns="91425" tIns="91425" rIns="91425" bIns="91425" anchor="t" anchorCtr="0">
            <a:noAutofit/>
          </a:bodyPr>
          <a:lstStyle/>
          <a:p>
            <a:pPr marL="0" lvl="0" indent="0">
              <a:spcBef>
                <a:spcPts val="0"/>
              </a:spcBef>
              <a:buNone/>
            </a:pPr>
            <a:r>
              <a:rPr lang="en"/>
              <a:t>Target audience</a:t>
            </a:r>
          </a:p>
        </p:txBody>
      </p:sp>
      <p:sp>
        <p:nvSpPr>
          <p:cNvPr id="213" name="Shape 213"/>
          <p:cNvSpPr txBox="1">
            <a:spLocks noGrp="1"/>
          </p:cNvSpPr>
          <p:nvPr>
            <p:ph type="body" idx="1"/>
          </p:nvPr>
        </p:nvSpPr>
        <p:spPr>
          <a:xfrm>
            <a:off x="1297500" y="2087325"/>
            <a:ext cx="7038900" cy="29112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sz="1800" dirty="0"/>
              <a:t>The target audience is people who are pressed for time and they want to quickly review something from different sites. This prevents them from having to have multiple tabs in their browser open. </a:t>
            </a:r>
          </a:p>
          <a:p>
            <a:pPr marL="457200" lvl="0" indent="-342900" rtl="0">
              <a:spcBef>
                <a:spcPts val="0"/>
              </a:spcBef>
              <a:buSzPts val="1800"/>
              <a:buChar char="●"/>
            </a:pPr>
            <a:r>
              <a:rPr lang="en" sz="1800" dirty="0"/>
              <a:t>Another possible target audience is people who are lazy. These people won’t want to put any effort to </a:t>
            </a:r>
            <a:r>
              <a:rPr lang="en-US" sz="1800" dirty="0" smtClean="0"/>
              <a:t>switch from tab </a:t>
            </a:r>
            <a:r>
              <a:rPr lang="en" sz="1800" dirty="0" smtClean="0"/>
              <a:t>for </a:t>
            </a:r>
            <a:r>
              <a:rPr lang="en-US" sz="1800" dirty="0" smtClean="0"/>
              <a:t>their review results.</a:t>
            </a:r>
            <a:endParaRPr lang="en" sz="1800" dirty="0"/>
          </a:p>
        </p:txBody>
      </p:sp>
      <p:pic>
        <p:nvPicPr>
          <p:cNvPr id="214" name="Shape 214"/>
          <p:cNvPicPr preferRelativeResize="0"/>
          <p:nvPr/>
        </p:nvPicPr>
        <p:blipFill>
          <a:blip r:embed="rId3">
            <a:alphaModFix/>
          </a:blip>
          <a:stretch>
            <a:fillRect/>
          </a:stretch>
        </p:blipFill>
        <p:spPr>
          <a:xfrm>
            <a:off x="6410398" y="336000"/>
            <a:ext cx="2167175" cy="139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marL="0" lvl="0" indent="0">
              <a:spcBef>
                <a:spcPts val="0"/>
              </a:spcBef>
              <a:buNone/>
            </a:pPr>
            <a:r>
              <a:rPr lang="en"/>
              <a:t>Documents for the project</a:t>
            </a:r>
          </a:p>
        </p:txBody>
      </p:sp>
      <p:sp>
        <p:nvSpPr>
          <p:cNvPr id="220" name="Shape 220"/>
          <p:cNvSpPr txBox="1">
            <a:spLocks noGrp="1"/>
          </p:cNvSpPr>
          <p:nvPr>
            <p:ph type="body" idx="1"/>
          </p:nvPr>
        </p:nvSpPr>
        <p:spPr>
          <a:xfrm>
            <a:off x="1297500" y="1053745"/>
            <a:ext cx="7038900" cy="2255512"/>
          </a:xfrm>
          <a:prstGeom prst="rect">
            <a:avLst/>
          </a:prstGeom>
        </p:spPr>
        <p:txBody>
          <a:bodyPr wrap="square" lIns="91425" tIns="91425" rIns="91425" bIns="91425" anchor="t" anchorCtr="0">
            <a:noAutofit/>
          </a:bodyPr>
          <a:lstStyle/>
          <a:p>
            <a:pPr marL="0" lvl="0" indent="0">
              <a:spcBef>
                <a:spcPts val="0"/>
              </a:spcBef>
              <a:buNone/>
            </a:pPr>
            <a:r>
              <a:rPr lang="en" dirty="0" smtClean="0"/>
              <a:t>Updated </a:t>
            </a:r>
            <a:r>
              <a:rPr lang="en" dirty="0"/>
              <a:t>Requirements </a:t>
            </a:r>
            <a:r>
              <a:rPr lang="en" dirty="0" smtClean="0"/>
              <a:t>Document</a:t>
            </a:r>
            <a:endParaRPr lang="en-US" dirty="0" smtClean="0"/>
          </a:p>
          <a:p>
            <a:pPr marL="285750" lvl="0" indent="-285750">
              <a:buFontTx/>
              <a:buChar char="-"/>
            </a:pPr>
            <a:r>
              <a:rPr lang="en-US" dirty="0">
                <a:hlinkClick r:id="rId3"/>
              </a:rPr>
              <a:t>https://</a:t>
            </a:r>
            <a:r>
              <a:rPr lang="en-US" dirty="0" smtClean="0">
                <a:hlinkClick r:id="rId3"/>
              </a:rPr>
              <a:t>docs.google.com/document/d/16Ex_xJRFh51glrJ8xOBPaXZ8VYMgwdZBvzy5JISX4n4/edit</a:t>
            </a:r>
            <a:endParaRPr lang="en" dirty="0"/>
          </a:p>
          <a:p>
            <a:pPr>
              <a:buNone/>
            </a:pPr>
            <a:r>
              <a:rPr lang="en-US" dirty="0" smtClean="0"/>
              <a:t>Design</a:t>
            </a:r>
            <a:r>
              <a:rPr lang="en" dirty="0" smtClean="0"/>
              <a:t> Document</a:t>
            </a:r>
            <a:endParaRPr lang="en-US" dirty="0" smtClean="0"/>
          </a:p>
          <a:p>
            <a:pPr marL="285750" lvl="0" indent="-285750">
              <a:buFontTx/>
              <a:buChar char="-"/>
            </a:pPr>
            <a:r>
              <a:rPr lang="en-US" u="sng" dirty="0" smtClean="0">
                <a:solidFill>
                  <a:schemeClr val="hlink"/>
                </a:solidFill>
              </a:rPr>
              <a:t>https</a:t>
            </a:r>
            <a:r>
              <a:rPr lang="en-US" u="sng" dirty="0">
                <a:solidFill>
                  <a:schemeClr val="hlink"/>
                </a:solidFill>
              </a:rPr>
              <a:t>://</a:t>
            </a:r>
            <a:r>
              <a:rPr lang="en-US" u="sng" dirty="0" err="1">
                <a:solidFill>
                  <a:schemeClr val="hlink"/>
                </a:solidFill>
              </a:rPr>
              <a:t>docs.google.com</a:t>
            </a:r>
            <a:r>
              <a:rPr lang="en-US" u="sng" dirty="0">
                <a:solidFill>
                  <a:schemeClr val="hlink"/>
                </a:solidFill>
              </a:rPr>
              <a:t>/document/d/1YtHPuhnSbPihQi1PezYEPE4Rr3EJTBOrHpvMi7V6nv4/edit</a:t>
            </a:r>
            <a:endParaRPr lang="en-US" dirty="0" smtClean="0"/>
          </a:p>
          <a:p>
            <a:pPr>
              <a:buNone/>
            </a:pPr>
            <a:endParaRPr lang="en-US" dirty="0" smtClean="0"/>
          </a:p>
          <a:p>
            <a:pPr>
              <a:buNone/>
            </a:pPr>
            <a:endParaRPr dirty="0"/>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24307"/>
            <a:ext cx="1561447" cy="520650"/>
          </a:xfrm>
        </p:spPr>
        <p:txBody>
          <a:bodyPr/>
          <a:lstStyle/>
          <a:p>
            <a:r>
              <a:rPr lang="en-US" dirty="0" smtClean="0"/>
              <a:t>Tech Stack</a:t>
            </a:r>
            <a:endParaRPr lang="en-US" dirty="0"/>
          </a:p>
        </p:txBody>
      </p:sp>
      <p:sp>
        <p:nvSpPr>
          <p:cNvPr id="3" name="Text Placeholder 2"/>
          <p:cNvSpPr>
            <a:spLocks noGrp="1"/>
          </p:cNvSpPr>
          <p:nvPr>
            <p:ph type="body" idx="1"/>
          </p:nvPr>
        </p:nvSpPr>
        <p:spPr>
          <a:xfrm>
            <a:off x="1297500" y="1018579"/>
            <a:ext cx="5195897" cy="4027983"/>
          </a:xfrm>
        </p:spPr>
        <p:txBody>
          <a:bodyPr/>
          <a:lstStyle/>
          <a:p>
            <a:pPr marL="457200" indent="-342900">
              <a:spcAft>
                <a:spcPts val="0"/>
              </a:spcAft>
              <a:buSzPts val="1800"/>
            </a:pPr>
            <a:r>
              <a:rPr lang="en-US" sz="1800" dirty="0" smtClean="0"/>
              <a:t>Java Version 8 Update 151 Build 1.8.0_151-b12</a:t>
            </a:r>
          </a:p>
          <a:p>
            <a:pPr marL="457200" lvl="0" indent="-342900">
              <a:spcAft>
                <a:spcPts val="0"/>
              </a:spcAft>
              <a:buSzPts val="1800"/>
            </a:pPr>
            <a:r>
              <a:rPr lang="en-US" sz="1800" dirty="0" smtClean="0"/>
              <a:t>HTML5</a:t>
            </a:r>
          </a:p>
          <a:p>
            <a:pPr marL="457200" lvl="0" indent="-342900">
              <a:spcAft>
                <a:spcPts val="0"/>
              </a:spcAft>
              <a:buSzPts val="1800"/>
            </a:pPr>
            <a:r>
              <a:rPr lang="en-US" sz="1800" dirty="0" smtClean="0"/>
              <a:t>CSS 3</a:t>
            </a:r>
          </a:p>
          <a:p>
            <a:pPr marL="457200" lvl="0" indent="-342900">
              <a:spcAft>
                <a:spcPts val="0"/>
              </a:spcAft>
              <a:buSzPts val="1800"/>
            </a:pPr>
            <a:r>
              <a:rPr lang="en-US" sz="1800" dirty="0" smtClean="0"/>
              <a:t>JavaFX Version 8</a:t>
            </a:r>
          </a:p>
          <a:p>
            <a:pPr marL="457200" lvl="0" indent="-342900">
              <a:spcAft>
                <a:spcPts val="0"/>
              </a:spcAft>
              <a:buSzPts val="1800"/>
            </a:pPr>
            <a:r>
              <a:rPr lang="en-US" sz="1800" dirty="0" smtClean="0"/>
              <a:t>JDBC Version 5.1.44</a:t>
            </a:r>
          </a:p>
          <a:p>
            <a:pPr marL="457200" indent="-342900">
              <a:spcAft>
                <a:spcPts val="0"/>
              </a:spcAft>
              <a:buSzPts val="1800"/>
            </a:pPr>
            <a:r>
              <a:rPr lang="en-US" sz="1800" dirty="0"/>
              <a:t>MySQL Community Server </a:t>
            </a:r>
            <a:r>
              <a:rPr lang="nb-NO" sz="1800" dirty="0" smtClean="0"/>
              <a:t>5.7.19</a:t>
            </a:r>
            <a:br>
              <a:rPr lang="nb-NO" sz="1800" dirty="0" smtClean="0"/>
            </a:br>
            <a:endParaRPr lang="en-US" sz="1800" dirty="0"/>
          </a:p>
          <a:p>
            <a:pPr marL="114300" lvl="0">
              <a:spcAft>
                <a:spcPts val="0"/>
              </a:spcAft>
              <a:buSzPts val="1800"/>
              <a:buNone/>
            </a:pPr>
            <a:r>
              <a:rPr lang="en-US" sz="1800" dirty="0" smtClean="0"/>
              <a:t>Development Environment</a:t>
            </a:r>
          </a:p>
          <a:p>
            <a:pPr marL="457200" indent="-342900">
              <a:spcAft>
                <a:spcPts val="0"/>
              </a:spcAft>
              <a:buSzPts val="1800"/>
            </a:pPr>
            <a:r>
              <a:rPr lang="en-US" sz="1800" dirty="0" smtClean="0"/>
              <a:t>Eclipse </a:t>
            </a:r>
            <a:r>
              <a:rPr lang="en-US" sz="1800" dirty="0"/>
              <a:t>Oxygen Release (4.7.0</a:t>
            </a:r>
            <a:r>
              <a:rPr lang="en-US" sz="1800" dirty="0" smtClean="0"/>
              <a:t>)</a:t>
            </a:r>
          </a:p>
          <a:p>
            <a:pPr marL="457200" indent="-342900">
              <a:spcAft>
                <a:spcPts val="0"/>
              </a:spcAft>
              <a:buSzPts val="1800"/>
            </a:pPr>
            <a:r>
              <a:rPr lang="en-US" sz="1800" dirty="0" smtClean="0"/>
              <a:t>Mac OS X 10.12.6</a:t>
            </a:r>
          </a:p>
          <a:p>
            <a:pPr marL="457200" indent="-342900">
              <a:spcAft>
                <a:spcPts val="0"/>
              </a:spcAft>
              <a:buSzPts val="1800"/>
            </a:pPr>
            <a:r>
              <a:rPr lang="en-US" sz="1800" dirty="0" smtClean="0"/>
              <a:t>MySQL Workbench 6.3</a:t>
            </a:r>
          </a:p>
          <a:p>
            <a:pPr marL="457200" indent="-342900">
              <a:spcAft>
                <a:spcPts val="0"/>
              </a:spcAft>
              <a:buSzPts val="1800"/>
            </a:pPr>
            <a:r>
              <a:rPr lang="en-US" sz="1800" dirty="0" smtClean="0"/>
              <a:t>Postman </a:t>
            </a:r>
            <a:r>
              <a:rPr lang="sk-SK" sz="1800" dirty="0" smtClean="0"/>
              <a:t>5.3.2</a:t>
            </a:r>
            <a:endParaRPr lang="nb-NO" sz="1800" dirty="0"/>
          </a:p>
        </p:txBody>
      </p:sp>
    </p:spTree>
    <p:extLst>
      <p:ext uri="{BB962C8B-B14F-4D97-AF65-F5344CB8AC3E}">
        <p14:creationId xmlns:p14="http://schemas.microsoft.com/office/powerpoint/2010/main" val="119213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2403643" cy="564193"/>
          </a:xfrm>
        </p:spPr>
        <p:txBody>
          <a:bodyPr/>
          <a:lstStyle/>
          <a:p>
            <a:r>
              <a:rPr lang="en-US" smtClean="0"/>
              <a:t>System Diagram</a:t>
            </a:r>
            <a:endParaRPr lang="en-US"/>
          </a:p>
        </p:txBody>
      </p:sp>
      <p:pic>
        <p:nvPicPr>
          <p:cNvPr id="4" name="image6.png"/>
          <p:cNvPicPr/>
          <p:nvPr/>
        </p:nvPicPr>
        <p:blipFill>
          <a:blip r:embed="rId2"/>
          <a:srcRect/>
          <a:stretch>
            <a:fillRect/>
          </a:stretch>
        </p:blipFill>
        <p:spPr>
          <a:xfrm>
            <a:off x="1543594" y="1039722"/>
            <a:ext cx="5029200" cy="3743325"/>
          </a:xfrm>
          <a:prstGeom prst="rect">
            <a:avLst/>
          </a:prstGeom>
          <a:ln/>
        </p:spPr>
      </p:pic>
      <p:sp>
        <p:nvSpPr>
          <p:cNvPr id="6" name="TextBox 5"/>
          <p:cNvSpPr txBox="1"/>
          <p:nvPr/>
        </p:nvSpPr>
        <p:spPr>
          <a:xfrm>
            <a:off x="3537198" y="1039722"/>
            <a:ext cx="1041991" cy="307777"/>
          </a:xfrm>
          <a:prstGeom prst="rect">
            <a:avLst/>
          </a:prstGeom>
          <a:noFill/>
        </p:spPr>
        <p:txBody>
          <a:bodyPr wrap="square" rtlCol="0">
            <a:spAutoFit/>
          </a:bodyPr>
          <a:lstStyle/>
          <a:p>
            <a:r>
              <a:rPr lang="en-US" b="1" dirty="0" smtClean="0">
                <a:solidFill>
                  <a:schemeClr val="tx2"/>
                </a:solidFill>
              </a:rPr>
              <a:t>Web App</a:t>
            </a:r>
            <a:endParaRPr lang="en-US" b="1" dirty="0">
              <a:solidFill>
                <a:schemeClr val="tx2"/>
              </a:solidFill>
            </a:endParaRPr>
          </a:p>
        </p:txBody>
      </p:sp>
      <p:cxnSp>
        <p:nvCxnSpPr>
          <p:cNvPr id="8" name="Straight Arrow Connector 7"/>
          <p:cNvCxnSpPr/>
          <p:nvPr/>
        </p:nvCxnSpPr>
        <p:spPr>
          <a:xfrm flipH="1">
            <a:off x="2650603" y="4388155"/>
            <a:ext cx="134958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16415" y="3877518"/>
            <a:ext cx="0" cy="50793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460037" y="4222056"/>
            <a:ext cx="1190566" cy="326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Places</a:t>
            </a:r>
            <a:endParaRPr lang="en-US" sz="1100" dirty="0"/>
          </a:p>
        </p:txBody>
      </p:sp>
    </p:spTree>
    <p:extLst>
      <p:ext uri="{BB962C8B-B14F-4D97-AF65-F5344CB8AC3E}">
        <p14:creationId xmlns:p14="http://schemas.microsoft.com/office/powerpoint/2010/main" val="63358493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620</Words>
  <Application>Microsoft Macintosh PowerPoint</Application>
  <PresentationFormat>On-screen Show (16:9)</PresentationFormat>
  <Paragraphs>95</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Montserrat</vt:lpstr>
      <vt:lpstr>Arial</vt:lpstr>
      <vt:lpstr>Focus</vt:lpstr>
      <vt:lpstr>Senior Project: Mixed Reviews</vt:lpstr>
      <vt:lpstr>Project Summary</vt:lpstr>
      <vt:lpstr>What problem am I solving?</vt:lpstr>
      <vt:lpstr>Functionality</vt:lpstr>
      <vt:lpstr>Objectives</vt:lpstr>
      <vt:lpstr>Target audience</vt:lpstr>
      <vt:lpstr>Documents for the project</vt:lpstr>
      <vt:lpstr>Tech Stack</vt:lpstr>
      <vt:lpstr>System Diagram</vt:lpstr>
      <vt:lpstr>Summary of Use Cases: Most important ones</vt:lpstr>
      <vt:lpstr>What has been achieved so far?</vt:lpstr>
      <vt:lpstr>Proof of Concept for the UI</vt:lpstr>
      <vt:lpstr>The UI I have implemented so far</vt:lpstr>
      <vt:lpstr>What are the remaining tasks to complete?</vt:lpstr>
      <vt:lpstr>Questions?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Project: Mixed Reviews</dc:title>
  <cp:lastModifiedBy>Naveen Krishnamurthy</cp:lastModifiedBy>
  <cp:revision>8</cp:revision>
  <dcterms:modified xsi:type="dcterms:W3CDTF">2017-12-11T05:30:38Z</dcterms:modified>
</cp:coreProperties>
</file>