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66" r:id="rId5"/>
    <p:sldId id="263" r:id="rId6"/>
    <p:sldId id="259" r:id="rId7"/>
    <p:sldId id="264" r:id="rId8"/>
    <p:sldId id="262" r:id="rId9"/>
    <p:sldId id="265" r:id="rId10"/>
    <p:sldId id="260" r:id="rId11"/>
    <p:sldId id="261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521948-917E-46EE-8D9A-BA6036F37C6B}">
          <p14:sldIdLst>
            <p14:sldId id="256"/>
            <p14:sldId id="257"/>
            <p14:sldId id="258"/>
            <p14:sldId id="266"/>
            <p14:sldId id="263"/>
            <p14:sldId id="259"/>
            <p14:sldId id="264"/>
            <p14:sldId id="262"/>
            <p14:sldId id="265"/>
            <p14:sldId id="260"/>
            <p14:sldId id="261"/>
            <p14:sldId id="267"/>
            <p14:sldId id="268"/>
            <p14:sldId id="269"/>
            <p14:sldId id="271"/>
          </p14:sldIdLst>
        </p14:section>
        <p14:section name="Untitled Section" id="{7B29FFA0-4F45-4D87-822D-934957A7AB9E}">
          <p14:sldIdLst>
            <p14:sldId id="272"/>
            <p14:sldId id="270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1769-8258-467E-BF4D-A1C547D649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B9A86-A33F-4201-B567-86099FFFEE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B9A86-A33F-4201-B567-86099FFFEEE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818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8B2AF7BE-88CA-4F1C-BD87-2F3DD2D25A79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095C1C3-489D-46C2-91EF-7871725E97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6EE00-E56C-49F6-A43D-B8CE04A078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457200"/>
            <a:ext cx="77724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 defTabSz="685800">
              <a:buClrTx/>
            </a:pPr>
            <a:r>
              <a:rPr lang="en-IN" sz="2800" b="1" kern="1200" dirty="0">
                <a:solidFill>
                  <a:prstClr val="black"/>
                </a:solidFill>
                <a:latin typeface="Calibri" panose="020F0502020204030204" pitchFamily="34" charset="0"/>
                <a:ea typeface="+mn-ea"/>
                <a:cs typeface="+mn-cs"/>
              </a:rPr>
              <a:t>CUSTOMER CHURN CLASSIFICATION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491871"/>
            <a:ext cx="7696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>
              <a:buClrTx/>
            </a:pPr>
            <a:r>
              <a: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 pitchFamily="34" charset="0"/>
              </a:rPr>
              <a:t>Project Title </a:t>
            </a:r>
          </a:p>
          <a:p>
            <a:pPr algn="ctr" defTabSz="685800">
              <a:buClrTx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algn="ctr" defTabSz="685800">
              <a:buClrTx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Predict customer churn by using Python (Machine Learning) </a:t>
            </a:r>
            <a:endParaRPr lang="en-IN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ABF743D-2DCA-42A7-945D-C06AAB6C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58020"/>
              </p:ext>
            </p:extLst>
          </p:nvPr>
        </p:nvGraphicFramePr>
        <p:xfrm>
          <a:off x="1905521" y="3048000"/>
          <a:ext cx="5409156" cy="2199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6758">
                  <a:extLst>
                    <a:ext uri="{9D8B030D-6E8A-4147-A177-3AD203B41FA5}">
                      <a16:colId xmlns:a16="http://schemas.microsoft.com/office/drawing/2014/main" val="1801904580"/>
                    </a:ext>
                  </a:extLst>
                </a:gridCol>
                <a:gridCol w="4142398">
                  <a:extLst>
                    <a:ext uri="{9D8B030D-6E8A-4147-A177-3AD203B41FA5}">
                      <a16:colId xmlns:a16="http://schemas.microsoft.com/office/drawing/2014/main" val="3526982677"/>
                    </a:ext>
                  </a:extLst>
                </a:gridCol>
              </a:tblGrid>
              <a:tr h="356956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SR No </a:t>
                      </a:r>
                      <a:endParaRPr lang="en-IN" sz="17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Calibri" panose="020F0502020204030204" pitchFamily="34" charset="0"/>
                        </a:rPr>
                        <a:t>NAME</a:t>
                      </a:r>
                      <a:endParaRPr lang="en-IN" sz="17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96176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1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</a:rPr>
                        <a:t>Naveenkumar</a:t>
                      </a:r>
                      <a:r>
                        <a:rPr lang="en-US" sz="1400" dirty="0">
                          <a:latin typeface="Calibri" panose="020F0502020204030204" pitchFamily="34" charset="0"/>
                        </a:rPr>
                        <a:t> Koli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0388442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2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Vallabhapurapu</a:t>
                      </a:r>
                      <a:r>
                        <a:rPr lang="en-IN" sz="14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Jahnavi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50559951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3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SoumyabrataBanerjee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90330354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4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Avanthi</a:t>
                      </a:r>
                      <a:r>
                        <a:rPr lang="en-IN" sz="140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Sangani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9548310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 panose="020F0502020204030204" pitchFamily="34" charset="0"/>
                        </a:rPr>
                        <a:t>5</a:t>
                      </a:r>
                      <a:endParaRPr lang="en-IN" sz="1400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Abhishek </a:t>
                      </a: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Yadavalli</a:t>
                      </a:r>
                      <a:r>
                        <a:rPr lang="en-IN" sz="1400" dirty="0"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17255643"/>
                  </a:ext>
                </a:extLst>
              </a:tr>
              <a:tr h="30714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Calibri" panose="020F0502020204030204" pitchFamily="34" charset="0"/>
                        </a:rPr>
                        <a:t>Suneesha</a:t>
                      </a:r>
                      <a:r>
                        <a:rPr lang="en-IN" sz="1400" dirty="0"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3620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4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98479"/>
            <a:ext cx="7385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</a:rPr>
              <a:t>Visualize data distributions</a:t>
            </a:r>
          </a:p>
          <a:p>
            <a:r>
              <a:rPr lang="en-US" sz="2800" b="1" dirty="0">
                <a:latin typeface="Calibri" panose="020F0502020204030204" pitchFamily="34" charset="0"/>
              </a:rPr>
              <a:t>Distribution of data w.r.t target variable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0150"/>
            <a:ext cx="1762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3208"/>
            <a:ext cx="37623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0150"/>
            <a:ext cx="2019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21508" y="3352800"/>
            <a:ext cx="27858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</a:rPr>
              <a:t>This shows data is biased towards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0</a:t>
            </a:r>
            <a:r>
              <a:rPr lang="en-US" sz="1400" baseline="30000" dirty="0">
                <a:latin typeface="Calibri" panose="020F0502020204030204" pitchFamily="34" charset="0"/>
              </a:rPr>
              <a:t>th</a:t>
            </a:r>
            <a:r>
              <a:rPr lang="en-US" sz="1400" dirty="0">
                <a:latin typeface="Calibri" panose="020F0502020204030204" pitchFamily="34" charset="0"/>
              </a:rPr>
              <a:t> class. So going forward we need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To balance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9529" y="1600200"/>
            <a:ext cx="220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Counts wise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1508" y="1607127"/>
            <a:ext cx="2549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</a:rPr>
              <a:t>Percentage wise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3691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Correlation heat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362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54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57AE50-8CC3-E788-EAA1-85269B62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5257800" cy="804672"/>
          </a:xfrm>
        </p:spPr>
        <p:txBody>
          <a:bodyPr/>
          <a:lstStyle/>
          <a:p>
            <a:r>
              <a:rPr lang="en-US" dirty="0"/>
              <a:t>Splitting the data set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13C450-C756-9603-BB4C-363C237FB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09800"/>
            <a:ext cx="5732618" cy="3451225"/>
          </a:xfrm>
        </p:spPr>
      </p:pic>
    </p:spTree>
    <p:extLst>
      <p:ext uri="{BB962C8B-B14F-4D97-AF65-F5344CB8AC3E}">
        <p14:creationId xmlns:p14="http://schemas.microsoft.com/office/powerpoint/2010/main" val="333648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02049-4D52-3C27-68FC-5DB23461E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57400"/>
            <a:ext cx="5105400" cy="388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D6E8C8-6B42-BE12-1670-5D4A05AF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6172200" cy="9570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Confusion matrices after training the dataset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7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D591C-34FE-2A5B-39FD-B36438CC1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80" y="2674938"/>
            <a:ext cx="4952578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BD8ABF-D5F0-1691-A40A-2BD05314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4343400" cy="88087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Feature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scaling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2BBB9-DAB0-D645-C944-F64777DD7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5867399" cy="37639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58A6123-0992-772F-80C2-0E7AC8D6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5638800" cy="118567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Recursive Feature Elimination</a:t>
            </a:r>
          </a:p>
        </p:txBody>
      </p:sp>
    </p:spTree>
    <p:extLst>
      <p:ext uri="{BB962C8B-B14F-4D97-AF65-F5344CB8AC3E}">
        <p14:creationId xmlns:p14="http://schemas.microsoft.com/office/powerpoint/2010/main" val="208754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3D89A-7866-0214-863B-A4E4377B5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28800"/>
            <a:ext cx="5851300" cy="42973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1466CE-5A21-C55B-94C5-534C041F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4343400" cy="10332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Modeling</a:t>
            </a:r>
            <a:r>
              <a:rPr lang="en-US" sz="2800" dirty="0"/>
              <a:t>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43408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DD5B8-1BD4-3B7E-4AE1-4BAF453D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24000"/>
            <a:ext cx="5337973" cy="46021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261E6B-8989-EC8A-387B-6B061AB9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61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B473D-3E4A-4C77-0953-65F14D585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81" y="3138312"/>
            <a:ext cx="4658375" cy="25244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E48AB9-A1BF-4510-2881-2AE8140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 finally after reviewing all the models we went with the Random forest classifier and build a pickle file to do the </a:t>
            </a:r>
            <a:r>
              <a:rPr lang="en-US" sz="2000" dirty="0" err="1">
                <a:solidFill>
                  <a:schemeClr val="tx1"/>
                </a:solidFill>
              </a:rPr>
              <a:t>deployenmnet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1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D2A00-9736-26B7-35D0-0B28D76DE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20" y="2674938"/>
            <a:ext cx="5780497" cy="3451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541F3C-E691-01C9-C6D2-684267B9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8328"/>
            <a:ext cx="6400800" cy="7284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used fast API to deploy our modeling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97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Customer attrition, also known as customer churn, customer turnover, or customer defection, is the loss of clients or customers.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Customer churn is a big problem for telecommunications companies. Indeed, their annual churn rates are usually higher than 10%.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</a:rPr>
              <a:t>The challenge is to design a model that will be able to predict whether a customer will stay or leave the company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865916-3A18-40EB-9420-A5892E39D0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BUSINESS OBJECTIVE</a:t>
            </a:r>
          </a:p>
        </p:txBody>
      </p:sp>
    </p:spTree>
    <p:extLst>
      <p:ext uri="{BB962C8B-B14F-4D97-AF65-F5344CB8AC3E}">
        <p14:creationId xmlns:p14="http://schemas.microsoft.com/office/powerpoint/2010/main" val="233626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4D6DA-9D9C-1381-815C-7E003200D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5736924" cy="42973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2F166C-93CF-6037-6616-C7E707BD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Giving input values to predict the data set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5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D56BF-02D3-5E7E-D649-BE97E499A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66800"/>
            <a:ext cx="5334000" cy="50593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19A8BF-9936-7A13-57E8-B1C086F7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8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8A713-522F-8654-DB98-86C0BC720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7789862" cy="27767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CFB05B-A3EC-4D74-ADDA-08F1AD7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response we got as “churn”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71600" y="1496290"/>
            <a:ext cx="2286000" cy="685801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Read the csv file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381000"/>
            <a:ext cx="8229600" cy="990600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rPr>
              <a:t>Project Flow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05400" y="1496290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 Preprocessing Steps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19564" y="3040151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3040151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 Test Split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599" y="4488942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Building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05399" y="4447310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Evaluation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12327" y="5943600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85455" y="5943600"/>
            <a:ext cx="2383407" cy="685800"/>
          </a:xfrm>
          <a:prstGeom prst="round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2400" y="1718032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962400" y="4831842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3962400" y="6060580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3962399" y="3261893"/>
            <a:ext cx="978408" cy="242316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6200000">
            <a:off x="5868018" y="2505922"/>
            <a:ext cx="637310" cy="249191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 Arrow 18"/>
          <p:cNvSpPr/>
          <p:nvPr/>
        </p:nvSpPr>
        <p:spPr>
          <a:xfrm rot="16200000">
            <a:off x="2133907" y="4004059"/>
            <a:ext cx="637310" cy="249191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6200000">
            <a:off x="5978449" y="5417361"/>
            <a:ext cx="637310" cy="249191"/>
          </a:xfrm>
          <a:prstGeom prst="lef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3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58237-C062-482F-1BAD-5D496BFF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1828800"/>
            <a:ext cx="7408333" cy="4419600"/>
          </a:xfrm>
        </p:spPr>
        <p:txBody>
          <a:bodyPr>
            <a:normAutofit fontScale="70000" lnSpcReduction="20000"/>
          </a:bodyPr>
          <a:lstStyle/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data set includes the following variables:</a:t>
            </a:r>
          </a:p>
          <a:p>
            <a:pPr mar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account length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voice_mail_plan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voice_mail_messages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day_mins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evening_mins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night_mins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international_mins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customer_service_calls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international_plan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day_calls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day_charge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evening_calls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evening_charge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night_calls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night_charge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international_calls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international_charge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total_charge</a:t>
            </a:r>
            <a:endParaRPr lang="en-US" b="0" dirty="0"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churn: This is the target variable. It is the one that determines whether the client is still in the company or not. (1-Churn, 0-No Churn)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8F4B58-BC4A-0C05-0EA3-D7333C53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description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495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1676400"/>
            <a:ext cx="7408333" cy="44497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Describe dataset: Number of rows/columns, missing data, data types, preview.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Clean data: Handle missing data, invalid data types, incorrect values and outliers</a:t>
            </a:r>
          </a:p>
          <a:p>
            <a:r>
              <a:rPr lang="en-US" sz="1800" dirty="0">
                <a:latin typeface="Calibri" panose="020F0502020204030204" pitchFamily="34" charset="0"/>
              </a:rPr>
              <a:t>Visualize data distributions: Bar charts, histograms, box plots.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Calculate and visualize: Correlations (relationships) between variables, Heat map</a:t>
            </a:r>
          </a:p>
          <a:p>
            <a:r>
              <a:rPr lang="en-US" sz="1800" dirty="0">
                <a:latin typeface="Calibri" panose="020F0502020204030204" pitchFamily="34" charset="0"/>
              </a:rPr>
              <a:t>Perform feature selection for columns if any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Scale the data before proceeding to model building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Balancing the data</a:t>
            </a:r>
          </a:p>
          <a:p>
            <a:r>
              <a:rPr lang="en-US" sz="1800" dirty="0">
                <a:latin typeface="Calibri" panose="020F0502020204030204" pitchFamily="34" charset="0"/>
              </a:rPr>
              <a:t> Split data to train and test</a:t>
            </a:r>
          </a:p>
          <a:p>
            <a:endParaRPr lang="en-US" sz="1800" dirty="0">
              <a:latin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Preprocessing/EDA Steps</a:t>
            </a:r>
          </a:p>
        </p:txBody>
      </p:sp>
    </p:spTree>
    <p:extLst>
      <p:ext uri="{BB962C8B-B14F-4D97-AF65-F5344CB8AC3E}">
        <p14:creationId xmlns:p14="http://schemas.microsoft.com/office/powerpoint/2010/main" val="357498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7" y="2438400"/>
            <a:ext cx="36004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Describe dataset: Number of rows/columns, missing data, data types, preview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4100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25908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362200"/>
            <a:ext cx="26289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00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CC6E9-5288-7EC8-F295-390042CF1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967449"/>
            <a:ext cx="7408862" cy="286620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62103C-C32A-6B3C-6138-BCC2B9AD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7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Box plot representation to detect the outliers if any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60902"/>
            <a:ext cx="7408862" cy="3156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17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572C7-3F02-3408-28B2-D5F3555F4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829983"/>
            <a:ext cx="7408862" cy="314113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F098D4-B590-D74C-3E7F-940069FC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Cleaning the outliers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75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374</TotalTime>
  <Words>467</Words>
  <Application>Microsoft Office PowerPoint</Application>
  <PresentationFormat>On-screen Show (4:3)</PresentationFormat>
  <Paragraphs>87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Candara</vt:lpstr>
      <vt:lpstr>Symbol</vt:lpstr>
      <vt:lpstr>Waveform</vt:lpstr>
      <vt:lpstr>CUSTOMER CHURN CLASSIFICATION </vt:lpstr>
      <vt:lpstr>BUSINESS OBJECTIVE</vt:lpstr>
      <vt:lpstr>Project Flow </vt:lpstr>
      <vt:lpstr>Dataset description </vt:lpstr>
      <vt:lpstr>Preprocessing/EDA Steps</vt:lpstr>
      <vt:lpstr>Describe dataset: Number of rows/columns, missing data, data types, preview</vt:lpstr>
      <vt:lpstr>PowerPoint Presentation</vt:lpstr>
      <vt:lpstr>Box plot representation to detect the outliers if any</vt:lpstr>
      <vt:lpstr>Cleaning the outliers</vt:lpstr>
      <vt:lpstr>PowerPoint Presentation</vt:lpstr>
      <vt:lpstr>Correlation heat map</vt:lpstr>
      <vt:lpstr>Splitting the data set</vt:lpstr>
      <vt:lpstr>Confusion matrices after training the dataset </vt:lpstr>
      <vt:lpstr>Feature scaling</vt:lpstr>
      <vt:lpstr>Recursive Feature Elimination</vt:lpstr>
      <vt:lpstr>Modeling </vt:lpstr>
      <vt:lpstr>PowerPoint Presentation</vt:lpstr>
      <vt:lpstr>So finally after reviewing all the models we went with the Random forest classifier and build a pickle file to do the deployenmnet </vt:lpstr>
      <vt:lpstr>We used fast API to deploy our modeling </vt:lpstr>
      <vt:lpstr>Giving input values to predict the data set </vt:lpstr>
      <vt:lpstr>PowerPoint Presentation</vt:lpstr>
      <vt:lpstr>The response we got as “churn”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CLASSIFICATION</dc:title>
  <dc:creator>abhi1</dc:creator>
  <cp:lastModifiedBy>naveen koli</cp:lastModifiedBy>
  <cp:revision>30</cp:revision>
  <dcterms:created xsi:type="dcterms:W3CDTF">2022-05-03T15:03:41Z</dcterms:created>
  <dcterms:modified xsi:type="dcterms:W3CDTF">2022-07-24T07:01:48Z</dcterms:modified>
</cp:coreProperties>
</file>