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97" r:id="rId2"/>
    <p:sldId id="29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90" r:id="rId24"/>
    <p:sldId id="291" r:id="rId25"/>
    <p:sldId id="278" r:id="rId26"/>
    <p:sldId id="279" r:id="rId27"/>
    <p:sldId id="280" r:id="rId28"/>
    <p:sldId id="281" r:id="rId29"/>
    <p:sldId id="282" r:id="rId30"/>
    <p:sldId id="286" r:id="rId31"/>
    <p:sldId id="287" r:id="rId32"/>
    <p:sldId id="288" r:id="rId33"/>
    <p:sldId id="292" r:id="rId34"/>
    <p:sldId id="293" r:id="rId35"/>
    <p:sldId id="283" r:id="rId36"/>
    <p:sldId id="284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252A4-9895-4857-90BE-86CF005CA502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57A3C-298B-46AD-8F57-BD7FFDCB24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4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57A3C-298B-46AD-8F57-BD7FFDCB24A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7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57A3C-298B-46AD-8F57-BD7FFDCB24A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1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69697D-3F5A-4992-8B60-378B514006E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AE5D-E9FA-4BD5-8882-B0F9CE4A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6"/>
            <a:ext cx="45719" cy="45719"/>
          </a:xfrm>
        </p:spPr>
        <p:txBody>
          <a:bodyPr/>
          <a:lstStyle/>
          <a:p>
            <a:endParaRPr lang="en-IN" sz="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7873-ADAA-437F-9614-7D3C8B85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6"/>
            <a:ext cx="8229600" cy="566896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Project P215</a:t>
            </a:r>
            <a:b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40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Customer Segmentation</a:t>
            </a:r>
            <a:br>
              <a:rPr lang="en-US" sz="4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Team No : 05</a:t>
            </a:r>
            <a:b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Mentor :  </a:t>
            </a:r>
            <a:r>
              <a:rPr lang="en-US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Bapuram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Pallavi</a:t>
            </a:r>
            <a:b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Team Members :</a:t>
            </a:r>
            <a:b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ANIKET PANVAL</a:t>
            </a:r>
            <a:b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ATHIRA P R</a:t>
            </a:r>
            <a:b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VARSHA  VARKEYCHAN</a:t>
            </a:r>
            <a:b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SHIVANI CHAVAN</a:t>
            </a:r>
            <a:b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BABITA BHADOURIA</a:t>
            </a:r>
            <a:b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NILESH LONDHE</a:t>
            </a:r>
            <a:b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NAVEENKUMAR KOLI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9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90601"/>
            <a:ext cx="395664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09639"/>
            <a:ext cx="4029075" cy="267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886201"/>
            <a:ext cx="414063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34" y="3886201"/>
            <a:ext cx="4392205" cy="28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2827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Customers accepting offer in 1</a:t>
            </a:r>
            <a:r>
              <a:rPr lang="en-IN" sz="2000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2</a:t>
            </a:r>
            <a:r>
              <a:rPr lang="en-IN" sz="2000" baseline="30000" dirty="0">
                <a:latin typeface="Arial" pitchFamily="34" charset="0"/>
                <a:cs typeface="Arial" pitchFamily="34" charset="0"/>
              </a:rPr>
              <a:t>nd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,3</a:t>
            </a:r>
            <a:r>
              <a:rPr lang="en-IN" sz="2000" baseline="30000" dirty="0">
                <a:latin typeface="Arial" pitchFamily="34" charset="0"/>
                <a:cs typeface="Arial" pitchFamily="34" charset="0"/>
              </a:rPr>
              <a:t>rd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,4</a:t>
            </a:r>
            <a:r>
              <a:rPr lang="en-IN" sz="20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and 5</a:t>
            </a:r>
            <a:r>
              <a:rPr lang="en-IN" sz="20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campaigns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4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20986"/>
            <a:ext cx="4905375" cy="314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457200"/>
            <a:ext cx="2305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tx2"/>
                </a:solidFill>
                <a:latin typeface="Arial" pitchFamily="34" charset="0"/>
                <a:ea typeface="Arial" panose="020B0604020202020204" pitchFamily="34" charset="0"/>
                <a:cs typeface="Arial" pitchFamily="34" charset="0"/>
              </a:rPr>
              <a:t>Continuation: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8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1790"/>
            <a:ext cx="3506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cs typeface="Arial" pitchFamily="34" charset="0"/>
              </a:rPr>
              <a:t>Bi-variate analysis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628001"/>
            <a:ext cx="65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46439"/>
            <a:ext cx="441910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42039"/>
            <a:ext cx="47339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71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1"/>
            <a:ext cx="370275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36" y="3429000"/>
            <a:ext cx="3408064" cy="30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24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40795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62" y="228601"/>
            <a:ext cx="44405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62325"/>
            <a:ext cx="46672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52" y="3518189"/>
            <a:ext cx="4162373" cy="277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74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8006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4714875" cy="293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4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217173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76613"/>
            <a:ext cx="47720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17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03206"/>
            <a:ext cx="81248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604859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Number of complain with marital status respect to kidhomes</a:t>
            </a:r>
          </a:p>
        </p:txBody>
      </p:sp>
    </p:spTree>
    <p:extLst>
      <p:ext uri="{BB962C8B-B14F-4D97-AF65-F5344CB8AC3E}">
        <p14:creationId xmlns:p14="http://schemas.microsoft.com/office/powerpoint/2010/main" val="293615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57325"/>
            <a:ext cx="8153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5300" y="457200"/>
            <a:ext cx="659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Number of complain with marital status respect to Teenhome</a:t>
            </a:r>
          </a:p>
        </p:txBody>
      </p:sp>
    </p:spTree>
    <p:extLst>
      <p:ext uri="{BB962C8B-B14F-4D97-AF65-F5344CB8AC3E}">
        <p14:creationId xmlns:p14="http://schemas.microsoft.com/office/powerpoint/2010/main" val="36141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600200"/>
          </a:xfrm>
        </p:spPr>
        <p:txBody>
          <a:bodyPr/>
          <a:lstStyle/>
          <a:p>
            <a:r>
              <a:rPr lang="en-US" b="1" dirty="0"/>
              <a:t>Correlation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7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2527-0CF8-4B72-9642-8BA33146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Project Flow</a:t>
            </a:r>
            <a:endParaRPr lang="en-IN" dirty="0"/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1653C852-C1E7-4DF9-B65A-890D69639A49}"/>
              </a:ext>
            </a:extLst>
          </p:cNvPr>
          <p:cNvSpPr/>
          <p:nvPr/>
        </p:nvSpPr>
        <p:spPr>
          <a:xfrm>
            <a:off x="1071538" y="2550319"/>
            <a:ext cx="1714512" cy="14287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Business  Objectives</a:t>
            </a:r>
          </a:p>
        </p:txBody>
      </p:sp>
      <p:sp>
        <p:nvSpPr>
          <p:cNvPr id="4" name="Right Arrow 8">
            <a:extLst>
              <a:ext uri="{FF2B5EF4-FFF2-40B4-BE49-F238E27FC236}">
                <a16:creationId xmlns:a16="http://schemas.microsoft.com/office/drawing/2014/main" id="{6CDAEA69-0C02-46D7-9D42-E09E1ED828EB}"/>
              </a:ext>
            </a:extLst>
          </p:cNvPr>
          <p:cNvSpPr/>
          <p:nvPr/>
        </p:nvSpPr>
        <p:spPr>
          <a:xfrm>
            <a:off x="2786050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7E2943-03A9-432D-96E3-AB8ADDCDC8AD}"/>
              </a:ext>
            </a:extLst>
          </p:cNvPr>
          <p:cNvSpPr/>
          <p:nvPr/>
        </p:nvSpPr>
        <p:spPr>
          <a:xfrm>
            <a:off x="3786182" y="2571744"/>
            <a:ext cx="1785950" cy="13573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EDA</a:t>
            </a:r>
            <a:r>
              <a:rPr lang="en-US" sz="3200" dirty="0"/>
              <a:t> </a:t>
            </a:r>
            <a:r>
              <a:rPr lang="en-US" dirty="0"/>
              <a:t> </a:t>
            </a: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5D30BCEA-F1C4-45FA-AA1D-0E4BCA0DFCD7}"/>
              </a:ext>
            </a:extLst>
          </p:cNvPr>
          <p:cNvSpPr/>
          <p:nvPr/>
        </p:nvSpPr>
        <p:spPr>
          <a:xfrm>
            <a:off x="5572132" y="30003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00D19452-3CBA-480A-B5DC-034D5EEDDBBC}"/>
              </a:ext>
            </a:extLst>
          </p:cNvPr>
          <p:cNvSpPr/>
          <p:nvPr/>
        </p:nvSpPr>
        <p:spPr>
          <a:xfrm>
            <a:off x="6572264" y="2643182"/>
            <a:ext cx="1714512" cy="12858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  Clustering</a:t>
            </a:r>
          </a:p>
        </p:txBody>
      </p:sp>
      <p:sp>
        <p:nvSpPr>
          <p:cNvPr id="8" name="Down Arrow 13">
            <a:extLst>
              <a:ext uri="{FF2B5EF4-FFF2-40B4-BE49-F238E27FC236}">
                <a16:creationId xmlns:a16="http://schemas.microsoft.com/office/drawing/2014/main" id="{1B2B91A9-12E1-4AD1-BFAB-AD47A84A5C27}"/>
              </a:ext>
            </a:extLst>
          </p:cNvPr>
          <p:cNvSpPr/>
          <p:nvPr/>
        </p:nvSpPr>
        <p:spPr>
          <a:xfrm>
            <a:off x="7187204" y="392906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0D0FF4B-3337-4EB7-9889-2FCE3139A5B1}"/>
              </a:ext>
            </a:extLst>
          </p:cNvPr>
          <p:cNvSpPr/>
          <p:nvPr/>
        </p:nvSpPr>
        <p:spPr>
          <a:xfrm>
            <a:off x="6572264" y="4929198"/>
            <a:ext cx="1928826" cy="12144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Compare  Results</a:t>
            </a:r>
          </a:p>
        </p:txBody>
      </p:sp>
      <p:sp>
        <p:nvSpPr>
          <p:cNvPr id="10" name="Left Arrow 15">
            <a:extLst>
              <a:ext uri="{FF2B5EF4-FFF2-40B4-BE49-F238E27FC236}">
                <a16:creationId xmlns:a16="http://schemas.microsoft.com/office/drawing/2014/main" id="{35ACFE88-8D7F-4749-A73F-CD88D9CFF923}"/>
              </a:ext>
            </a:extLst>
          </p:cNvPr>
          <p:cNvSpPr/>
          <p:nvPr/>
        </p:nvSpPr>
        <p:spPr>
          <a:xfrm>
            <a:off x="5572132" y="542926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697635EE-83C7-4001-8BAD-61024D701A2F}"/>
              </a:ext>
            </a:extLst>
          </p:cNvPr>
          <p:cNvSpPr/>
          <p:nvPr/>
        </p:nvSpPr>
        <p:spPr>
          <a:xfrm>
            <a:off x="3714744" y="5000636"/>
            <a:ext cx="1857388" cy="1200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75568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381000"/>
            <a:ext cx="8382000" cy="66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4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85800"/>
            <a:ext cx="8229600" cy="1600200"/>
          </a:xfrm>
        </p:spPr>
        <p:txBody>
          <a:bodyPr/>
          <a:lstStyle/>
          <a:p>
            <a:r>
              <a:rPr lang="en-US" sz="3200" dirty="0"/>
              <a:t>Overview of Machine Learning Lifecycle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78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en-GB" b="1" dirty="0"/>
              <a:t>Stage 1: Problem Definition</a:t>
            </a:r>
          </a:p>
          <a:p>
            <a:endParaRPr lang="en-US" b="1" dirty="0"/>
          </a:p>
          <a:p>
            <a:r>
              <a:rPr lang="en-GB" b="1" dirty="0"/>
              <a:t>Stage 2: Data Collection</a:t>
            </a:r>
          </a:p>
          <a:p>
            <a:endParaRPr lang="en-US" b="1" dirty="0"/>
          </a:p>
          <a:p>
            <a:r>
              <a:rPr lang="en-US" b="1" dirty="0"/>
              <a:t>Stage 3: Data Exploration and Pre-processing</a:t>
            </a:r>
          </a:p>
          <a:p>
            <a:endParaRPr lang="en-US" b="1" dirty="0"/>
          </a:p>
          <a:p>
            <a:r>
              <a:rPr lang="en-GB" b="1" dirty="0"/>
              <a:t>Stage 4: Model Building</a:t>
            </a:r>
          </a:p>
          <a:p>
            <a:endParaRPr lang="en-US" b="1" dirty="0"/>
          </a:p>
          <a:p>
            <a:r>
              <a:rPr lang="en-GB" b="1" dirty="0"/>
              <a:t>Stage 5: Model Deployment</a:t>
            </a:r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53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6432"/>
            <a:ext cx="8229600" cy="838200"/>
          </a:xfrm>
        </p:spPr>
        <p:txBody>
          <a:bodyPr/>
          <a:lstStyle/>
          <a:p>
            <a:r>
              <a:rPr lang="en-US" sz="2800" dirty="0"/>
              <a:t>Import Data 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539"/>
            <a:ext cx="9144000" cy="31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7972452" cy="1500174"/>
          </a:xfrm>
        </p:spPr>
        <p:txBody>
          <a:bodyPr/>
          <a:lstStyle/>
          <a:p>
            <a:r>
              <a:rPr lang="en-US" sz="2400" b="1" dirty="0"/>
              <a:t>Feature Engineering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data["</a:t>
            </a:r>
            <a:r>
              <a:rPr lang="en-US" sz="1600" dirty="0" err="1"/>
              <a:t>Dt_Customer</a:t>
            </a:r>
            <a:r>
              <a:rPr lang="en-US" sz="1600" dirty="0"/>
              <a:t>"] </a:t>
            </a:r>
            <a:r>
              <a:rPr lang="en-US" sz="1600" b="1" dirty="0"/>
              <a:t>=</a:t>
            </a:r>
            <a:r>
              <a:rPr lang="en-US" sz="1600" dirty="0"/>
              <a:t> </a:t>
            </a:r>
            <a:r>
              <a:rPr lang="en-US" sz="1600" dirty="0" err="1"/>
              <a:t>pd</a:t>
            </a:r>
            <a:r>
              <a:rPr lang="en-US" sz="1600" b="1" dirty="0" err="1"/>
              <a:t>.</a:t>
            </a:r>
            <a:r>
              <a:rPr lang="en-US" sz="1600" dirty="0" err="1"/>
              <a:t>to_datetime</a:t>
            </a:r>
            <a:r>
              <a:rPr lang="en-US" sz="1600" dirty="0"/>
              <a:t>(data["</a:t>
            </a:r>
            <a:r>
              <a:rPr lang="en-US" sz="1600" dirty="0" err="1"/>
              <a:t>Dt_Customer</a:t>
            </a:r>
            <a:r>
              <a:rPr lang="en-US" sz="1600" dirty="0"/>
              <a:t>"]) dates </a:t>
            </a:r>
            <a:r>
              <a:rPr lang="en-US" sz="1600" b="1" dirty="0"/>
              <a:t>=</a:t>
            </a:r>
            <a:r>
              <a:rPr lang="en-US" sz="1600" dirty="0"/>
              <a:t> [] </a:t>
            </a:r>
            <a:r>
              <a:rPr lang="en-US" sz="1600" b="1" dirty="0"/>
              <a:t>for</a:t>
            </a:r>
            <a:r>
              <a:rPr lang="en-US" sz="1600" dirty="0"/>
              <a:t> value </a:t>
            </a:r>
            <a:r>
              <a:rPr lang="en-US" sz="1600" b="1" dirty="0"/>
              <a:t>in</a:t>
            </a:r>
            <a:r>
              <a:rPr lang="en-US" sz="1600" dirty="0"/>
              <a:t> data["</a:t>
            </a:r>
            <a:r>
              <a:rPr lang="en-US" sz="1600" dirty="0" err="1"/>
              <a:t>Dt_Customer</a:t>
            </a:r>
            <a:r>
              <a:rPr lang="en-US" sz="1600" dirty="0"/>
              <a:t>"]: value </a:t>
            </a:r>
            <a:r>
              <a:rPr lang="en-US" sz="1600" b="1" dirty="0"/>
              <a:t>=</a:t>
            </a:r>
            <a:r>
              <a:rPr lang="en-US" sz="1600" dirty="0"/>
              <a:t> </a:t>
            </a:r>
            <a:r>
              <a:rPr lang="en-US" sz="1600" dirty="0" err="1"/>
              <a:t>value</a:t>
            </a:r>
            <a:r>
              <a:rPr lang="en-US" sz="1600" b="1" dirty="0" err="1"/>
              <a:t>.</a:t>
            </a:r>
            <a:r>
              <a:rPr lang="en-US" sz="1600" dirty="0" err="1"/>
              <a:t>date</a:t>
            </a:r>
            <a:r>
              <a:rPr lang="en-US" sz="1600" dirty="0"/>
              <a:t>() </a:t>
            </a:r>
            <a:r>
              <a:rPr lang="en-US" sz="1600" dirty="0" err="1"/>
              <a:t>dates</a:t>
            </a:r>
            <a:r>
              <a:rPr lang="en-US" sz="1600" b="1" dirty="0" err="1"/>
              <a:t>.</a:t>
            </a:r>
            <a:r>
              <a:rPr lang="en-US" sz="1600" dirty="0" err="1"/>
              <a:t>append</a:t>
            </a:r>
            <a:r>
              <a:rPr lang="en-US" sz="1600" dirty="0"/>
              <a:t>(value) print("Oldest customer join date: ", min(dates)) print("Newest customer join date:", max(dates)) </a:t>
            </a:r>
            <a:br>
              <a:rPr lang="en-US" dirty="0"/>
            </a:br>
            <a:endParaRPr lang="en-US" dirty="0"/>
          </a:p>
          <a:p>
            <a:r>
              <a:rPr lang="en-US" sz="1600" i="1" dirty="0"/>
              <a:t># Get newest customer date</a:t>
            </a:r>
            <a:r>
              <a:rPr lang="en-US" sz="1600" dirty="0"/>
              <a:t> </a:t>
            </a:r>
            <a:r>
              <a:rPr lang="en-US" sz="1600" dirty="0" err="1"/>
              <a:t>number_of_days</a:t>
            </a:r>
            <a:r>
              <a:rPr lang="en-US" sz="1600" dirty="0"/>
              <a:t> </a:t>
            </a:r>
            <a:r>
              <a:rPr lang="en-US" sz="1600" b="1" dirty="0"/>
              <a:t>=</a:t>
            </a:r>
            <a:r>
              <a:rPr lang="en-US" sz="1600" dirty="0"/>
              <a:t> [] </a:t>
            </a:r>
            <a:r>
              <a:rPr lang="en-US" sz="1600" dirty="0" err="1"/>
              <a:t>ref_date</a:t>
            </a:r>
            <a:r>
              <a:rPr lang="en-US" sz="1600" dirty="0"/>
              <a:t> </a:t>
            </a:r>
            <a:r>
              <a:rPr lang="en-US" sz="1600" b="1" dirty="0"/>
              <a:t>=</a:t>
            </a:r>
            <a:r>
              <a:rPr lang="en-US" sz="1600" dirty="0"/>
              <a:t> max(dates) </a:t>
            </a:r>
            <a:r>
              <a:rPr lang="en-US" sz="1600" b="1" dirty="0"/>
              <a:t>for</a:t>
            </a:r>
            <a:r>
              <a:rPr lang="en-US" sz="1600" dirty="0"/>
              <a:t> d </a:t>
            </a:r>
            <a:r>
              <a:rPr lang="en-US" sz="1600" b="1" dirty="0"/>
              <a:t>in</a:t>
            </a:r>
            <a:r>
              <a:rPr lang="en-US" sz="1600" dirty="0"/>
              <a:t> dates: delta </a:t>
            </a:r>
            <a:r>
              <a:rPr lang="en-US" sz="1600" b="1" dirty="0"/>
              <a:t>=</a:t>
            </a:r>
            <a:r>
              <a:rPr lang="en-US" sz="1600" dirty="0"/>
              <a:t> </a:t>
            </a:r>
            <a:r>
              <a:rPr lang="en-US" sz="1600" dirty="0" err="1"/>
              <a:t>ref_date</a:t>
            </a:r>
            <a:r>
              <a:rPr lang="en-US" sz="1600" dirty="0"/>
              <a:t> </a:t>
            </a:r>
            <a:r>
              <a:rPr lang="en-US" sz="1600" b="1" dirty="0"/>
              <a:t>-</a:t>
            </a:r>
            <a:r>
              <a:rPr lang="en-US" sz="1600" dirty="0"/>
              <a:t> d </a:t>
            </a:r>
            <a:r>
              <a:rPr lang="en-US" sz="1600" dirty="0" err="1"/>
              <a:t>number_of_days</a:t>
            </a:r>
            <a:r>
              <a:rPr lang="en-US" sz="1600" b="1" dirty="0" err="1"/>
              <a:t>.</a:t>
            </a:r>
            <a:r>
              <a:rPr lang="en-US" sz="1600" dirty="0" err="1"/>
              <a:t>append</a:t>
            </a:r>
            <a:r>
              <a:rPr lang="en-US" sz="1600" dirty="0"/>
              <a:t>(delta) </a:t>
            </a:r>
            <a:r>
              <a:rPr lang="en-US" sz="1600" i="1" dirty="0"/>
              <a:t># Create '</a:t>
            </a:r>
            <a:r>
              <a:rPr lang="en-US" sz="1600" i="1" dirty="0" err="1"/>
              <a:t>Customer_For</a:t>
            </a:r>
            <a:r>
              <a:rPr lang="en-US" sz="1600" i="1" dirty="0"/>
              <a:t>' feature</a:t>
            </a:r>
            <a:r>
              <a:rPr lang="en-US" sz="1600" dirty="0"/>
              <a:t> data["</a:t>
            </a:r>
            <a:r>
              <a:rPr lang="en-US" sz="1600" dirty="0" err="1"/>
              <a:t>Customer_For</a:t>
            </a:r>
            <a:r>
              <a:rPr lang="en-US" sz="1600" dirty="0"/>
              <a:t>"] </a:t>
            </a:r>
            <a:r>
              <a:rPr lang="en-US" sz="1600" b="1" dirty="0"/>
              <a:t>=</a:t>
            </a:r>
            <a:r>
              <a:rPr lang="en-US" sz="1600" dirty="0"/>
              <a:t> </a:t>
            </a:r>
            <a:r>
              <a:rPr lang="en-US" sz="1600" dirty="0" err="1"/>
              <a:t>number_of_days</a:t>
            </a:r>
            <a:r>
              <a:rPr lang="en-US" sz="1600" dirty="0"/>
              <a:t> data["</a:t>
            </a:r>
            <a:r>
              <a:rPr lang="en-US" sz="1600" dirty="0" err="1"/>
              <a:t>Customer_For</a:t>
            </a:r>
            <a:r>
              <a:rPr lang="en-US" sz="1600" dirty="0"/>
              <a:t>"] </a:t>
            </a:r>
            <a:r>
              <a:rPr lang="en-US" sz="1600" b="1" dirty="0"/>
              <a:t>=</a:t>
            </a:r>
            <a:r>
              <a:rPr lang="en-US" sz="1600" dirty="0"/>
              <a:t> </a:t>
            </a:r>
            <a:r>
              <a:rPr lang="en-US" sz="1600" dirty="0" err="1"/>
              <a:t>pd</a:t>
            </a:r>
            <a:r>
              <a:rPr lang="en-US" sz="1600" b="1" dirty="0" err="1"/>
              <a:t>.</a:t>
            </a:r>
            <a:r>
              <a:rPr lang="en-US" sz="1600" dirty="0" err="1"/>
              <a:t>to_numeric</a:t>
            </a:r>
            <a:r>
              <a:rPr lang="en-US" sz="1600" dirty="0"/>
              <a:t>(data["</a:t>
            </a:r>
            <a:r>
              <a:rPr lang="en-US" sz="1600" dirty="0" err="1"/>
              <a:t>Customer_For</a:t>
            </a:r>
            <a:r>
              <a:rPr lang="en-US" sz="1600" dirty="0"/>
              <a:t>"], errors</a:t>
            </a:r>
            <a:r>
              <a:rPr lang="en-US" sz="1600" b="1" dirty="0"/>
              <a:t>=</a:t>
            </a:r>
            <a:r>
              <a:rPr lang="en-US" sz="1600" dirty="0"/>
              <a:t>"raise")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Oldest customer join date: 2012-01-08</a:t>
            </a:r>
          </a:p>
          <a:p>
            <a:r>
              <a:rPr lang="en-US" sz="1600" dirty="0"/>
              <a:t> Newest customer join date: 2014-12-06 </a:t>
            </a:r>
          </a:p>
          <a:p>
            <a:r>
              <a:rPr lang="en-US" sz="1600" dirty="0"/>
              <a:t>Explore unique values in categorical features to get a clearer picture of data</a:t>
            </a:r>
          </a:p>
          <a:p>
            <a:pP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9479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Further feature engineering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dirty="0" err="1">
                <a:solidFill>
                  <a:schemeClr val="tx1"/>
                </a:solidFill>
              </a:rPr>
              <a:t>data.describe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4" name="Picture 3" descr="p 7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42" y="2540422"/>
            <a:ext cx="7929650" cy="26455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7224" y="5286389"/>
            <a:ext cx="6929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 discrepancies are observed in the mean Income and Age features, as well as the max Income and Age.</a:t>
            </a:r>
          </a:p>
          <a:p>
            <a:r>
              <a:rPr lang="en-US" dirty="0"/>
              <a:t>Note: Max age is 128 years as it is </a:t>
            </a:r>
            <a:r>
              <a:rPr lang="en-US" dirty="0" err="1"/>
              <a:t>caclculated</a:t>
            </a:r>
            <a:r>
              <a:rPr lang="en-US" dirty="0"/>
              <a:t> as of today 01/11/2021 and the data has not been collected very recently.</a:t>
            </a:r>
          </a:p>
        </p:txBody>
      </p:sp>
    </p:spTree>
    <p:extLst>
      <p:ext uri="{BB962C8B-B14F-4D97-AF65-F5344CB8AC3E}">
        <p14:creationId xmlns:p14="http://schemas.microsoft.com/office/powerpoint/2010/main" val="74239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927"/>
            <a:ext cx="8229600" cy="762000"/>
          </a:xfrm>
        </p:spPr>
        <p:txBody>
          <a:bodyPr/>
          <a:lstStyle/>
          <a:p>
            <a:r>
              <a:rPr lang="en-US" sz="4400" dirty="0"/>
              <a:t>Basic Transformations</a:t>
            </a:r>
            <a:endParaRPr lang="en-GB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-38100" y="1600200"/>
            <a:ext cx="9067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data['Purchases'] = </a:t>
            </a:r>
            <a:r>
              <a:rPr lang="en-GB" sz="1600" dirty="0"/>
              <a:t>data['</a:t>
            </a:r>
            <a:r>
              <a:rPr lang="en-GB" sz="1600" dirty="0" err="1"/>
              <a:t>NumDealsPurchases</a:t>
            </a:r>
            <a:r>
              <a:rPr lang="en-GB" sz="1600" dirty="0"/>
              <a:t>'] + data['</a:t>
            </a:r>
            <a:r>
              <a:rPr lang="en-GB" sz="1600" dirty="0" err="1"/>
              <a:t>NumWebPurchases</a:t>
            </a:r>
            <a:r>
              <a:rPr lang="en-GB" sz="1600" dirty="0"/>
              <a:t>'] + data['</a:t>
            </a:r>
            <a:r>
              <a:rPr lang="en-GB" sz="1600" dirty="0" err="1"/>
              <a:t>NumCatalogPurchases</a:t>
            </a:r>
            <a:r>
              <a:rPr lang="en-GB" sz="1600" dirty="0"/>
              <a:t>'] + data['</a:t>
            </a:r>
            <a:r>
              <a:rPr lang="en-GB" sz="1600" dirty="0" err="1"/>
              <a:t>NumStorePurchases</a:t>
            </a:r>
            <a:r>
              <a:rPr lang="en-GB" sz="1600" dirty="0"/>
              <a:t>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8100" y="1206231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Combine different types of purchase into one column</a:t>
            </a:r>
            <a:endParaRPr lang="en-GB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3911" y="3245256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data['Expenses'] = </a:t>
            </a:r>
            <a:r>
              <a:rPr lang="en-GB" sz="1600" dirty="0"/>
              <a:t>data['</a:t>
            </a:r>
            <a:r>
              <a:rPr lang="en-GB" sz="1600" dirty="0" err="1"/>
              <a:t>MntWines</a:t>
            </a:r>
            <a:r>
              <a:rPr lang="en-GB" sz="1600" dirty="0"/>
              <a:t>'] + data['</a:t>
            </a:r>
            <a:r>
              <a:rPr lang="en-GB" sz="1600" dirty="0" err="1"/>
              <a:t>MntFruits</a:t>
            </a:r>
            <a:r>
              <a:rPr lang="en-GB" sz="1600" dirty="0"/>
              <a:t>'] + data['</a:t>
            </a:r>
            <a:r>
              <a:rPr lang="en-GB" sz="1600" dirty="0" err="1"/>
              <a:t>MntMeatProducts</a:t>
            </a:r>
            <a:r>
              <a:rPr lang="en-GB" sz="1600" dirty="0"/>
              <a:t>'] + data['</a:t>
            </a:r>
            <a:r>
              <a:rPr lang="en-GB" sz="1600" dirty="0" err="1"/>
              <a:t>MntFishProducts</a:t>
            </a:r>
            <a:r>
              <a:rPr lang="en-GB" sz="1600" dirty="0"/>
              <a:t>'] + data['</a:t>
            </a:r>
            <a:r>
              <a:rPr lang="en-GB" sz="1600" dirty="0" err="1"/>
              <a:t>MntSweetProducts</a:t>
            </a:r>
            <a:r>
              <a:rPr lang="en-GB" sz="1600" dirty="0"/>
              <a:t>'] + data['</a:t>
            </a:r>
            <a:r>
              <a:rPr lang="en-GB" sz="1600" dirty="0" err="1"/>
              <a:t>MntGoldProds</a:t>
            </a:r>
            <a:r>
              <a:rPr lang="en-GB" sz="1600" dirty="0"/>
              <a:t>']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-58882" y="28690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Combine all types of amount spend into one column</a:t>
            </a:r>
            <a:endParaRPr lang="en-GB" b="1" u="sng" dirty="0">
              <a:solidFill>
                <a:schemeClr val="bg2">
                  <a:lumMod val="1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-103911" y="5105400"/>
            <a:ext cx="9182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data['Campaign'] = </a:t>
            </a:r>
            <a:r>
              <a:rPr lang="en-GB" sz="1600" dirty="0"/>
              <a:t>data['AcceptedCmp1'] + data['AcceptedCmp2'] + data['AcceptedCmp3'] + data['AcceptedCmp4'] + data['AcceptedCmp5']</a:t>
            </a:r>
          </a:p>
          <a:p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102178" y="469465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Combine all campaign into one column</a:t>
            </a:r>
            <a:endParaRPr lang="en-GB" b="1" u="sng" dirty="0">
              <a:solidFill>
                <a:schemeClr val="bg2">
                  <a:lumMod val="1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91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304800"/>
            <a:ext cx="8991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Group Income data into 4 ranges (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</a:rPr>
              <a:t>Below 25000, Income 25000-50000, Income 50000-100000, Above 100000)</a:t>
            </a:r>
            <a:endParaRPr lang="en-US" sz="2400" b="1" u="sng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dirty="0"/>
              <a:t>data</a:t>
            </a:r>
            <a:r>
              <a:rPr lang="en-US" sz="1600" dirty="0"/>
              <a:t>=</a:t>
            </a:r>
            <a:r>
              <a:rPr lang="en-US" sz="1600" dirty="0" err="1"/>
              <a:t>data.assign</a:t>
            </a:r>
            <a:r>
              <a:rPr lang="en-US" sz="1600" dirty="0"/>
              <a:t>(Incomes=</a:t>
            </a:r>
            <a:r>
              <a:rPr lang="en-US" sz="1600" dirty="0" err="1"/>
              <a:t>pd.cut</a:t>
            </a:r>
            <a:r>
              <a:rPr lang="en-US" sz="1600" dirty="0"/>
              <a:t>(data['Income'], bins=[ 0, 25000, 50000,100000,666666],  labels=['Below 25000', 'Income 25000-50000 ', 'Income 50000-100000 ','Above 100000']))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Group Expense data into 4 ranges (0-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</a:rPr>
              <a:t>500, 500-1000, Above 1000)</a:t>
            </a:r>
            <a:endParaRPr lang="en-US" sz="2400" b="1" u="sng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data</a:t>
            </a:r>
            <a:r>
              <a:rPr lang="en-US" sz="1600" dirty="0"/>
              <a:t>=</a:t>
            </a:r>
            <a:r>
              <a:rPr lang="en-US" sz="1600" dirty="0" err="1"/>
              <a:t>data.assign</a:t>
            </a:r>
            <a:r>
              <a:rPr lang="en-US" sz="1600" dirty="0"/>
              <a:t>(Expense=</a:t>
            </a:r>
            <a:r>
              <a:rPr lang="en-US" sz="1600" dirty="0" err="1"/>
              <a:t>pd.cut</a:t>
            </a:r>
            <a:r>
              <a:rPr lang="en-US" sz="1600" dirty="0"/>
              <a:t>(data['Expenses'], bins=[ 0, 500, 1000, 2525],  labels=['Below 500', 'Expense 500-1000 ','Above 1000']))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600" dirty="0"/>
          </a:p>
          <a:p>
            <a:endParaRPr lang="en-US" sz="1600" dirty="0"/>
          </a:p>
          <a:p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Group Birth Year data into 3 ranges (1959-1997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</a:rPr>
              <a:t>, 1997-1977, Above 1997)</a:t>
            </a:r>
            <a:endParaRPr lang="en-US" sz="2400" b="1" u="sng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dirty="0"/>
              <a:t>data</a:t>
            </a:r>
            <a:r>
              <a:rPr lang="en-US" sz="1600" dirty="0"/>
              <a:t>=</a:t>
            </a:r>
            <a:r>
              <a:rPr lang="en-US" sz="1600" dirty="0" err="1"/>
              <a:t>data.assign</a:t>
            </a:r>
            <a:r>
              <a:rPr lang="en-US" sz="1600" dirty="0"/>
              <a:t>(DOB=</a:t>
            </a:r>
            <a:r>
              <a:rPr lang="en-US" sz="1600" dirty="0" err="1"/>
              <a:t>pd.cut</a:t>
            </a:r>
            <a:r>
              <a:rPr lang="en-US" sz="1600" dirty="0"/>
              <a:t>(data['</a:t>
            </a:r>
            <a:r>
              <a:rPr lang="en-US" sz="1600" dirty="0" err="1"/>
              <a:t>Year_Birth</a:t>
            </a:r>
            <a:r>
              <a:rPr lang="en-US" sz="1600" dirty="0"/>
              <a:t>'], bins=[ 0, 1959, 1977, 1996], labels=['Below 1959', 'DOB 1959-1977', 'DOB 1977-1996']))</a:t>
            </a:r>
          </a:p>
        </p:txBody>
      </p:sp>
    </p:spTree>
    <p:extLst>
      <p:ext uri="{BB962C8B-B14F-4D97-AF65-F5344CB8AC3E}">
        <p14:creationId xmlns:p14="http://schemas.microsoft.com/office/powerpoint/2010/main" val="182214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76200" y="0"/>
            <a:ext cx="9220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ym typeface="Wingdings" panose="05000000000000000000" pitchFamily="2" charset="2"/>
              </a:rPr>
              <a:t>Group different marital status into two category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data['</a:t>
            </a:r>
            <a:r>
              <a:rPr lang="en-US" dirty="0" err="1"/>
              <a:t>Marital_Status</a:t>
            </a:r>
            <a:r>
              <a:rPr lang="en-US" dirty="0"/>
              <a:t>'] = </a:t>
            </a:r>
            <a:r>
              <a:rPr lang="en-US" sz="1600" dirty="0"/>
              <a:t>data['</a:t>
            </a:r>
            <a:r>
              <a:rPr lang="en-US" sz="1600" dirty="0" err="1"/>
              <a:t>Marital_Status</a:t>
            </a:r>
            <a:r>
              <a:rPr lang="en-US" sz="1600" dirty="0"/>
              <a:t>'].replace(['Married', 'Together'], 'relationship')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data['</a:t>
            </a:r>
            <a:r>
              <a:rPr lang="en-US" dirty="0" err="1"/>
              <a:t>Marital_Status</a:t>
            </a:r>
            <a:r>
              <a:rPr lang="en-US" dirty="0"/>
              <a:t>'] = </a:t>
            </a:r>
            <a:r>
              <a:rPr lang="en-US" sz="1600" dirty="0"/>
              <a:t>data['</a:t>
            </a:r>
            <a:r>
              <a:rPr lang="en-US" sz="1600" dirty="0" err="1"/>
              <a:t>Marital_Status</a:t>
            </a:r>
            <a:r>
              <a:rPr lang="en-US" sz="1600" dirty="0"/>
              <a:t>'].replace(['Single', 'Divorced', 'Widow', 'Alone', 'Absurd', 'YOLO'], 'single')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u="sng" dirty="0">
                <a:sym typeface="Wingdings" panose="05000000000000000000" pitchFamily="2" charset="2"/>
              </a:rPr>
              <a:t>Group different education status into three category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data['</a:t>
            </a:r>
            <a:r>
              <a:rPr lang="en-US" dirty="0" err="1"/>
              <a:t>Eduation</a:t>
            </a:r>
            <a:r>
              <a:rPr lang="en-US" dirty="0"/>
              <a:t>'] </a:t>
            </a:r>
            <a:r>
              <a:rPr lang="en-US" sz="1600" dirty="0"/>
              <a:t>= data['Education'].replace(['2n Cycle', 'Basic'], 'Basic')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data['Education'] = </a:t>
            </a:r>
            <a:r>
              <a:rPr lang="en-US" sz="1600" dirty="0"/>
              <a:t>data['Education'].replace(['Graduation', 'Master'], 'Graduated')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data['Education'] = </a:t>
            </a:r>
            <a:r>
              <a:rPr lang="en-US" sz="1600" dirty="0"/>
              <a:t>data['Education'].replace(['PhD'], 'PHD')</a:t>
            </a:r>
            <a:endParaRPr lang="en-GB" sz="1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3733800"/>
            <a:ext cx="9130145" cy="21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6200" y="1227087"/>
            <a:ext cx="6346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Label encoding to convert data into numeric </a:t>
            </a:r>
            <a:endParaRPr lang="en-GB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-76200" y="1688752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data['Education']=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(data['Education'])</a:t>
            </a:r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data['</a:t>
            </a:r>
            <a:r>
              <a:rPr lang="en-GB" dirty="0" err="1"/>
              <a:t>Marital_Status</a:t>
            </a:r>
            <a:r>
              <a:rPr lang="en-GB" dirty="0"/>
              <a:t>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</a:t>
            </a:r>
            <a:r>
              <a:rPr lang="en-GB" sz="1600" dirty="0" err="1"/>
              <a:t>Marital_Status</a:t>
            </a:r>
            <a:r>
              <a:rPr lang="en-GB" sz="1600" dirty="0"/>
              <a:t>'])</a:t>
            </a:r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data['Incomes']=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(data['Incomes'])</a:t>
            </a:r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data['DOB']=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(data['DOB'])</a:t>
            </a:r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data['Expense']=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(data['Expense'])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Data Pre- Processing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762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Data normalize </a:t>
            </a:r>
            <a:endParaRPr lang="en-GB" sz="2400" b="1" u="sng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8" y="4067127"/>
            <a:ext cx="816406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69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681151"/>
          </a:xfrm>
        </p:spPr>
        <p:txBody>
          <a:bodyPr/>
          <a:lstStyle/>
          <a:p>
            <a:r>
              <a:rPr lang="en-US" sz="3600" dirty="0"/>
              <a:t>Clustering &amp; Model Building 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12700" y="708860"/>
            <a:ext cx="834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AgglomerativeClustering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n_clusters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=4,affinity='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',linkage="ward")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91222"/>
            <a:ext cx="5715000" cy="43678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8600" y="1078193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-apple-system"/>
              </a:rPr>
              <a:t>The x-axis contains the samples and y-axis represents the distance between these samples. The vertical line with maximum distance is the blue line and hence we can decide a threshold and cut the </a:t>
            </a:r>
            <a:r>
              <a:rPr lang="en-IN" dirty="0" err="1">
                <a:latin typeface="-apple-system"/>
              </a:rPr>
              <a:t>dendrogram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3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1600200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Business Problem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accent2"/>
                </a:solidFill>
                <a:effectLst/>
              </a:rPr>
              <a:t>Need to perform clustering to summarize customer segments.</a:t>
            </a:r>
            <a:br>
              <a:rPr lang="en-US" sz="2400" dirty="0">
                <a:solidFill>
                  <a:schemeClr val="accent2"/>
                </a:solidFill>
                <a:effectLst/>
              </a:rPr>
            </a:b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8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7"/>
            <a:ext cx="9144000" cy="23038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0782" y="1858755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Group data by Cluster ID </a:t>
            </a:r>
            <a:r>
              <a:rPr lang="en-US" sz="2400" b="1" dirty="0"/>
              <a:t>:</a:t>
            </a:r>
            <a:endParaRPr lang="en-GB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-20782" y="2510049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df.groupby</a:t>
            </a:r>
            <a:r>
              <a:rPr lang="en-US" dirty="0"/>
              <a:t>("</a:t>
            </a:r>
            <a:r>
              <a:rPr lang="en-US" dirty="0" err="1"/>
              <a:t>Cluster_id</a:t>
            </a:r>
            <a:r>
              <a:rPr lang="en-US" dirty="0"/>
              <a:t>").</a:t>
            </a:r>
            <a:r>
              <a:rPr lang="en-US" dirty="0" err="1"/>
              <a:t>agg</a:t>
            </a:r>
            <a:r>
              <a:rPr lang="en-US" dirty="0"/>
              <a:t>(['mean']).</a:t>
            </a:r>
            <a:r>
              <a:rPr lang="en-US" dirty="0" err="1"/>
              <a:t>reset_index</a:t>
            </a:r>
            <a:r>
              <a:rPr lang="en-US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087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381000"/>
          </a:xfrm>
        </p:spPr>
        <p:txBody>
          <a:bodyPr/>
          <a:lstStyle/>
          <a:p>
            <a:r>
              <a:rPr lang="en-IN" sz="2800" dirty="0"/>
              <a:t>Getting centroid for Agglomerative 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574910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1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700"/>
            <a:ext cx="8077200" cy="609600"/>
          </a:xfrm>
        </p:spPr>
        <p:txBody>
          <a:bodyPr/>
          <a:lstStyle/>
          <a:p>
            <a:r>
              <a:rPr lang="en-IN" sz="2800" dirty="0"/>
              <a:t>K-MEANS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35000"/>
            <a:ext cx="3771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Elbow curve / Scree 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3543300" cy="24669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6700" y="1294884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kmeans</a:t>
            </a:r>
            <a:r>
              <a:rPr lang="en-IN" dirty="0"/>
              <a:t> = </a:t>
            </a:r>
            <a:r>
              <a:rPr lang="en-IN" dirty="0" err="1"/>
              <a:t>KMeans</a:t>
            </a:r>
            <a:r>
              <a:rPr lang="en-IN" dirty="0"/>
              <a:t>(</a:t>
            </a:r>
            <a:r>
              <a:rPr lang="en-IN" dirty="0" err="1"/>
              <a:t>n_clusters</a:t>
            </a:r>
            <a:r>
              <a:rPr lang="en-IN" dirty="0"/>
              <a:t>= 3)</a:t>
            </a:r>
          </a:p>
        </p:txBody>
      </p:sp>
    </p:spTree>
    <p:extLst>
      <p:ext uri="{BB962C8B-B14F-4D97-AF65-F5344CB8AC3E}">
        <p14:creationId xmlns:p14="http://schemas.microsoft.com/office/powerpoint/2010/main" val="263987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620000" cy="914400"/>
          </a:xfrm>
        </p:spPr>
        <p:txBody>
          <a:bodyPr/>
          <a:lstStyle/>
          <a:p>
            <a:r>
              <a:rPr lang="en-IN" sz="2800" dirty="0"/>
              <a:t>Plotting the Cluster Centroids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295400"/>
            <a:ext cx="5140325" cy="33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76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00"/>
            <a:ext cx="8229600" cy="838200"/>
          </a:xfrm>
        </p:spPr>
        <p:txBody>
          <a:bodyPr/>
          <a:lstStyle/>
          <a:p>
            <a:r>
              <a:rPr lang="en-IN" sz="2800" dirty="0"/>
              <a:t>DBscan Clustering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863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db_default</a:t>
            </a:r>
            <a:r>
              <a:rPr lang="en-IN" dirty="0"/>
              <a:t>=DBSCAN(eps=0.4,min_samples=5).fit(</a:t>
            </a:r>
            <a:r>
              <a:rPr lang="en-IN" dirty="0" err="1"/>
              <a:t>X_principal</a:t>
            </a:r>
            <a:r>
              <a:rPr lang="en-IN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Plotting the Cluster Centroids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4800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75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3709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Split data into X and Y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95374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X = </a:t>
            </a:r>
            <a:r>
              <a:rPr lang="en-GB" sz="1600" dirty="0" err="1">
                <a:sym typeface="Wingdings" panose="05000000000000000000" pitchFamily="2" charset="2"/>
              </a:rPr>
              <a:t>data.drop</a:t>
            </a:r>
            <a:r>
              <a:rPr lang="en-GB" sz="1600" dirty="0">
                <a:sym typeface="Wingdings" panose="05000000000000000000" pitchFamily="2" charset="2"/>
              </a:rPr>
              <a:t>("</a:t>
            </a:r>
            <a:r>
              <a:rPr lang="en-GB" sz="1600" dirty="0" err="1">
                <a:sym typeface="Wingdings" panose="05000000000000000000" pitchFamily="2" charset="2"/>
              </a:rPr>
              <a:t>Cluster_id</a:t>
            </a:r>
            <a:r>
              <a:rPr lang="en-GB" sz="1600" dirty="0">
                <a:sym typeface="Wingdings" panose="05000000000000000000" pitchFamily="2" charset="2"/>
              </a:rPr>
              <a:t>", axis=1)</a:t>
            </a:r>
          </a:p>
          <a:p>
            <a:r>
              <a:rPr lang="en-GB" dirty="0">
                <a:sym typeface="Wingdings" panose="05000000000000000000" pitchFamily="2" charset="2"/>
              </a:rPr>
              <a:t> y = </a:t>
            </a:r>
            <a:r>
              <a:rPr lang="en-GB" sz="1600" dirty="0" err="1">
                <a:sym typeface="Wingdings" panose="05000000000000000000" pitchFamily="2" charset="2"/>
              </a:rPr>
              <a:t>data.Cluster_id</a:t>
            </a:r>
            <a:endParaRPr lang="en-GB" sz="1600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X.shape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y.shape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54171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from </a:t>
            </a:r>
            <a:r>
              <a:rPr lang="en-GB" dirty="0" err="1"/>
              <a:t>sklearn.model_selection</a:t>
            </a:r>
            <a:r>
              <a:rPr lang="en-GB" dirty="0"/>
              <a:t> import </a:t>
            </a:r>
            <a:r>
              <a:rPr lang="en-GB" dirty="0" err="1"/>
              <a:t>train_test_split</a:t>
            </a:r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x_train</a:t>
            </a:r>
            <a:r>
              <a:rPr lang="en-GB" dirty="0"/>
              <a:t>, </a:t>
            </a:r>
            <a:r>
              <a:rPr lang="en-GB" dirty="0" err="1"/>
              <a:t>x_cv</a:t>
            </a:r>
            <a:r>
              <a:rPr lang="en-GB" dirty="0"/>
              <a:t>, </a:t>
            </a:r>
            <a:r>
              <a:rPr lang="en-GB" dirty="0" err="1"/>
              <a:t>y_train</a:t>
            </a:r>
            <a:r>
              <a:rPr lang="en-GB" dirty="0"/>
              <a:t>, </a:t>
            </a:r>
            <a:r>
              <a:rPr lang="en-GB" dirty="0" err="1"/>
              <a:t>y_cv</a:t>
            </a:r>
            <a:r>
              <a:rPr lang="en-GB" dirty="0"/>
              <a:t> </a:t>
            </a:r>
            <a:r>
              <a:rPr lang="en-GB" sz="1600" dirty="0"/>
              <a:t>= </a:t>
            </a:r>
            <a:r>
              <a:rPr lang="en-GB" sz="1600" dirty="0" err="1"/>
              <a:t>train_test_split</a:t>
            </a:r>
            <a:r>
              <a:rPr lang="en-GB" sz="1600" dirty="0"/>
              <a:t>(</a:t>
            </a:r>
            <a:r>
              <a:rPr lang="en-GB" sz="1600" dirty="0" err="1"/>
              <a:t>X,y</a:t>
            </a:r>
            <a:r>
              <a:rPr lang="en-GB" sz="1600" dirty="0"/>
              <a:t>, </a:t>
            </a:r>
            <a:r>
              <a:rPr lang="en-GB" sz="1600" dirty="0" err="1"/>
              <a:t>test_size</a:t>
            </a:r>
            <a:r>
              <a:rPr lang="en-GB" sz="1600" dirty="0"/>
              <a:t> = 0.2, </a:t>
            </a:r>
            <a:r>
              <a:rPr lang="en-GB" sz="1600" dirty="0" err="1"/>
              <a:t>random_state</a:t>
            </a:r>
            <a:r>
              <a:rPr lang="en-GB" sz="1600" dirty="0"/>
              <a:t> = 10)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08412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Import Classifier</a:t>
            </a:r>
            <a:endParaRPr lang="en-GB" sz="2400" b="1" u="sng" dirty="0"/>
          </a:p>
          <a:p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from </a:t>
            </a:r>
            <a:r>
              <a:rPr lang="en-GB" dirty="0" err="1"/>
              <a:t>sklearn.ensemble</a:t>
            </a:r>
            <a:r>
              <a:rPr lang="en-GB" dirty="0"/>
              <a:t> import </a:t>
            </a:r>
            <a:r>
              <a:rPr lang="en-GB" dirty="0" err="1"/>
              <a:t>RandomForestClassifier</a:t>
            </a:r>
            <a:r>
              <a:rPr lang="en-GB" dirty="0"/>
              <a:t> </a:t>
            </a:r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model = </a:t>
            </a:r>
            <a:r>
              <a:rPr lang="en-GB" sz="1600" dirty="0" err="1"/>
              <a:t>RandomForestClassifier</a:t>
            </a:r>
            <a:r>
              <a:rPr lang="en-GB" sz="1600" dirty="0"/>
              <a:t>(</a:t>
            </a:r>
            <a:r>
              <a:rPr lang="en-GB" sz="1600" dirty="0" err="1"/>
              <a:t>max_depth</a:t>
            </a:r>
            <a:r>
              <a:rPr lang="en-GB" sz="1600" dirty="0"/>
              <a:t>=4, </a:t>
            </a:r>
            <a:r>
              <a:rPr lang="en-GB" sz="1600" dirty="0" err="1"/>
              <a:t>random_state</a:t>
            </a:r>
            <a:r>
              <a:rPr lang="en-GB" sz="1600" dirty="0"/>
              <a:t> = 10) </a:t>
            </a:r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model.fit</a:t>
            </a:r>
            <a:r>
              <a:rPr lang="en-GB" dirty="0"/>
              <a:t>(</a:t>
            </a:r>
            <a:r>
              <a:rPr lang="en-GB" dirty="0" err="1"/>
              <a:t>x_train</a:t>
            </a:r>
            <a:r>
              <a:rPr lang="en-GB" dirty="0"/>
              <a:t>, </a:t>
            </a:r>
            <a:r>
              <a:rPr lang="en-GB" dirty="0" err="1"/>
              <a:t>y_train</a:t>
            </a:r>
            <a:r>
              <a:rPr lang="en-GB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7" y="41910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Saving the model </a:t>
            </a:r>
          </a:p>
          <a:p>
            <a:endParaRPr lang="en-US" sz="2400" b="1" u="sng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import pickle 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</a:t>
            </a:r>
            <a:r>
              <a:rPr lang="en-US" dirty="0" err="1"/>
              <a:t>ickle_out</a:t>
            </a:r>
            <a:r>
              <a:rPr lang="en-US" dirty="0"/>
              <a:t> = open("</a:t>
            </a:r>
            <a:r>
              <a:rPr lang="en-US" dirty="0" err="1"/>
              <a:t>classifier.pkl</a:t>
            </a:r>
            <a:r>
              <a:rPr lang="en-US" dirty="0"/>
              <a:t>", mode = "</a:t>
            </a:r>
            <a:r>
              <a:rPr lang="en-US" dirty="0" err="1"/>
              <a:t>wb</a:t>
            </a:r>
            <a:r>
              <a:rPr lang="en-US" dirty="0"/>
              <a:t>") 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pickle.dump</a:t>
            </a:r>
            <a:r>
              <a:rPr lang="en-US" dirty="0"/>
              <a:t>(model, </a:t>
            </a:r>
            <a:r>
              <a:rPr lang="en-US" dirty="0" err="1"/>
              <a:t>pickle_out</a:t>
            </a:r>
            <a:r>
              <a:rPr lang="en-US" dirty="0"/>
              <a:t>) 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pickle_out.close</a:t>
            </a:r>
            <a:r>
              <a:rPr lang="en-US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16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GB" sz="3200" dirty="0">
                <a:effectLst/>
              </a:rPr>
              <a:t>Model Deployment Using </a:t>
            </a:r>
            <a:r>
              <a:rPr lang="en-GB" sz="3200" dirty="0" err="1">
                <a:effectLst/>
              </a:rPr>
              <a:t>Streamlit</a:t>
            </a:r>
            <a:endParaRPr lang="en-GB" sz="32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8534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b="1" dirty="0"/>
              <a:t>Model Building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b="1" dirty="0"/>
              <a:t>Creating a python script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b="1" dirty="0"/>
              <a:t>Create front-end: Python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b="1" dirty="0"/>
          </a:p>
          <a:p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Deploy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12810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3FFF-EA81-4940-843E-95D3C16E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2590800" cy="609600"/>
          </a:xfrm>
        </p:spPr>
        <p:txBody>
          <a:bodyPr/>
          <a:lstStyle/>
          <a:p>
            <a:r>
              <a:rPr lang="en-US" sz="2800" dirty="0"/>
              <a:t>OUTPUT</a:t>
            </a:r>
            <a:endParaRPr lang="en-IN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775D088-795D-4C89-8F52-F593D83C5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78261"/>
            <a:ext cx="7911243" cy="4447902"/>
          </a:xfrm>
        </p:spPr>
      </p:pic>
    </p:spTree>
    <p:extLst>
      <p:ext uri="{BB962C8B-B14F-4D97-AF65-F5344CB8AC3E}">
        <p14:creationId xmlns:p14="http://schemas.microsoft.com/office/powerpoint/2010/main" val="745288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4F6A-75F0-4D54-86B9-05630DE9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6800"/>
            <a:ext cx="3276600" cy="533400"/>
          </a:xfrm>
        </p:spPr>
        <p:txBody>
          <a:bodyPr/>
          <a:lstStyle/>
          <a:p>
            <a:r>
              <a:rPr lang="en-US" sz="2800" dirty="0"/>
              <a:t>OUTPUT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56EF7-B3E5-44CE-B879-9F6BB5466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458384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DF49-97E3-4E96-9A62-7390FDB3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3429000" cy="762000"/>
          </a:xfrm>
        </p:spPr>
        <p:txBody>
          <a:bodyPr/>
          <a:lstStyle/>
          <a:p>
            <a:r>
              <a:rPr lang="en-US" sz="2800" dirty="0"/>
              <a:t>OUTPUT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80C90-05CF-403D-BC4A-9A20DEB4D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61147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24400"/>
            <a:ext cx="8229600" cy="1600200"/>
          </a:xfrm>
        </p:spPr>
        <p:txBody>
          <a:bodyPr/>
          <a:lstStyle/>
          <a:p>
            <a:pPr marL="342900" lvl="0" indent="-34290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dirty="0">
                <a:effectLst/>
                <a:latin typeface="Arial Black" pitchFamily="34" charset="0"/>
              </a:rPr>
              <a:t>Attributes</a:t>
            </a:r>
            <a:br>
              <a:rPr lang="en-US" sz="1600" dirty="0">
                <a:effectLst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ID: Customer's unique identifier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Year_Birth: Customer's birth year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Education: Customer's education level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Marital_Status: Customer's marital status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Income: Customer's yearly household income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Kidhome: Number of children in customer's household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Teenhome: Number of teenagers in customer's household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Dt_Customer: Date of customer's enrollment with the company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Recency: Number of days since customer's last purchase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Complain: 1 if customer complained in the last 2 years, 0 otherwise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MntWines: Amount spent on wine in last 2 years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MntFruits: Amount spent on fruits in last 2 years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MntMeatProducts: Amount spent on meat in last 2 years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MntFishProducts: Amount spent on fish in last 2 years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MntSweetProducts: Amount spent on sweets in last 2 years</a:t>
            </a:r>
            <a:b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MntGoldProds: Amount spent on gold in last 2 years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inherit"/>
                <a:ea typeface="inherit"/>
                <a:cs typeface="inherit"/>
              </a:rPr>
              <a:t>Promotion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NumDealsPurchases: Number of purchases made with a discount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7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486400"/>
          </a:xfrm>
        </p:spPr>
        <p:txBody>
          <a:bodyPr/>
          <a:lstStyle/>
          <a:p>
            <a:pPr marL="342900" lvl="0" indent="-34290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800" dirty="0"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	</a:t>
            </a:r>
            <a:r>
              <a:rPr lang="en-IN" sz="2800" dirty="0">
                <a:latin typeface="Arial Black" pitchFamily="34" charset="0"/>
                <a:ea typeface="Arial" panose="020B0604020202020204" pitchFamily="34" charset="0"/>
                <a:cs typeface="Noto Sans Symbols"/>
              </a:rPr>
              <a:t>Continuation:</a:t>
            </a:r>
            <a:br>
              <a:rPr lang="en-IN" sz="2800" dirty="0">
                <a:latin typeface="Arial Black" pitchFamily="34" charset="0"/>
                <a:ea typeface="Arial" panose="020B0604020202020204" pitchFamily="34" charset="0"/>
                <a:cs typeface="Noto Sans Symbols"/>
              </a:rPr>
            </a:br>
            <a:br>
              <a:rPr lang="en-IN" sz="2800" dirty="0">
                <a:latin typeface="Arial Black" pitchFamily="34" charset="0"/>
                <a:ea typeface="Arial" panose="020B0604020202020204" pitchFamily="34" charset="0"/>
                <a:cs typeface="Noto Sans Symbols"/>
              </a:rPr>
            </a:br>
            <a:br>
              <a:rPr lang="en-IN" sz="2800" dirty="0">
                <a:latin typeface="Arial Black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18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AcceptedCmp1</a:t>
            </a: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: 1 if customer accepted the offer in the 1st campaign, 0 otherwise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AcceptedCmp2: 1 if customer accepted the offer in the 2nd campaign, 0 otherwise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AcceptedCmp3: 1 if customer accepted the offer in the 3rd campaign, 0 otherwise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AcceptedCmp4: 1 if customer accepted the offer in the 4th campaign, 0 otherwise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AcceptedCmp5: 1 if customer accepted the offer in the 5th campaign, 0 otherwise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Response: 1 if customer accepted the offer in the last campaign, 0 otherwise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NumWebPurchases: Number of purchases made through the company’s web site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NumCatalogPurchases: Number of purchases made using a catalogue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NumStorePurchases: Number of purchases made directly in stores</a:t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NumWebVisitsMonth: Number of visits to company’s web site in the last month</a:t>
            </a:r>
            <a:br>
              <a:rPr lang="en-IN" sz="1600" dirty="0">
                <a:solidFill>
                  <a:schemeClr val="accent2"/>
                </a:solidFill>
                <a:effectLst/>
                <a:latin typeface="Noto Sans Symbols"/>
                <a:ea typeface="Noto Sans Symbols"/>
                <a:cs typeface="Noto Sans Symbols"/>
              </a:rPr>
            </a:b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0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90599"/>
          </a:xfrm>
        </p:spPr>
        <p:txBody>
          <a:bodyPr/>
          <a:lstStyle/>
          <a:p>
            <a:r>
              <a:rPr lang="en-US" sz="2800" dirty="0"/>
              <a:t>Data cleaning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1600200"/>
            <a:ext cx="7467600" cy="4800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Check for unwanted columns, null values, replacing null values, duplicates etc..</a:t>
            </a:r>
          </a:p>
          <a:p>
            <a:pPr algn="l"/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df = data.drop(["Z_CostContact","Z_Revenue"], axis=1)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df.isnull().sum() </a:t>
            </a: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“Income attribute has 24 null values”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df['Income'] = df['Income'].replace(np.NaN, df['Income'].mean())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data1=df.drop_duplicates() </a:t>
            </a:r>
          </a:p>
          <a:p>
            <a:pPr algn="l"/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1752600"/>
            <a:ext cx="8229600" cy="1600200"/>
          </a:xfrm>
        </p:spPr>
        <p:txBody>
          <a:bodyPr/>
          <a:lstStyle/>
          <a:p>
            <a:pPr algn="l"/>
            <a:r>
              <a:rPr lang="en-US" sz="2400" b="1" dirty="0">
                <a:effectLst/>
              </a:rPr>
              <a:t>Uni-variate analysis without considering relationships with other variables</a:t>
            </a:r>
            <a:br>
              <a:rPr lang="en-US" sz="2400" dirty="0">
                <a:effectLst/>
              </a:rPr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1"/>
            <a:ext cx="4219575" cy="367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67" y="2971801"/>
            <a:ext cx="3781425" cy="350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23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1"/>
            <a:ext cx="4468426" cy="277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50" y="392906"/>
            <a:ext cx="4117125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267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50" y="3581400"/>
            <a:ext cx="40409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25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4419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Difference in Marital_Status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Married	864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Together	580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Single	480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Divorced	232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Widow	77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Alone	3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YOLO	2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Absurd	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51" y="1752600"/>
            <a:ext cx="5870712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481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1165</TotalTime>
  <Words>1636</Words>
  <Application>Microsoft Office PowerPoint</Application>
  <PresentationFormat>On-screen Show (4:3)</PresentationFormat>
  <Paragraphs>142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-apple-system</vt:lpstr>
      <vt:lpstr>Arial</vt:lpstr>
      <vt:lpstr>Arial Black</vt:lpstr>
      <vt:lpstr>Calibri</vt:lpstr>
      <vt:lpstr>Century Gothic</vt:lpstr>
      <vt:lpstr>Courier New</vt:lpstr>
      <vt:lpstr>inherit</vt:lpstr>
      <vt:lpstr>Noto Sans Symbols</vt:lpstr>
      <vt:lpstr>Palatino Linotype</vt:lpstr>
      <vt:lpstr>Times New Roman</vt:lpstr>
      <vt:lpstr>Verdana</vt:lpstr>
      <vt:lpstr>Wingdings</vt:lpstr>
      <vt:lpstr>Executive</vt:lpstr>
      <vt:lpstr>PowerPoint Presentation</vt:lpstr>
      <vt:lpstr>Project Flow</vt:lpstr>
      <vt:lpstr>Business Problem  Need to perform clustering to summarize customer segments. </vt:lpstr>
      <vt:lpstr>Attributes ID: Customer's unique identifier Year_Birth: Customer's birth year Education: Customer's education level Marital_Status: Customer's marital status Income: Customer's yearly household income Kidhome: Number of children in customer's household Teenhome: Number of teenagers in customer's household Dt_Customer: Date of customer's enrollment with the company Recency: Number of days since customer's last purchase Complain: 1 if customer complained in the last 2 years, 0 otherwise MntWines: Amount spent on wine in last 2 years MntFruits: Amount spent on fruits in last 2 years MntMeatProducts: Amount spent on meat in last 2 years MntFishProducts: Amount spent on fish in last 2 years MntSweetProducts: Amount spent on sweets in last 2 years MntGoldProds: Amount spent on gold in last 2 years Promotion NumDealsPurchases: Number of purchases made with a discount </vt:lpstr>
      <vt:lpstr> Continuation:   AcceptedCmp1: 1 if customer accepted the offer in the 1st campaign, 0 otherwise AcceptedCmp2: 1 if customer accepted the offer in the 2nd campaign, 0 otherwise AcceptedCmp3: 1 if customer accepted the offer in the 3rd campaign, 0 otherwise AcceptedCmp4: 1 if customer accepted the offer in the 4th campaign, 0 otherwise AcceptedCmp5: 1 if customer accepted the offer in the 5th campaign, 0 otherwise Response: 1 if customer accepted the offer in the last campaign, 0 otherwise NumWebPurchases: Number of purchases made through the company’s web site NumCatalogPurchases: Number of purchases made using a catalogue NumStorePurchases: Number of purchases made directly in stores NumWebVisitsMonth: Number of visits to company’s web site in the last month </vt:lpstr>
      <vt:lpstr>Data cleaning</vt:lpstr>
      <vt:lpstr>Uni-variate analysis without considering relationships with other variables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analysis</vt:lpstr>
      <vt:lpstr>PowerPoint Presentation</vt:lpstr>
      <vt:lpstr>Overview of Machine Learning Lifecycle</vt:lpstr>
      <vt:lpstr>Import Data </vt:lpstr>
      <vt:lpstr>Feature Engineering </vt:lpstr>
      <vt:lpstr>Further feature engineering </vt:lpstr>
      <vt:lpstr>Basic Transformations</vt:lpstr>
      <vt:lpstr>PowerPoint Presentation</vt:lpstr>
      <vt:lpstr>PowerPoint Presentation</vt:lpstr>
      <vt:lpstr>PowerPoint Presentation</vt:lpstr>
      <vt:lpstr>Clustering &amp; Model Building </vt:lpstr>
      <vt:lpstr>PowerPoint Presentation</vt:lpstr>
      <vt:lpstr>Getting centroid for Agglomerative Clustering</vt:lpstr>
      <vt:lpstr>K-MEANS </vt:lpstr>
      <vt:lpstr>Plotting the Cluster Centroids </vt:lpstr>
      <vt:lpstr>DBscan Clustering</vt:lpstr>
      <vt:lpstr>PowerPoint Presentation</vt:lpstr>
      <vt:lpstr>Model Deployment Using Streamlit</vt:lpstr>
      <vt:lpstr>OUTPUT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   Performing Cluster Analysis to categorize different customer segments based on different types of customers</dc:title>
  <dc:creator>dell</dc:creator>
  <cp:lastModifiedBy>naveen koli</cp:lastModifiedBy>
  <cp:revision>21</cp:revision>
  <dcterms:created xsi:type="dcterms:W3CDTF">2021-10-30T06:05:48Z</dcterms:created>
  <dcterms:modified xsi:type="dcterms:W3CDTF">2022-07-24T09:52:04Z</dcterms:modified>
</cp:coreProperties>
</file>