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2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6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F31D-592D-4831-BD00-12E0C3B0A40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787C-DB87-48F5-814A-87961A020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108753" y="962796"/>
            <a:ext cx="3863547" cy="11532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the initial measurements of </a:t>
            </a:r>
            <a:r>
              <a:rPr lang="en-US" sz="1600" dirty="0" err="1" smtClean="0"/>
              <a:t>X</a:t>
            </a:r>
            <a:r>
              <a:rPr lang="en-US" sz="1050" dirty="0" err="1" smtClean="0"/>
              <a:t>e</a:t>
            </a:r>
            <a:r>
              <a:rPr lang="en-US" sz="1600" dirty="0" smtClean="0"/>
              <a:t>, Y</a:t>
            </a:r>
            <a:r>
              <a:rPr lang="en-US" sz="1050" dirty="0" smtClean="0"/>
              <a:t>e, </a:t>
            </a:r>
            <a:r>
              <a:rPr lang="en-US" sz="1600" dirty="0" smtClean="0"/>
              <a:t>K</a:t>
            </a:r>
            <a:r>
              <a:rPr lang="en-US" sz="1050" dirty="0" smtClean="0"/>
              <a:t>e</a:t>
            </a:r>
            <a:r>
              <a:rPr lang="en-US" sz="800" dirty="0" smtClean="0"/>
              <a:t>0|0</a:t>
            </a:r>
            <a:r>
              <a:rPr lang="en-US" sz="1050" dirty="0" smtClean="0"/>
              <a:t>, </a:t>
            </a:r>
            <a:r>
              <a:rPr lang="en-US" sz="1600" dirty="0" smtClean="0"/>
              <a:t> find the corresponding X</a:t>
            </a:r>
            <a:r>
              <a:rPr lang="en-US" sz="1000" dirty="0" smtClean="0"/>
              <a:t>I</a:t>
            </a:r>
            <a:r>
              <a:rPr lang="en-US" sz="700" dirty="0" smtClean="0"/>
              <a:t>0|0</a:t>
            </a:r>
            <a:r>
              <a:rPr lang="en-US" sz="1000" dirty="0" smtClean="0"/>
              <a:t>, </a:t>
            </a:r>
            <a:r>
              <a:rPr lang="en-US" sz="1600" dirty="0" smtClean="0"/>
              <a:t>Y</a:t>
            </a:r>
            <a:r>
              <a:rPr lang="en-US" sz="1050" dirty="0" smtClean="0"/>
              <a:t>I</a:t>
            </a:r>
            <a:r>
              <a:rPr lang="en-US" sz="800" dirty="0" smtClean="0"/>
              <a:t>0|0</a:t>
            </a:r>
            <a:r>
              <a:rPr lang="en-US" sz="1050" dirty="0" smtClean="0"/>
              <a:t> </a:t>
            </a:r>
            <a:r>
              <a:rPr lang="en-US" sz="1600" dirty="0" smtClean="0"/>
              <a:t>. These are taken as initial estimates of states in </a:t>
            </a:r>
            <a:r>
              <a:rPr lang="en-US" sz="1600" dirty="0" err="1" smtClean="0"/>
              <a:t>kalman</a:t>
            </a:r>
            <a:r>
              <a:rPr lang="en-US" sz="1600" dirty="0" smtClean="0"/>
              <a:t> filter iteration process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5040527" y="2116093"/>
            <a:ext cx="4119" cy="4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23152" y="2578184"/>
            <a:ext cx="2158571" cy="70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estimate of X</a:t>
            </a:r>
            <a:r>
              <a:rPr lang="en-US" sz="1100" dirty="0" smtClean="0"/>
              <a:t>n+1|n </a:t>
            </a:r>
            <a:r>
              <a:rPr lang="en-US" dirty="0" smtClean="0"/>
              <a:t>from the model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35694" y="2954863"/>
            <a:ext cx="1820564" cy="610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r>
              <a:rPr lang="en-US" dirty="0" err="1"/>
              <a:t>K</a:t>
            </a:r>
            <a:r>
              <a:rPr lang="en-US" dirty="0" err="1" smtClean="0"/>
              <a:t>alman</a:t>
            </a:r>
            <a:r>
              <a:rPr lang="en-US" dirty="0" smtClean="0"/>
              <a:t> gain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051986" y="3862516"/>
            <a:ext cx="2034745" cy="112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X</a:t>
            </a:r>
            <a:r>
              <a:rPr lang="en-US" sz="1400" dirty="0" smtClean="0"/>
              <a:t>n+1|n+1 </a:t>
            </a:r>
            <a:r>
              <a:rPr lang="en-US" dirty="0" smtClean="0"/>
              <a:t>using </a:t>
            </a:r>
            <a:r>
              <a:rPr lang="en-US" dirty="0" err="1" smtClean="0"/>
              <a:t>kalman</a:t>
            </a:r>
            <a:r>
              <a:rPr lang="en-US" dirty="0" smtClean="0"/>
              <a:t> gain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5102438" y="3279645"/>
            <a:ext cx="3543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</p:cNvCxnSpPr>
          <p:nvPr/>
        </p:nvCxnSpPr>
        <p:spPr>
          <a:xfrm flipH="1">
            <a:off x="2964591" y="4422689"/>
            <a:ext cx="1087395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30083" y="3105073"/>
            <a:ext cx="996779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the next time step, X</a:t>
            </a:r>
            <a:r>
              <a:rPr lang="en-US" sz="900" dirty="0" smtClean="0"/>
              <a:t>n+1|n+1 becomes </a:t>
            </a:r>
            <a:r>
              <a:rPr lang="en-US" sz="1100" dirty="0" err="1" smtClean="0"/>
              <a:t>X</a:t>
            </a:r>
            <a:r>
              <a:rPr lang="en-US" sz="900" dirty="0" err="1" smtClean="0"/>
              <a:t>n|n</a:t>
            </a:r>
            <a:endParaRPr lang="en-US" sz="24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163727" y="4076699"/>
            <a:ext cx="2183027" cy="93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Using these estimates find corresponding </a:t>
            </a:r>
            <a:r>
              <a:rPr lang="en-US" sz="1400" dirty="0" err="1" smtClean="0"/>
              <a:t>X</a:t>
            </a:r>
            <a:r>
              <a:rPr lang="en-US" sz="1000" dirty="0" err="1" smtClean="0"/>
              <a:t>e</a:t>
            </a:r>
            <a:r>
              <a:rPr lang="en-US" sz="1400" dirty="0" smtClean="0"/>
              <a:t>, Y</a:t>
            </a:r>
            <a:r>
              <a:rPr lang="en-US" sz="1000" dirty="0" smtClean="0"/>
              <a:t>e. </a:t>
            </a:r>
            <a:r>
              <a:rPr lang="en-US" sz="1200" dirty="0" smtClean="0"/>
              <a:t>With these values as means find the probability density map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338515" y="4422689"/>
            <a:ext cx="61784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112" y="2241667"/>
            <a:ext cx="2273642" cy="70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measurement error covariance matrix R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8698128" y="509715"/>
            <a:ext cx="2627872" cy="774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Prediction error covariance matrix, P</a:t>
            </a:r>
            <a:r>
              <a:rPr lang="en-US" sz="900" dirty="0" smtClean="0"/>
              <a:t>0|0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9968815" y="1278424"/>
            <a:ext cx="4119" cy="4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0007945" y="2425901"/>
            <a:ext cx="4119" cy="4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920550" y="1766388"/>
            <a:ext cx="2092410" cy="66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P</a:t>
            </a:r>
            <a:r>
              <a:rPr lang="en-US" sz="1100" dirty="0" smtClean="0"/>
              <a:t>n+1|n </a:t>
            </a:r>
            <a:r>
              <a:rPr lang="en-US" dirty="0" smtClean="0"/>
              <a:t>from the model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9009106" y="2945515"/>
            <a:ext cx="2034745" cy="112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r>
              <a:rPr lang="en-US" dirty="0"/>
              <a:t>P</a:t>
            </a:r>
            <a:r>
              <a:rPr lang="en-US" sz="1100" dirty="0" smtClean="0"/>
              <a:t>n+1|n+1</a:t>
            </a:r>
            <a:r>
              <a:rPr lang="en-US" dirty="0" smtClean="0"/>
              <a:t> using </a:t>
            </a:r>
            <a:r>
              <a:rPr lang="en-US" dirty="0" err="1" smtClean="0"/>
              <a:t>kalman</a:t>
            </a:r>
            <a:r>
              <a:rPr lang="en-US" dirty="0" smtClean="0"/>
              <a:t> gain 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356258" y="3279645"/>
            <a:ext cx="652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83738" y="3396372"/>
            <a:ext cx="748613" cy="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404515" y="2176890"/>
            <a:ext cx="99677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the next time step, P</a:t>
            </a:r>
            <a:r>
              <a:rPr lang="en-US" sz="900" dirty="0" smtClean="0"/>
              <a:t>n+1|n+1 becomes </a:t>
            </a:r>
            <a:r>
              <a:rPr lang="en-US" sz="1100" dirty="0" err="1"/>
              <a:t>P</a:t>
            </a:r>
            <a:r>
              <a:rPr lang="en-US" sz="900" dirty="0" err="1" smtClean="0"/>
              <a:t>n|n</a:t>
            </a:r>
            <a:endParaRPr lang="en-US" sz="2400" dirty="0" smtClean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791909" y="3396372"/>
            <a:ext cx="2447" cy="45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Alternate Process 98"/>
          <p:cNvSpPr/>
          <p:nvPr/>
        </p:nvSpPr>
        <p:spPr>
          <a:xfrm>
            <a:off x="8486774" y="4430926"/>
            <a:ext cx="3019425" cy="9792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</a:t>
            </a:r>
            <a:r>
              <a:rPr lang="en-US" dirty="0" err="1" smtClean="0"/>
              <a:t>X</a:t>
            </a:r>
            <a:r>
              <a:rPr lang="en-US" sz="1100" dirty="0" err="1" smtClean="0"/>
              <a:t>e</a:t>
            </a:r>
            <a:r>
              <a:rPr lang="en-US" dirty="0" smtClean="0"/>
              <a:t>, Y</a:t>
            </a:r>
            <a:r>
              <a:rPr lang="en-US" sz="1100" dirty="0" smtClean="0"/>
              <a:t>e, </a:t>
            </a:r>
            <a:r>
              <a:rPr lang="en-US" dirty="0" err="1" smtClean="0"/>
              <a:t>K</a:t>
            </a:r>
            <a:r>
              <a:rPr lang="en-US" sz="1100" dirty="0" err="1" smtClean="0"/>
              <a:t>e</a:t>
            </a:r>
            <a:r>
              <a:rPr lang="en-US" sz="1100" dirty="0" smtClean="0"/>
              <a:t>. </a:t>
            </a:r>
            <a:r>
              <a:rPr lang="en-US" dirty="0" smtClean="0"/>
              <a:t>Find the corresponding interception point. Treat this point as the measurement 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6086731" y="4639478"/>
            <a:ext cx="240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679859" y="5711462"/>
            <a:ext cx="1676399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system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8356258" y="6187162"/>
            <a:ext cx="1759292" cy="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10115550" y="5410200"/>
            <a:ext cx="0" cy="78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Bent-Up Arrow 110"/>
          <p:cNvSpPr/>
          <p:nvPr/>
        </p:nvSpPr>
        <p:spPr>
          <a:xfrm>
            <a:off x="14919" y="2957607"/>
            <a:ext cx="1206070" cy="3313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Bent-Up Arrow 111"/>
          <p:cNvSpPr/>
          <p:nvPr/>
        </p:nvSpPr>
        <p:spPr>
          <a:xfrm flipH="1">
            <a:off x="-1" y="3279344"/>
            <a:ext cx="150859" cy="11623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Bent-Up Arrow 112"/>
          <p:cNvSpPr/>
          <p:nvPr/>
        </p:nvSpPr>
        <p:spPr>
          <a:xfrm flipH="1" flipV="1">
            <a:off x="7752577" y="1968598"/>
            <a:ext cx="1166685" cy="9922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113"/>
          <p:cNvSpPr/>
          <p:nvPr/>
        </p:nvSpPr>
        <p:spPr>
          <a:xfrm>
            <a:off x="952500" y="723900"/>
            <a:ext cx="229887" cy="15179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Arrow 114"/>
          <p:cNvSpPr/>
          <p:nvPr/>
        </p:nvSpPr>
        <p:spPr>
          <a:xfrm>
            <a:off x="1052254" y="500704"/>
            <a:ext cx="6298212" cy="334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/>
          <p:cNvSpPr/>
          <p:nvPr/>
        </p:nvSpPr>
        <p:spPr>
          <a:xfrm>
            <a:off x="7258565" y="620064"/>
            <a:ext cx="273651" cy="2317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4957671" y="3282466"/>
            <a:ext cx="309046" cy="5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>
            <a:off x="4928445" y="2114994"/>
            <a:ext cx="224161" cy="458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Bent-Up Arrow 118"/>
          <p:cNvSpPr/>
          <p:nvPr/>
        </p:nvSpPr>
        <p:spPr>
          <a:xfrm flipH="1" flipV="1">
            <a:off x="5684399" y="3345619"/>
            <a:ext cx="828902" cy="50315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Arrow 120"/>
          <p:cNvSpPr/>
          <p:nvPr/>
        </p:nvSpPr>
        <p:spPr>
          <a:xfrm>
            <a:off x="2292694" y="4327424"/>
            <a:ext cx="1759291" cy="205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Arrow 122"/>
          <p:cNvSpPr/>
          <p:nvPr/>
        </p:nvSpPr>
        <p:spPr>
          <a:xfrm>
            <a:off x="6086730" y="4530558"/>
            <a:ext cx="2400043" cy="2646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Bent-Up Arrow 123"/>
          <p:cNvSpPr/>
          <p:nvPr/>
        </p:nvSpPr>
        <p:spPr>
          <a:xfrm>
            <a:off x="8359210" y="5410119"/>
            <a:ext cx="1946840" cy="8278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8352515" y="3182911"/>
            <a:ext cx="699463" cy="19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9869346" y="1276731"/>
            <a:ext cx="224161" cy="458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9924112" y="2447129"/>
            <a:ext cx="190923" cy="498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Bent-Up Arrow 129"/>
          <p:cNvSpPr/>
          <p:nvPr/>
        </p:nvSpPr>
        <p:spPr>
          <a:xfrm rot="5400000" flipH="1">
            <a:off x="2832060" y="3257211"/>
            <a:ext cx="1760894" cy="6277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Bent-Up Arrow 130"/>
          <p:cNvSpPr/>
          <p:nvPr/>
        </p:nvSpPr>
        <p:spPr>
          <a:xfrm rot="16200000">
            <a:off x="10411884" y="2419013"/>
            <a:ext cx="1629111" cy="4931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11022721" y="3327462"/>
            <a:ext cx="440724" cy="237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756203" y="962796"/>
            <a:ext cx="3863547" cy="11532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the initial measurements of </a:t>
            </a:r>
            <a:r>
              <a:rPr lang="en-US" sz="1600" dirty="0" err="1" smtClean="0"/>
              <a:t>X</a:t>
            </a:r>
            <a:r>
              <a:rPr lang="en-US" sz="1050" dirty="0" err="1" smtClean="0"/>
              <a:t>e</a:t>
            </a:r>
            <a:r>
              <a:rPr lang="en-US" sz="1600" dirty="0" smtClean="0"/>
              <a:t>, Y</a:t>
            </a:r>
            <a:r>
              <a:rPr lang="en-US" sz="1050" dirty="0" smtClean="0"/>
              <a:t>e, </a:t>
            </a:r>
            <a:r>
              <a:rPr lang="en-US" sz="1600" dirty="0" smtClean="0"/>
              <a:t>K</a:t>
            </a:r>
            <a:r>
              <a:rPr lang="en-US" sz="1050" dirty="0" smtClean="0"/>
              <a:t>e</a:t>
            </a:r>
            <a:r>
              <a:rPr lang="en-US" sz="800" dirty="0" smtClean="0"/>
              <a:t>0|0</a:t>
            </a:r>
            <a:r>
              <a:rPr lang="en-US" sz="1050" dirty="0" smtClean="0"/>
              <a:t>, </a:t>
            </a:r>
            <a:r>
              <a:rPr lang="en-US" sz="1600" dirty="0" smtClean="0"/>
              <a:t> find the corresponding X</a:t>
            </a:r>
            <a:r>
              <a:rPr lang="en-US" sz="1000" dirty="0" smtClean="0"/>
              <a:t>I</a:t>
            </a:r>
            <a:r>
              <a:rPr lang="en-US" sz="700" dirty="0" smtClean="0"/>
              <a:t>0|0</a:t>
            </a:r>
            <a:r>
              <a:rPr lang="en-US" sz="1000" dirty="0" smtClean="0"/>
              <a:t>, </a:t>
            </a:r>
            <a:r>
              <a:rPr lang="en-US" sz="1600" dirty="0" smtClean="0"/>
              <a:t>Y</a:t>
            </a:r>
            <a:r>
              <a:rPr lang="en-US" sz="1050" dirty="0" smtClean="0"/>
              <a:t>I</a:t>
            </a:r>
            <a:r>
              <a:rPr lang="en-US" sz="800" dirty="0" smtClean="0"/>
              <a:t>0|0</a:t>
            </a:r>
            <a:r>
              <a:rPr lang="en-US" sz="1050" dirty="0" smtClean="0"/>
              <a:t> </a:t>
            </a:r>
            <a:r>
              <a:rPr lang="en-US" sz="1600" dirty="0" smtClean="0"/>
              <a:t>. These are taken as initial estimates of states in </a:t>
            </a:r>
            <a:r>
              <a:rPr lang="en-US" sz="1600" dirty="0" err="1" smtClean="0"/>
              <a:t>kalman</a:t>
            </a:r>
            <a:r>
              <a:rPr lang="en-US" sz="1600" dirty="0" smtClean="0"/>
              <a:t> filter iteration process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3687977" y="2116093"/>
            <a:ext cx="4119" cy="4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70602" y="2578184"/>
            <a:ext cx="2158571" cy="70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estimate of X</a:t>
            </a:r>
            <a:r>
              <a:rPr lang="en-US" sz="1100" dirty="0" smtClean="0"/>
              <a:t>n+1|n </a:t>
            </a:r>
            <a:r>
              <a:rPr lang="en-US" dirty="0" smtClean="0"/>
              <a:t>from the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3144" y="2954863"/>
            <a:ext cx="1820564" cy="610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r>
              <a:rPr lang="en-US" dirty="0" err="1"/>
              <a:t>K</a:t>
            </a:r>
            <a:r>
              <a:rPr lang="en-US" dirty="0" err="1" smtClean="0"/>
              <a:t>alman</a:t>
            </a:r>
            <a:r>
              <a:rPr lang="en-US" dirty="0" smtClean="0"/>
              <a:t> gain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99436" y="3862516"/>
            <a:ext cx="2034745" cy="112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X</a:t>
            </a:r>
            <a:r>
              <a:rPr lang="en-US" sz="1400" dirty="0" smtClean="0"/>
              <a:t>n+1|n+1 </a:t>
            </a:r>
            <a:r>
              <a:rPr lang="en-US" dirty="0" smtClean="0"/>
              <a:t>using </a:t>
            </a:r>
            <a:r>
              <a:rPr lang="en-US" dirty="0" err="1" smtClean="0"/>
              <a:t>kalman</a:t>
            </a:r>
            <a:r>
              <a:rPr lang="en-US" dirty="0" smtClean="0"/>
              <a:t> gain 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3749888" y="3279645"/>
            <a:ext cx="3543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7533" y="3105073"/>
            <a:ext cx="996779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the next time step, X</a:t>
            </a:r>
            <a:r>
              <a:rPr lang="en-US" sz="900" dirty="0" smtClean="0"/>
              <a:t>n+1|n+1 becomes </a:t>
            </a:r>
            <a:r>
              <a:rPr lang="en-US" sz="1100" dirty="0" err="1" smtClean="0"/>
              <a:t>X</a:t>
            </a:r>
            <a:r>
              <a:rPr lang="en-US" sz="900" dirty="0" err="1" smtClean="0"/>
              <a:t>n|n</a:t>
            </a:r>
            <a:endParaRPr lang="en-US" sz="24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7345578" y="509715"/>
            <a:ext cx="2627872" cy="774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Prediction error covariance matrix, P</a:t>
            </a:r>
            <a:r>
              <a:rPr lang="en-US" sz="900" dirty="0" smtClean="0"/>
              <a:t>0|0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616265" y="1278424"/>
            <a:ext cx="4119" cy="4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655395" y="2425901"/>
            <a:ext cx="4119" cy="4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68000" y="1766388"/>
            <a:ext cx="2092410" cy="66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P</a:t>
            </a:r>
            <a:r>
              <a:rPr lang="en-US" sz="1100" dirty="0" smtClean="0"/>
              <a:t>n+1|n </a:t>
            </a:r>
            <a:r>
              <a:rPr lang="en-US" dirty="0" smtClean="0"/>
              <a:t>from the model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56556" y="2945515"/>
            <a:ext cx="2034745" cy="112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r>
              <a:rPr lang="en-US" dirty="0"/>
              <a:t>P</a:t>
            </a:r>
            <a:r>
              <a:rPr lang="en-US" sz="1100" dirty="0" smtClean="0"/>
              <a:t>n+1|n+1</a:t>
            </a:r>
            <a:r>
              <a:rPr lang="en-US" dirty="0" smtClean="0"/>
              <a:t> using </a:t>
            </a:r>
            <a:r>
              <a:rPr lang="en-US" dirty="0" err="1" smtClean="0"/>
              <a:t>kalman</a:t>
            </a:r>
            <a:r>
              <a:rPr lang="en-US" dirty="0" smtClean="0"/>
              <a:t> gain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003708" y="3279645"/>
            <a:ext cx="652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431188" y="3396372"/>
            <a:ext cx="748613" cy="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51965" y="2176890"/>
            <a:ext cx="99677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the next time step, P</a:t>
            </a:r>
            <a:r>
              <a:rPr lang="en-US" sz="900" dirty="0" smtClean="0"/>
              <a:t>n+1|n+1 becomes </a:t>
            </a:r>
            <a:r>
              <a:rPr lang="en-US" sz="1100" dirty="0" err="1"/>
              <a:t>P</a:t>
            </a:r>
            <a:r>
              <a:rPr lang="en-US" sz="900" dirty="0" err="1" smtClean="0"/>
              <a:t>n|n</a:t>
            </a:r>
            <a:endParaRPr lang="en-US" sz="2400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39359" y="3396372"/>
            <a:ext cx="2447" cy="45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7134224" y="4430926"/>
            <a:ext cx="3019425" cy="9792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</a:t>
            </a:r>
            <a:r>
              <a:rPr lang="en-US" dirty="0" err="1" smtClean="0"/>
              <a:t>X</a:t>
            </a:r>
            <a:r>
              <a:rPr lang="en-US" sz="1100" dirty="0" err="1" smtClean="0"/>
              <a:t>e</a:t>
            </a:r>
            <a:r>
              <a:rPr lang="en-US" dirty="0" smtClean="0"/>
              <a:t>, Y</a:t>
            </a:r>
            <a:r>
              <a:rPr lang="en-US" sz="1100" dirty="0" smtClean="0"/>
              <a:t>e, </a:t>
            </a:r>
            <a:r>
              <a:rPr lang="en-US" dirty="0" err="1" smtClean="0"/>
              <a:t>K</a:t>
            </a:r>
            <a:r>
              <a:rPr lang="en-US" sz="1100" dirty="0" err="1" smtClean="0"/>
              <a:t>e</a:t>
            </a:r>
            <a:r>
              <a:rPr lang="en-US" sz="1100" dirty="0" smtClean="0"/>
              <a:t>.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734181" y="4639478"/>
            <a:ext cx="240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27309" y="5711462"/>
            <a:ext cx="1676399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system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003708" y="6187162"/>
            <a:ext cx="1759292" cy="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763000" y="5410200"/>
            <a:ext cx="0" cy="78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-Up Arrow 30"/>
          <p:cNvSpPr/>
          <p:nvPr/>
        </p:nvSpPr>
        <p:spPr>
          <a:xfrm flipH="1" flipV="1">
            <a:off x="6400027" y="1968598"/>
            <a:ext cx="1166685" cy="9922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3605121" y="3282466"/>
            <a:ext cx="309046" cy="5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575895" y="2114994"/>
            <a:ext cx="224161" cy="458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flipH="1" flipV="1">
            <a:off x="4331849" y="3345619"/>
            <a:ext cx="828902" cy="50315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>
            <a:off x="4734180" y="4530558"/>
            <a:ext cx="2400043" cy="2646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/>
          <p:cNvSpPr/>
          <p:nvPr/>
        </p:nvSpPr>
        <p:spPr>
          <a:xfrm>
            <a:off x="7006660" y="5410119"/>
            <a:ext cx="1946840" cy="8278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999965" y="3182911"/>
            <a:ext cx="699463" cy="19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8516796" y="1276731"/>
            <a:ext cx="224161" cy="458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8571562" y="2447129"/>
            <a:ext cx="190923" cy="498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-Up Arrow 43"/>
          <p:cNvSpPr/>
          <p:nvPr/>
        </p:nvSpPr>
        <p:spPr>
          <a:xfrm rot="5400000" flipH="1">
            <a:off x="1479510" y="3257211"/>
            <a:ext cx="1760894" cy="6277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ent-Up Arrow 44"/>
          <p:cNvSpPr/>
          <p:nvPr/>
        </p:nvSpPr>
        <p:spPr>
          <a:xfrm rot="16200000">
            <a:off x="9059334" y="2419013"/>
            <a:ext cx="1629111" cy="4931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9670171" y="3327462"/>
            <a:ext cx="440724" cy="237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2058889" y="4293202"/>
            <a:ext cx="640546" cy="237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76675" y="1695450"/>
            <a:ext cx="3733800" cy="3790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4"/>
          </p:cNvCxnSpPr>
          <p:nvPr/>
        </p:nvCxnSpPr>
        <p:spPr>
          <a:xfrm>
            <a:off x="5743575" y="1362075"/>
            <a:ext cx="0" cy="412432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876675" y="3590925"/>
            <a:ext cx="446722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43575" y="1905000"/>
            <a:ext cx="809625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43575" y="2486025"/>
            <a:ext cx="1457325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08056" y="2119968"/>
            <a:ext cx="166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(Ẋ</a:t>
            </a:r>
            <a:r>
              <a:rPr lang="en-US" sz="1100" dirty="0" smtClean="0"/>
              <a:t>p</a:t>
            </a:r>
            <a:r>
              <a:rPr lang="en-US" sz="800" dirty="0" smtClean="0"/>
              <a:t>n+1</a:t>
            </a:r>
            <a:r>
              <a:rPr lang="en-US" dirty="0" smtClean="0"/>
              <a:t>, </a:t>
            </a:r>
            <a:r>
              <a:rPr lang="en-US" sz="2400" dirty="0" smtClean="0"/>
              <a:t>Ŷ</a:t>
            </a:r>
            <a:r>
              <a:rPr lang="en-US" sz="1100" dirty="0" smtClean="0"/>
              <a:t>p</a:t>
            </a:r>
            <a:r>
              <a:rPr lang="en-US" sz="800" dirty="0" smtClean="0"/>
              <a:t>n+1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493669" y="1781176"/>
            <a:ext cx="173830" cy="1619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81849" y="2343151"/>
            <a:ext cx="173830" cy="1619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22243" y="1462743"/>
            <a:ext cx="166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2800" dirty="0" smtClean="0"/>
              <a:t>x</a:t>
            </a:r>
            <a:r>
              <a:rPr lang="en-US" sz="1100" dirty="0" smtClean="0"/>
              <a:t>p</a:t>
            </a:r>
            <a:r>
              <a:rPr lang="en-US" sz="800" dirty="0" smtClean="0"/>
              <a:t>n+1</a:t>
            </a:r>
            <a:r>
              <a:rPr lang="en-US" dirty="0" smtClean="0"/>
              <a:t>, </a:t>
            </a:r>
            <a:r>
              <a:rPr lang="en-US" sz="2800" dirty="0"/>
              <a:t>y</a:t>
            </a:r>
            <a:r>
              <a:rPr lang="en-US" sz="1100" dirty="0" smtClean="0"/>
              <a:t>p</a:t>
            </a:r>
            <a:r>
              <a:rPr lang="en-US" sz="800" dirty="0" smtClean="0"/>
              <a:t>n+1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493667" y="1905000"/>
            <a:ext cx="80964" cy="4095750"/>
          </a:xfrm>
          <a:prstGeom prst="line">
            <a:avLst/>
          </a:prstGeom>
          <a:ln>
            <a:solidFill>
              <a:schemeClr val="accent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209235" y="2424113"/>
            <a:ext cx="60721" cy="3576637"/>
          </a:xfrm>
          <a:prstGeom prst="line">
            <a:avLst/>
          </a:prstGeom>
          <a:ln>
            <a:solidFill>
              <a:schemeClr val="accent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048000" y="2424113"/>
            <a:ext cx="4161236" cy="26337"/>
          </a:xfrm>
          <a:prstGeom prst="line">
            <a:avLst/>
          </a:prstGeom>
          <a:ln>
            <a:solidFill>
              <a:schemeClr val="accent1"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095625" y="1880070"/>
            <a:ext cx="3479007" cy="10642"/>
          </a:xfrm>
          <a:prstGeom prst="line">
            <a:avLst/>
          </a:prstGeom>
          <a:ln>
            <a:solidFill>
              <a:schemeClr val="accent1"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95625" y="1866342"/>
            <a:ext cx="0" cy="557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493668" y="5745956"/>
            <a:ext cx="715566" cy="2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67499" y="6000750"/>
            <a:ext cx="68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∆</a:t>
            </a:r>
            <a:r>
              <a:rPr lang="en-US" dirty="0" err="1" smtClean="0"/>
              <a:t>X</a:t>
            </a:r>
            <a:r>
              <a:rPr lang="en-US" sz="1000" dirty="0" err="1" smtClean="0"/>
              <a:t>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99135" y="1904440"/>
            <a:ext cx="68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∆</a:t>
            </a:r>
            <a:r>
              <a:rPr lang="en-US" dirty="0" err="1" smtClean="0"/>
              <a:t>Y</a:t>
            </a:r>
            <a:r>
              <a:rPr lang="en-US" sz="1000" dirty="0" err="1" smtClean="0"/>
              <a:t>p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456760" y="738515"/>
            <a:ext cx="685800" cy="1364130"/>
          </a:xfrm>
          <a:prstGeom prst="line">
            <a:avLst/>
          </a:prstGeom>
          <a:ln>
            <a:solidFill>
              <a:schemeClr val="accent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236618" y="1632876"/>
            <a:ext cx="1165622" cy="810947"/>
          </a:xfrm>
          <a:prstGeom prst="line">
            <a:avLst/>
          </a:prstGeom>
          <a:ln>
            <a:solidFill>
              <a:schemeClr val="accent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32402" y="424934"/>
            <a:ext cx="16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43032" y="1273167"/>
            <a:ext cx="166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Interception point estimated by pursuer</a:t>
            </a:r>
            <a:endParaRPr lang="en-US" sz="1200" dirty="0"/>
          </a:p>
        </p:txBody>
      </p:sp>
      <p:sp>
        <p:nvSpPr>
          <p:cNvPr id="56" name="Cross 55"/>
          <p:cNvSpPr/>
          <p:nvPr/>
        </p:nvSpPr>
        <p:spPr>
          <a:xfrm>
            <a:off x="7027663" y="695982"/>
            <a:ext cx="172046" cy="161924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>
            <a:off x="8370986" y="1504000"/>
            <a:ext cx="172046" cy="161924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76253" y="3475113"/>
            <a:ext cx="166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2800" dirty="0" err="1" smtClean="0"/>
              <a:t>x</a:t>
            </a:r>
            <a:r>
              <a:rPr lang="en-US" sz="1100" dirty="0" err="1" smtClean="0"/>
              <a:t>p</a:t>
            </a:r>
            <a:r>
              <a:rPr lang="en-US" sz="800" dirty="0" err="1" smtClean="0"/>
              <a:t>n</a:t>
            </a:r>
            <a:r>
              <a:rPr lang="en-US" dirty="0" smtClean="0"/>
              <a:t>, </a:t>
            </a:r>
            <a:r>
              <a:rPr lang="en-US" sz="2800" dirty="0" err="1" smtClean="0"/>
              <a:t>y</a:t>
            </a:r>
            <a:r>
              <a:rPr lang="en-US" sz="1100" dirty="0" err="1" smtClean="0"/>
              <a:t>p</a:t>
            </a:r>
            <a:r>
              <a:rPr lang="en-US" sz="8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7783523">
            <a:off x="5589170" y="2505440"/>
            <a:ext cx="8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sz="1000" dirty="0" err="1" smtClean="0"/>
              <a:t>p</a:t>
            </a:r>
            <a:r>
              <a:rPr lang="en-US" dirty="0" err="1" smtClean="0"/>
              <a:t>∆T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rot="19417353">
            <a:off x="6472392" y="2648313"/>
            <a:ext cx="8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sz="1000" dirty="0" err="1" smtClean="0"/>
              <a:t>p</a:t>
            </a:r>
            <a:r>
              <a:rPr lang="en-US" dirty="0" err="1" smtClean="0"/>
              <a:t>∆T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756203" y="962796"/>
            <a:ext cx="3863547" cy="11532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dirty="0" smtClean="0"/>
              <a:t>he initial measurements of </a:t>
            </a:r>
            <a:r>
              <a:rPr lang="en-US" sz="1600" dirty="0" err="1" smtClean="0"/>
              <a:t>X</a:t>
            </a:r>
            <a:r>
              <a:rPr lang="en-US" sz="1050" dirty="0" err="1" smtClean="0"/>
              <a:t>e</a:t>
            </a:r>
            <a:r>
              <a:rPr lang="en-US" sz="1600" dirty="0" smtClean="0"/>
              <a:t>, Y</a:t>
            </a:r>
            <a:r>
              <a:rPr lang="en-US" sz="1050" dirty="0" smtClean="0"/>
              <a:t>e, </a:t>
            </a:r>
            <a:r>
              <a:rPr lang="en-US" sz="1600" dirty="0" err="1" smtClean="0"/>
              <a:t>K</a:t>
            </a:r>
            <a:r>
              <a:rPr lang="en-US" sz="1050" dirty="0" err="1" smtClean="0"/>
              <a:t>e</a:t>
            </a:r>
            <a:r>
              <a:rPr lang="en-US" sz="1600" dirty="0" smtClean="0"/>
              <a:t> are taken as initial estimates of states in </a:t>
            </a:r>
            <a:r>
              <a:rPr lang="en-US" sz="1600" dirty="0" err="1" smtClean="0"/>
              <a:t>kalman</a:t>
            </a:r>
            <a:r>
              <a:rPr lang="en-US" sz="1600" dirty="0" smtClean="0"/>
              <a:t> filter iteration process </a:t>
            </a:r>
            <a:r>
              <a:rPr lang="en-US" dirty="0" smtClean="0"/>
              <a:t>X</a:t>
            </a:r>
            <a:r>
              <a:rPr lang="en-US" sz="1100" dirty="0" smtClean="0"/>
              <a:t>e</a:t>
            </a:r>
            <a:r>
              <a:rPr lang="en-US" sz="700" dirty="0" smtClean="0"/>
              <a:t>0|0</a:t>
            </a:r>
            <a:r>
              <a:rPr lang="en-US" dirty="0" smtClean="0"/>
              <a:t>, Y</a:t>
            </a:r>
            <a:r>
              <a:rPr lang="en-US" sz="1100" dirty="0" smtClean="0"/>
              <a:t>e</a:t>
            </a:r>
            <a:r>
              <a:rPr lang="en-US" sz="700" dirty="0" smtClean="0"/>
              <a:t>0|0</a:t>
            </a:r>
            <a:r>
              <a:rPr lang="en-US" sz="1100" dirty="0" smtClean="0"/>
              <a:t>, </a:t>
            </a:r>
            <a:r>
              <a:rPr lang="en-US" dirty="0" smtClean="0"/>
              <a:t>K</a:t>
            </a:r>
            <a:r>
              <a:rPr lang="en-US" sz="1100" dirty="0" smtClean="0"/>
              <a:t>e</a:t>
            </a:r>
            <a:r>
              <a:rPr lang="en-US" sz="900" dirty="0" smtClean="0"/>
              <a:t>0|0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3687977" y="2116093"/>
            <a:ext cx="4119" cy="4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70602" y="2578184"/>
            <a:ext cx="2158571" cy="70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estimate of X</a:t>
            </a:r>
            <a:r>
              <a:rPr lang="en-US" sz="1100" dirty="0" smtClean="0"/>
              <a:t>n+1|n </a:t>
            </a:r>
            <a:r>
              <a:rPr lang="en-US" dirty="0" smtClean="0"/>
              <a:t>from the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3144" y="2954863"/>
            <a:ext cx="1820564" cy="610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r>
              <a:rPr lang="en-US" dirty="0" err="1"/>
              <a:t>K</a:t>
            </a:r>
            <a:r>
              <a:rPr lang="en-US" dirty="0" err="1" smtClean="0"/>
              <a:t>alman</a:t>
            </a:r>
            <a:r>
              <a:rPr lang="en-US" dirty="0" smtClean="0"/>
              <a:t> gain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99436" y="3862516"/>
            <a:ext cx="2034745" cy="112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X</a:t>
            </a:r>
            <a:r>
              <a:rPr lang="en-US" sz="1400" dirty="0" smtClean="0"/>
              <a:t>n+1|n+1 </a:t>
            </a:r>
            <a:r>
              <a:rPr lang="en-US" dirty="0" smtClean="0"/>
              <a:t>using </a:t>
            </a:r>
            <a:r>
              <a:rPr lang="en-US" dirty="0" err="1" smtClean="0"/>
              <a:t>kalman</a:t>
            </a:r>
            <a:r>
              <a:rPr lang="en-US" dirty="0" smtClean="0"/>
              <a:t> gain 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3749888" y="3279645"/>
            <a:ext cx="3543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7533" y="3105073"/>
            <a:ext cx="996779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the next time step, X</a:t>
            </a:r>
            <a:r>
              <a:rPr lang="en-US" sz="900" dirty="0" smtClean="0"/>
              <a:t>n+1|n+1 becomes </a:t>
            </a:r>
            <a:r>
              <a:rPr lang="en-US" sz="1100" dirty="0" err="1" smtClean="0"/>
              <a:t>X</a:t>
            </a:r>
            <a:r>
              <a:rPr lang="en-US" sz="900" dirty="0" err="1" smtClean="0"/>
              <a:t>n|n</a:t>
            </a:r>
            <a:endParaRPr lang="en-US" sz="24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7345578" y="509715"/>
            <a:ext cx="2627872" cy="774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Prediction error covariance matrix, P</a:t>
            </a:r>
            <a:r>
              <a:rPr lang="en-US" sz="900" dirty="0" smtClean="0"/>
              <a:t>0|0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616265" y="1278424"/>
            <a:ext cx="4119" cy="4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655395" y="2425901"/>
            <a:ext cx="4119" cy="4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68000" y="1766388"/>
            <a:ext cx="2092410" cy="66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P</a:t>
            </a:r>
            <a:r>
              <a:rPr lang="en-US" sz="1100" dirty="0" smtClean="0"/>
              <a:t>n+1|n </a:t>
            </a:r>
            <a:r>
              <a:rPr lang="en-US" dirty="0" smtClean="0"/>
              <a:t>from the model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56556" y="2945515"/>
            <a:ext cx="2034745" cy="1120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r>
              <a:rPr lang="en-US" dirty="0"/>
              <a:t>P</a:t>
            </a:r>
            <a:r>
              <a:rPr lang="en-US" sz="1100" dirty="0" smtClean="0"/>
              <a:t>n+1|n+1</a:t>
            </a:r>
            <a:r>
              <a:rPr lang="en-US" dirty="0" smtClean="0"/>
              <a:t> using </a:t>
            </a:r>
            <a:r>
              <a:rPr lang="en-US" dirty="0" err="1" smtClean="0"/>
              <a:t>kalman</a:t>
            </a:r>
            <a:r>
              <a:rPr lang="en-US" dirty="0" smtClean="0"/>
              <a:t> gain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003708" y="3279645"/>
            <a:ext cx="652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431188" y="3396372"/>
            <a:ext cx="748613" cy="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51965" y="2176890"/>
            <a:ext cx="99677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the next time step, P</a:t>
            </a:r>
            <a:r>
              <a:rPr lang="en-US" sz="900" dirty="0" smtClean="0"/>
              <a:t>n+1|n+1 becomes </a:t>
            </a:r>
            <a:r>
              <a:rPr lang="en-US" sz="1100" dirty="0" err="1"/>
              <a:t>P</a:t>
            </a:r>
            <a:r>
              <a:rPr lang="en-US" sz="900" dirty="0" err="1" smtClean="0"/>
              <a:t>n|n</a:t>
            </a:r>
            <a:endParaRPr lang="en-US" sz="2400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39359" y="3396372"/>
            <a:ext cx="2447" cy="45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7134224" y="4430926"/>
            <a:ext cx="3019425" cy="9792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</a:t>
            </a:r>
            <a:r>
              <a:rPr lang="en-US" dirty="0" err="1" smtClean="0"/>
              <a:t>X</a:t>
            </a:r>
            <a:r>
              <a:rPr lang="en-US" sz="1100" dirty="0" err="1" smtClean="0"/>
              <a:t>e</a:t>
            </a:r>
            <a:r>
              <a:rPr lang="en-US" dirty="0" smtClean="0"/>
              <a:t>, Y</a:t>
            </a:r>
            <a:r>
              <a:rPr lang="en-US" sz="1100" dirty="0" smtClean="0"/>
              <a:t>e, </a:t>
            </a:r>
            <a:r>
              <a:rPr lang="en-US" dirty="0" err="1" smtClean="0"/>
              <a:t>K</a:t>
            </a:r>
            <a:r>
              <a:rPr lang="en-US" sz="1100" dirty="0" err="1" smtClean="0"/>
              <a:t>e</a:t>
            </a:r>
            <a:r>
              <a:rPr lang="en-US" sz="1100" dirty="0" smtClean="0"/>
              <a:t>.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734181" y="4639478"/>
            <a:ext cx="240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27309" y="5711462"/>
            <a:ext cx="1676399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system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003708" y="6187162"/>
            <a:ext cx="1759292" cy="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763000" y="5410200"/>
            <a:ext cx="0" cy="78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-Up Arrow 30"/>
          <p:cNvSpPr/>
          <p:nvPr/>
        </p:nvSpPr>
        <p:spPr>
          <a:xfrm flipH="1" flipV="1">
            <a:off x="6400027" y="1968598"/>
            <a:ext cx="1166685" cy="9922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3605121" y="3282466"/>
            <a:ext cx="309046" cy="5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575895" y="2114994"/>
            <a:ext cx="224161" cy="458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flipH="1" flipV="1">
            <a:off x="4331849" y="3345619"/>
            <a:ext cx="828902" cy="50315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>
            <a:off x="4734180" y="4530558"/>
            <a:ext cx="2400043" cy="2646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/>
          <p:cNvSpPr/>
          <p:nvPr/>
        </p:nvSpPr>
        <p:spPr>
          <a:xfrm>
            <a:off x="7006660" y="5410119"/>
            <a:ext cx="1946840" cy="8278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999965" y="3182911"/>
            <a:ext cx="699463" cy="19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8516796" y="1276731"/>
            <a:ext cx="224161" cy="458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8571562" y="2447129"/>
            <a:ext cx="190923" cy="498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-Up Arrow 43"/>
          <p:cNvSpPr/>
          <p:nvPr/>
        </p:nvSpPr>
        <p:spPr>
          <a:xfrm rot="5400000" flipH="1">
            <a:off x="1479510" y="3257211"/>
            <a:ext cx="1760894" cy="6277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ent-Up Arrow 44"/>
          <p:cNvSpPr/>
          <p:nvPr/>
        </p:nvSpPr>
        <p:spPr>
          <a:xfrm rot="16200000">
            <a:off x="9059334" y="2419013"/>
            <a:ext cx="1629111" cy="4931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9670171" y="3327462"/>
            <a:ext cx="440724" cy="237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2058889" y="4293202"/>
            <a:ext cx="640546" cy="237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335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jitesh_esb201</dc:creator>
  <cp:lastModifiedBy>jitesh_esb201</cp:lastModifiedBy>
  <cp:revision>25</cp:revision>
  <dcterms:created xsi:type="dcterms:W3CDTF">2018-02-17T15:56:03Z</dcterms:created>
  <dcterms:modified xsi:type="dcterms:W3CDTF">2018-02-17T20:41:22Z</dcterms:modified>
</cp:coreProperties>
</file>