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42:04.6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42:26.7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F310-05A0-4807-BBEA-6DE7BF1F1F1A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906F-193D-4289-9A0F-CFBF1A37224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68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F310-05A0-4807-BBEA-6DE7BF1F1F1A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906F-193D-4289-9A0F-CFBF1A37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9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F310-05A0-4807-BBEA-6DE7BF1F1F1A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906F-193D-4289-9A0F-CFBF1A37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5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F310-05A0-4807-BBEA-6DE7BF1F1F1A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906F-193D-4289-9A0F-CFBF1A37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2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F310-05A0-4807-BBEA-6DE7BF1F1F1A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906F-193D-4289-9A0F-CFBF1A37224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64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F310-05A0-4807-BBEA-6DE7BF1F1F1A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906F-193D-4289-9A0F-CFBF1A37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7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F310-05A0-4807-BBEA-6DE7BF1F1F1A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906F-193D-4289-9A0F-CFBF1A37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8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F310-05A0-4807-BBEA-6DE7BF1F1F1A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906F-193D-4289-9A0F-CFBF1A37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7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F310-05A0-4807-BBEA-6DE7BF1F1F1A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906F-193D-4289-9A0F-CFBF1A37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1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E2F310-05A0-4807-BBEA-6DE7BF1F1F1A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66906F-193D-4289-9A0F-CFBF1A37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7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F310-05A0-4807-BBEA-6DE7BF1F1F1A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906F-193D-4289-9A0F-CFBF1A37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2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E2F310-05A0-4807-BBEA-6DE7BF1F1F1A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66906F-193D-4289-9A0F-CFBF1A37224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63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3F510-701E-1856-B9D5-8F439FE00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668" y="1329179"/>
            <a:ext cx="9081783" cy="1525351"/>
          </a:xfrm>
        </p:spPr>
        <p:txBody>
          <a:bodyPr/>
          <a:lstStyle/>
          <a:p>
            <a:pPr algn="ctr"/>
            <a:r>
              <a:rPr lang="en-IN" b="1" dirty="0"/>
              <a:t>UART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1F7C6-F7E6-EAB0-EE28-5774DEC33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2054" y="3060453"/>
            <a:ext cx="10058400" cy="114300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Universal Asynchronous Receiver and Transmitter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14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81B6-E61B-E9AC-2EF6-CA072747C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tx1"/>
                </a:solidFill>
              </a:rPr>
              <a:t>Main Modules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22F32-7F9F-2B6E-1397-FC0D0080A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Three Main Modules are required to UART</a:t>
            </a:r>
          </a:p>
          <a:p>
            <a:r>
              <a:rPr lang="en-IN" sz="2400" dirty="0">
                <a:solidFill>
                  <a:schemeClr val="tx1"/>
                </a:solidFill>
              </a:rPr>
              <a:t>1. Baud Rate Generator</a:t>
            </a:r>
          </a:p>
          <a:p>
            <a:r>
              <a:rPr lang="en-IN" sz="2400" dirty="0">
                <a:solidFill>
                  <a:schemeClr val="tx1"/>
                </a:solidFill>
              </a:rPr>
              <a:t>2. UART Transmitter</a:t>
            </a:r>
          </a:p>
          <a:p>
            <a:r>
              <a:rPr lang="en-IN" sz="2400" dirty="0">
                <a:solidFill>
                  <a:schemeClr val="tx1"/>
                </a:solidFill>
              </a:rPr>
              <a:t>3. UART Receiver </a:t>
            </a:r>
          </a:p>
          <a:p>
            <a:r>
              <a:rPr lang="en-IN" sz="2400" dirty="0">
                <a:solidFill>
                  <a:schemeClr val="tx1"/>
                </a:solidFill>
              </a:rPr>
              <a:t>4. RS232 interface </a:t>
            </a:r>
          </a:p>
          <a:p>
            <a:r>
              <a:rPr lang="en-IN" sz="2400" dirty="0">
                <a:solidFill>
                  <a:schemeClr val="tx1"/>
                </a:solidFill>
              </a:rPr>
              <a:t>Rs232 interface used between transmitter and receiver</a:t>
            </a:r>
          </a:p>
          <a:p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This Modules are further divided into submodules</a:t>
            </a:r>
          </a:p>
          <a:p>
            <a:r>
              <a:rPr lang="en-IN" sz="2400" dirty="0">
                <a:solidFill>
                  <a:schemeClr val="tx1"/>
                </a:solidFill>
              </a:rPr>
              <a:t>All the modules are connected by instantiating each module in the main Module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78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9092-24C7-AE67-939A-DB5F4616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Transmitter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F8F70-E8B9-F0C9-505A-9600D60BB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7564"/>
            <a:ext cx="10058400" cy="3414824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IN" sz="3400" dirty="0">
                <a:solidFill>
                  <a:schemeClr val="tx1"/>
                </a:solidFill>
              </a:rPr>
              <a:t>This Module sub divided into four modules </a:t>
            </a:r>
          </a:p>
          <a:p>
            <a:pPr algn="just"/>
            <a:r>
              <a:rPr lang="en-US" sz="3600" b="1" dirty="0">
                <a:solidFill>
                  <a:schemeClr val="tx1"/>
                </a:solidFill>
              </a:rPr>
              <a:t>1.start: </a:t>
            </a:r>
            <a:r>
              <a:rPr lang="en-US" sz="3600" dirty="0">
                <a:solidFill>
                  <a:schemeClr val="tx1"/>
                </a:solidFill>
              </a:rPr>
              <a:t>ideally the transmitter is high if it detect 0 then start sending data</a:t>
            </a:r>
            <a:endParaRPr lang="en-IN" sz="3400" dirty="0">
              <a:solidFill>
                <a:schemeClr val="tx1"/>
              </a:solidFill>
            </a:endParaRPr>
          </a:p>
          <a:p>
            <a:pPr algn="just"/>
            <a:r>
              <a:rPr lang="en-IN" sz="3400" b="1" dirty="0">
                <a:solidFill>
                  <a:schemeClr val="tx1"/>
                </a:solidFill>
              </a:rPr>
              <a:t>2.Parity Generator: </a:t>
            </a:r>
            <a:r>
              <a:rPr lang="en-IN" sz="3400" dirty="0">
                <a:solidFill>
                  <a:schemeClr val="tx1"/>
                </a:solidFill>
              </a:rPr>
              <a:t>Generates parity for the 8bit input data</a:t>
            </a:r>
          </a:p>
          <a:p>
            <a:pPr algn="just"/>
            <a:r>
              <a:rPr lang="en-IN" sz="3400" b="1" dirty="0">
                <a:solidFill>
                  <a:schemeClr val="tx1"/>
                </a:solidFill>
              </a:rPr>
              <a:t>3. PISO(Parallel in Serial out):</a:t>
            </a:r>
            <a:r>
              <a:rPr lang="en-IN" sz="3400" dirty="0">
                <a:solidFill>
                  <a:schemeClr val="tx1"/>
                </a:solidFill>
              </a:rPr>
              <a:t> Takes the 8bit input binary data and convert it into 1bit serial data</a:t>
            </a:r>
          </a:p>
          <a:p>
            <a:pPr algn="just"/>
            <a:r>
              <a:rPr lang="en-IN" sz="3400" b="1" dirty="0">
                <a:solidFill>
                  <a:schemeClr val="tx1"/>
                </a:solidFill>
              </a:rPr>
              <a:t>4. Transmitter Mux:</a:t>
            </a:r>
            <a:r>
              <a:rPr lang="en-IN" sz="3400" dirty="0">
                <a:solidFill>
                  <a:schemeClr val="tx1"/>
                </a:solidFill>
              </a:rPr>
              <a:t> It is a 4x1 mux to transmit different type of data like- start bit, data bit, parity bit and stop bit</a:t>
            </a:r>
          </a:p>
          <a:p>
            <a:pPr algn="just"/>
            <a:r>
              <a:rPr lang="en-IN" sz="3400" b="1" dirty="0">
                <a:solidFill>
                  <a:schemeClr val="tx1"/>
                </a:solidFill>
              </a:rPr>
              <a:t>5.Tx FSM:</a:t>
            </a:r>
            <a:r>
              <a:rPr lang="en-IN" sz="3400" dirty="0">
                <a:solidFill>
                  <a:schemeClr val="tx1"/>
                </a:solidFill>
              </a:rPr>
              <a:t> Generates all the necessary signal required to transmit data at right time</a:t>
            </a:r>
          </a:p>
          <a:p>
            <a:pPr algn="just"/>
            <a:endParaRPr lang="en-IN" dirty="0"/>
          </a:p>
          <a:p>
            <a:pPr marL="1471400" lvl="8" indent="0" algn="just">
              <a:buNone/>
            </a:pPr>
            <a:r>
              <a:rPr lang="en-US" dirty="0"/>
              <a:t>		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9091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19C0-0D3C-5399-CC95-4699DD20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Transmitter FSM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730E87-CFF7-ED7F-4135-DE3698EC9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3" t="33904" r="7688" b="18603"/>
          <a:stretch/>
        </p:blipFill>
        <p:spPr>
          <a:xfrm>
            <a:off x="2918298" y="2081765"/>
            <a:ext cx="5622565" cy="4182848"/>
          </a:xfrm>
        </p:spPr>
      </p:pic>
    </p:spTree>
    <p:extLst>
      <p:ext uri="{BB962C8B-B14F-4D97-AF65-F5344CB8AC3E}">
        <p14:creationId xmlns:p14="http://schemas.microsoft.com/office/powerpoint/2010/main" val="2790501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3E43-EDE7-E3AC-88D3-BF10975E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Receiver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9A760-AC15-DE14-53D3-A5DF34F3C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start: </a:t>
            </a:r>
            <a:r>
              <a:rPr lang="en-US" sz="2400" dirty="0">
                <a:solidFill>
                  <a:schemeClr val="tx1"/>
                </a:solidFill>
              </a:rPr>
              <a:t>ideally the receiver is high if it detect 0 then start receiving data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SIPO(serial in parallel out): </a:t>
            </a:r>
            <a:r>
              <a:rPr lang="en-US" sz="2400" dirty="0">
                <a:solidFill>
                  <a:schemeClr val="tx1"/>
                </a:solidFill>
              </a:rPr>
              <a:t>Converts serial data into 8bit parallel data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Parity checker: </a:t>
            </a:r>
            <a:r>
              <a:rPr lang="en-US" sz="2400" dirty="0">
                <a:solidFill>
                  <a:schemeClr val="tx1"/>
                </a:solidFill>
              </a:rPr>
              <a:t>checks the correctness of data by </a:t>
            </a:r>
            <a:r>
              <a:rPr lang="en-US" sz="2400" dirty="0" err="1">
                <a:solidFill>
                  <a:schemeClr val="tx1"/>
                </a:solidFill>
              </a:rPr>
              <a:t>xoring</a:t>
            </a:r>
            <a:r>
              <a:rPr lang="en-US" sz="2400" dirty="0">
                <a:solidFill>
                  <a:schemeClr val="tx1"/>
                </a:solidFill>
              </a:rPr>
              <a:t> the received data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Stop bit: </a:t>
            </a:r>
            <a:r>
              <a:rPr lang="en-US" sz="2400" dirty="0">
                <a:solidFill>
                  <a:schemeClr val="tx1"/>
                </a:solidFill>
              </a:rPr>
              <a:t>Stops accepting the new data(indicates that current data reception is completed</a:t>
            </a:r>
            <a:r>
              <a:rPr lang="en-US" sz="2400" dirty="0"/>
              <a:t>) 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RX_FSM: </a:t>
            </a:r>
            <a:r>
              <a:rPr lang="en-US" sz="2400" dirty="0">
                <a:solidFill>
                  <a:schemeClr val="tx1"/>
                </a:solidFill>
              </a:rPr>
              <a:t>Generates all the control signals for the UART receiver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939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AE89-F356-2609-383F-FC85A901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FSM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362716-2F8A-E00E-7D3E-C5A2C1271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6" t="17140" r="5590" b="32711"/>
          <a:stretch/>
        </p:blipFill>
        <p:spPr>
          <a:xfrm>
            <a:off x="3393648" y="2334515"/>
            <a:ext cx="4978457" cy="3764627"/>
          </a:xfrm>
        </p:spPr>
      </p:pic>
    </p:spTree>
    <p:extLst>
      <p:ext uri="{BB962C8B-B14F-4D97-AF65-F5344CB8AC3E}">
        <p14:creationId xmlns:p14="http://schemas.microsoft.com/office/powerpoint/2010/main" val="43336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E962-2E29-1E76-05BD-887FAC88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FD514-A341-728B-0FB1-E43DF207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660742"/>
            <a:ext cx="10058400" cy="2208351"/>
          </a:xfrm>
        </p:spPr>
        <p:txBody>
          <a:bodyPr>
            <a:normAutofit/>
          </a:bodyPr>
          <a:lstStyle/>
          <a:p>
            <a:r>
              <a:rPr lang="en-US" sz="2400" b="1" dirty="0"/>
              <a:t>RS232:</a:t>
            </a:r>
          </a:p>
          <a:p>
            <a:r>
              <a:rPr lang="en-US" sz="2400" dirty="0"/>
              <a:t>The UART provides serial communication capabilities, which allow Communication with modem or other external Devices , like another computer using a serial cable and RS232 protocol.</a:t>
            </a:r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5A7BF2-0CEB-493B-87F3-405395737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193439"/>
              </p:ext>
            </p:extLst>
          </p:nvPr>
        </p:nvGraphicFramePr>
        <p:xfrm>
          <a:off x="2158738" y="2224726"/>
          <a:ext cx="1960775" cy="1423447"/>
        </p:xfrm>
        <a:graphic>
          <a:graphicData uri="http://schemas.openxmlformats.org/drawingml/2006/table">
            <a:tbl>
              <a:tblPr/>
              <a:tblGrid>
                <a:gridCol w="1960775">
                  <a:extLst>
                    <a:ext uri="{9D8B030D-6E8A-4147-A177-3AD203B41FA5}">
                      <a16:colId xmlns:a16="http://schemas.microsoft.com/office/drawing/2014/main" val="3269626908"/>
                    </a:ext>
                  </a:extLst>
                </a:gridCol>
              </a:tblGrid>
              <a:tr h="14234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Microcontrollers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5033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221309-48CA-6C3F-547F-6FA9ED228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176422"/>
              </p:ext>
            </p:extLst>
          </p:nvPr>
        </p:nvGraphicFramePr>
        <p:xfrm>
          <a:off x="5759777" y="2215299"/>
          <a:ext cx="1555423" cy="1423447"/>
        </p:xfrm>
        <a:graphic>
          <a:graphicData uri="http://schemas.openxmlformats.org/drawingml/2006/table">
            <a:tbl>
              <a:tblPr/>
              <a:tblGrid>
                <a:gridCol w="1555423">
                  <a:extLst>
                    <a:ext uri="{9D8B030D-6E8A-4147-A177-3AD203B41FA5}">
                      <a16:colId xmlns:a16="http://schemas.microsoft.com/office/drawing/2014/main" val="1725313373"/>
                    </a:ext>
                  </a:extLst>
                </a:gridCol>
              </a:tblGrid>
              <a:tr h="14234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RS232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18846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7333A88-F69F-AC7F-EFBA-3DE388C8A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970216"/>
              </p:ext>
            </p:extLst>
          </p:nvPr>
        </p:nvGraphicFramePr>
        <p:xfrm>
          <a:off x="8955464" y="2215299"/>
          <a:ext cx="1630837" cy="1404593"/>
        </p:xfrm>
        <a:graphic>
          <a:graphicData uri="http://schemas.openxmlformats.org/drawingml/2006/table">
            <a:tbl>
              <a:tblPr/>
              <a:tblGrid>
                <a:gridCol w="1630837">
                  <a:extLst>
                    <a:ext uri="{9D8B030D-6E8A-4147-A177-3AD203B41FA5}">
                      <a16:colId xmlns:a16="http://schemas.microsoft.com/office/drawing/2014/main" val="2828287864"/>
                    </a:ext>
                  </a:extLst>
                </a:gridCol>
              </a:tblGrid>
              <a:tr h="14045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UART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00675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F0438D-7D6D-3AC4-C22E-38480BAC0203}"/>
              </a:ext>
            </a:extLst>
          </p:cNvPr>
          <p:cNvCxnSpPr>
            <a:cxnSpLocks/>
          </p:cNvCxnSpPr>
          <p:nvPr/>
        </p:nvCxnSpPr>
        <p:spPr>
          <a:xfrm>
            <a:off x="4119513" y="2507530"/>
            <a:ext cx="164026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278541-4F13-3841-E426-2175AFC05544}"/>
              </a:ext>
            </a:extLst>
          </p:cNvPr>
          <p:cNvCxnSpPr>
            <a:cxnSpLocks/>
          </p:cNvCxnSpPr>
          <p:nvPr/>
        </p:nvCxnSpPr>
        <p:spPr>
          <a:xfrm>
            <a:off x="7315200" y="2527955"/>
            <a:ext cx="164026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E1BB23-F0A8-2172-C502-78031223DD49}"/>
              </a:ext>
            </a:extLst>
          </p:cNvPr>
          <p:cNvCxnSpPr>
            <a:cxnSpLocks/>
          </p:cNvCxnSpPr>
          <p:nvPr/>
        </p:nvCxnSpPr>
        <p:spPr>
          <a:xfrm flipH="1">
            <a:off x="4119513" y="3337089"/>
            <a:ext cx="164026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986FC6-3309-A0F2-C21F-A43B235822C3}"/>
              </a:ext>
            </a:extLst>
          </p:cNvPr>
          <p:cNvCxnSpPr>
            <a:cxnSpLocks/>
          </p:cNvCxnSpPr>
          <p:nvPr/>
        </p:nvCxnSpPr>
        <p:spPr>
          <a:xfrm flipH="1">
            <a:off x="7315200" y="3197258"/>
            <a:ext cx="164026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522A16B-06DD-A80D-4174-E0770DB7D8BA}"/>
                  </a:ext>
                </a:extLst>
              </p14:cNvPr>
              <p14:cNvContentPartPr/>
              <p14:nvPr/>
            </p14:nvContentPartPr>
            <p14:xfrm>
              <a:off x="-537127" y="1121385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522A16B-06DD-A80D-4174-E0770DB7D8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43247" y="1115265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415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2097-CBB8-88F9-F331-CC4646AB1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UART TOP 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455F9-30C2-7649-5092-6C57B8D02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585" y="2015416"/>
            <a:ext cx="10058400" cy="4023360"/>
          </a:xfrm>
        </p:spPr>
        <p:txBody>
          <a:bodyPr>
            <a:normAutofit/>
          </a:bodyPr>
          <a:lstStyle/>
          <a:p>
            <a:r>
              <a:rPr lang="en-IN" sz="3200" dirty="0"/>
              <a:t>1.Baudrate generator</a:t>
            </a:r>
          </a:p>
          <a:p>
            <a:r>
              <a:rPr lang="en-IN" sz="3200" dirty="0"/>
              <a:t>2.Transmitter</a:t>
            </a:r>
          </a:p>
          <a:p>
            <a:r>
              <a:rPr lang="en-IN" sz="3200" dirty="0"/>
              <a:t>3.Receiver</a:t>
            </a:r>
            <a:endParaRPr lang="en-US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D58C5B-5EAD-B218-169B-9A55D37DD4BB}"/>
                  </a:ext>
                </a:extLst>
              </p14:cNvPr>
              <p14:cNvContentPartPr/>
              <p14:nvPr/>
            </p14:nvContentPartPr>
            <p14:xfrm>
              <a:off x="2667593" y="3167625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D58C5B-5EAD-B218-169B-9A55D37DD4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1473" y="3161505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47478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313</TotalTime>
  <Words>289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UART</vt:lpstr>
      <vt:lpstr>Main Modules</vt:lpstr>
      <vt:lpstr>Transmitter</vt:lpstr>
      <vt:lpstr>Transmitter FSM</vt:lpstr>
      <vt:lpstr>Receiver</vt:lpstr>
      <vt:lpstr>Receiver FSM</vt:lpstr>
      <vt:lpstr>Interface</vt:lpstr>
      <vt:lpstr>UART TOP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Naveen 's</dc:creator>
  <cp:lastModifiedBy>Naveen 's</cp:lastModifiedBy>
  <cp:revision>6</cp:revision>
  <dcterms:created xsi:type="dcterms:W3CDTF">2024-11-12T08:48:00Z</dcterms:created>
  <dcterms:modified xsi:type="dcterms:W3CDTF">2024-11-12T17:08:24Z</dcterms:modified>
</cp:coreProperties>
</file>