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BF7EB1-FB06-4F05-8106-B295CECA0F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63EF21-1D2A-4BA6-9DFB-DD003F6D8A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75D26F-BA8C-4FE7-9F8B-7C0D47CB81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5062C4-0E84-48D2-8C11-84AE394811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EA9E79-9208-48F9-B892-F857E9F842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D679CF-D059-4D38-9069-FFAA4F52A8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31ED3B-CD2A-4A2B-8D16-3FFA080806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52010D-2CCC-4E5D-9B1A-6CF03CCC73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F45470-A481-4D79-8C52-FA37612398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3ED1A2-955B-46AE-B648-262316845B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F0CEEB-DEEC-49A9-8A49-BAB548BDF5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8A6229-45A7-44F5-803D-81BC94870A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k object 16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108960" y="6378120"/>
            <a:ext cx="292500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6583680" y="6378120"/>
            <a:ext cx="21020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497DED-2B4A-451B-AF0C-597372EB83FB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7200" y="6378120"/>
            <a:ext cx="21020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2"/>
          <p:cNvSpPr/>
          <p:nvPr/>
        </p:nvSpPr>
        <p:spPr>
          <a:xfrm>
            <a:off x="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" name="object 3"/>
          <p:cNvSpPr/>
          <p:nvPr/>
        </p:nvSpPr>
        <p:spPr>
          <a:xfrm>
            <a:off x="228600" y="0"/>
            <a:ext cx="194400" cy="6856920"/>
          </a:xfrm>
          <a:custGeom>
            <a:avLst/>
            <a:gdLst>
              <a:gd name="textAreaLeft" fmla="*/ 0 w 194400"/>
              <a:gd name="textAreaRight" fmla="*/ 195480 w 1944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4" name="object 4"/>
          <p:cNvSpPr/>
          <p:nvPr/>
        </p:nvSpPr>
        <p:spPr>
          <a:xfrm>
            <a:off x="1414440" y="0"/>
            <a:ext cx="1480320" cy="600840"/>
          </a:xfrm>
          <a:custGeom>
            <a:avLst/>
            <a:gdLst>
              <a:gd name="textAreaLeft" fmla="*/ 0 w 1480320"/>
              <a:gd name="textAreaRight" fmla="*/ 1481400 w 1480320"/>
              <a:gd name="textAreaTop" fmla="*/ 0 h 600840"/>
              <a:gd name="textAreaBottom" fmla="*/ 601920 h 600840"/>
            </a:gdLst>
            <a:ahLst/>
            <a:rect l="textAreaLeft" t="textAreaTop" r="textAreaRight" b="textAreaBottom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5" name="object 5"/>
          <p:cNvSpPr/>
          <p:nvPr/>
        </p:nvSpPr>
        <p:spPr>
          <a:xfrm>
            <a:off x="1414440" y="6249960"/>
            <a:ext cx="1480320" cy="607320"/>
          </a:xfrm>
          <a:custGeom>
            <a:avLst/>
            <a:gdLst>
              <a:gd name="textAreaLeft" fmla="*/ 0 w 1480320"/>
              <a:gd name="textAreaRight" fmla="*/ 1481400 w 1480320"/>
              <a:gd name="textAreaTop" fmla="*/ 0 h 607320"/>
              <a:gd name="textAreaBottom" fmla="*/ 608400 h 607320"/>
            </a:gdLst>
            <a:ahLst/>
            <a:rect l="textAreaLeft" t="textAreaTop" r="textAreaRight" b="textAreaBottom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6" name="object 6"/>
          <p:cNvSpPr/>
          <p:nvPr/>
        </p:nvSpPr>
        <p:spPr>
          <a:xfrm>
            <a:off x="42372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7" name="object 7"/>
          <p:cNvSpPr/>
          <p:nvPr/>
        </p:nvSpPr>
        <p:spPr>
          <a:xfrm>
            <a:off x="65232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8" name="object 8"/>
          <p:cNvSpPr/>
          <p:nvPr/>
        </p:nvSpPr>
        <p:spPr>
          <a:xfrm>
            <a:off x="6629400" y="6249960"/>
            <a:ext cx="1522800" cy="6073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607320"/>
              <a:gd name="textAreaBottom" fmla="*/ 608400 h 607320"/>
            </a:gdLst>
            <a:ahLst/>
            <a:rect l="textAreaLeft" t="textAreaTop" r="textAreaRight" b="textAreaBottom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9" name="object 9"/>
          <p:cNvSpPr/>
          <p:nvPr/>
        </p:nvSpPr>
        <p:spPr>
          <a:xfrm>
            <a:off x="-6480" y="0"/>
            <a:ext cx="915552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0" name="object 10"/>
          <p:cNvSpPr/>
          <p:nvPr/>
        </p:nvSpPr>
        <p:spPr>
          <a:xfrm>
            <a:off x="4572000" y="0"/>
            <a:ext cx="3678120" cy="6249240"/>
          </a:xfrm>
          <a:custGeom>
            <a:avLst/>
            <a:gdLst>
              <a:gd name="textAreaLeft" fmla="*/ 0 w 3678120"/>
              <a:gd name="textAreaRight" fmla="*/ 3679200 w 3678120"/>
              <a:gd name="textAreaTop" fmla="*/ 0 h 6249240"/>
              <a:gd name="textAreaBottom" fmla="*/ 6250320 h 624924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1" name="object 11"/>
          <p:cNvSpPr/>
          <p:nvPr/>
        </p:nvSpPr>
        <p:spPr>
          <a:xfrm>
            <a:off x="4561200" y="0"/>
            <a:ext cx="3678120" cy="6249240"/>
          </a:xfrm>
          <a:custGeom>
            <a:avLst/>
            <a:gdLst>
              <a:gd name="textAreaLeft" fmla="*/ 0 w 3678120"/>
              <a:gd name="textAreaRight" fmla="*/ 3679200 w 3678120"/>
              <a:gd name="textAreaTop" fmla="*/ 0 h 6249240"/>
              <a:gd name="textAreaBottom" fmla="*/ 6250320 h 624924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w="1524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2" name="object 12"/>
          <p:cNvSpPr/>
          <p:nvPr/>
        </p:nvSpPr>
        <p:spPr>
          <a:xfrm>
            <a:off x="4561200" y="0"/>
            <a:ext cx="360" cy="6249240"/>
          </a:xfrm>
          <a:custGeom>
            <a:avLst/>
            <a:gdLst>
              <a:gd name="textAreaLeft" fmla="*/ 0 w 360"/>
              <a:gd name="textAreaRight" fmla="*/ 2880 w 360"/>
              <a:gd name="textAreaTop" fmla="*/ 0 h 6249240"/>
              <a:gd name="textAreaBottom" fmla="*/ 6250320 h 6249240"/>
            </a:gdLst>
            <a:ahLst/>
            <a:rect l="textAreaLeft" t="textAreaTop" r="textAreaRight" b="textAreaBottom"/>
            <a:pathLst>
              <a:path w="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w="1524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3" name="object 13"/>
          <p:cNvSpPr/>
          <p:nvPr/>
        </p:nvSpPr>
        <p:spPr>
          <a:xfrm>
            <a:off x="4649760" y="0"/>
            <a:ext cx="3504240" cy="2291400"/>
          </a:xfrm>
          <a:custGeom>
            <a:avLst/>
            <a:gdLst>
              <a:gd name="textAreaLeft" fmla="*/ 0 w 3504240"/>
              <a:gd name="textAreaRight" fmla="*/ 3505320 w 3504240"/>
              <a:gd name="textAreaTop" fmla="*/ 0 h 2291400"/>
              <a:gd name="textAreaBottom" fmla="*/ 2292480 h 2291400"/>
            </a:gdLst>
            <a:ahLst/>
            <a:rect l="textAreaLeft" t="textAreaTop" r="textAreaRight" b="textAreaBottom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4" name="object 14"/>
          <p:cNvSpPr/>
          <p:nvPr/>
        </p:nvSpPr>
        <p:spPr>
          <a:xfrm>
            <a:off x="905400" y="571680"/>
            <a:ext cx="3562560" cy="5647320"/>
          </a:xfrm>
          <a:custGeom>
            <a:avLst/>
            <a:gdLst>
              <a:gd name="textAreaLeft" fmla="*/ 0 w 3562560"/>
              <a:gd name="textAreaRight" fmla="*/ 3563640 w 3562560"/>
              <a:gd name="textAreaTop" fmla="*/ 0 h 5647320"/>
              <a:gd name="textAreaBottom" fmla="*/ 5648400 h 564732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5" name="object 15"/>
          <p:cNvSpPr/>
          <p:nvPr/>
        </p:nvSpPr>
        <p:spPr>
          <a:xfrm>
            <a:off x="905400" y="601920"/>
            <a:ext cx="3562560" cy="5647320"/>
          </a:xfrm>
          <a:custGeom>
            <a:avLst/>
            <a:gdLst>
              <a:gd name="textAreaLeft" fmla="*/ 0 w 3562560"/>
              <a:gd name="textAreaRight" fmla="*/ 3563640 w 3562560"/>
              <a:gd name="textAreaTop" fmla="*/ 0 h 5647320"/>
              <a:gd name="textAreaBottom" fmla="*/ 5648400 h 564732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6" name="object 16"/>
          <p:cNvSpPr/>
          <p:nvPr/>
        </p:nvSpPr>
        <p:spPr>
          <a:xfrm>
            <a:off x="4649760" y="6097680"/>
            <a:ext cx="3504240" cy="131760"/>
          </a:xfrm>
          <a:custGeom>
            <a:avLst/>
            <a:gdLst>
              <a:gd name="textAreaLeft" fmla="*/ 0 w 3504240"/>
              <a:gd name="textAreaRight" fmla="*/ 3505320 w 3504240"/>
              <a:gd name="textAreaTop" fmla="*/ 0 h 131760"/>
              <a:gd name="textAreaBottom" fmla="*/ 132840 h 131760"/>
            </a:gdLst>
            <a:ahLst/>
            <a:rect l="textAreaLeft" t="textAreaTop" r="textAreaRight" b="textAreaBottom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7" name="object 18"/>
          <p:cNvSpPr/>
          <p:nvPr/>
        </p:nvSpPr>
        <p:spPr>
          <a:xfrm>
            <a:off x="4881240" y="615600"/>
            <a:ext cx="2759040" cy="11480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8" name="object 19"/>
          <p:cNvSpPr/>
          <p:nvPr/>
        </p:nvSpPr>
        <p:spPr>
          <a:xfrm>
            <a:off x="4812840" y="3294360"/>
            <a:ext cx="315036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endParaRPr b="0" lang="en-US" sz="3200" spc="-1" strike="noStrike">
              <a:solidFill>
                <a:srgbClr val="000000"/>
              </a:solidFill>
              <a:latin typeface="Verdana"/>
              <a:ea typeface="DejaVu Sans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878000" y="2738520"/>
            <a:ext cx="3085200" cy="36698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400" spc="63" strike="noStrike">
                <a:solidFill>
                  <a:srgbClr val="c0504d"/>
                </a:solidFill>
                <a:latin typeface="Verdana"/>
              </a:rPr>
              <a:t>Le</a:t>
            </a:r>
            <a:r>
              <a:rPr b="0" lang="en-US" sz="2400" spc="43" strike="noStrike">
                <a:solidFill>
                  <a:srgbClr val="c0504d"/>
                </a:solidFill>
                <a:latin typeface="Verdana"/>
              </a:rPr>
              <a:t>c</a:t>
            </a:r>
            <a:r>
              <a:rPr b="0" lang="en-US" sz="2400" spc="-75" strike="noStrike">
                <a:solidFill>
                  <a:srgbClr val="c0504d"/>
                </a:solidFill>
                <a:latin typeface="Verdana"/>
              </a:rPr>
              <a:t>t</a:t>
            </a:r>
            <a:r>
              <a:rPr b="0" lang="en-US" sz="2400" spc="-114" strike="noStrike">
                <a:solidFill>
                  <a:srgbClr val="c0504d"/>
                </a:solidFill>
                <a:latin typeface="Verdana"/>
              </a:rPr>
              <a:t>u</a:t>
            </a:r>
            <a:r>
              <a:rPr b="0" lang="en-US" sz="2400" spc="-92" strike="noStrike">
                <a:solidFill>
                  <a:srgbClr val="c0504d"/>
                </a:solidFill>
                <a:latin typeface="Verdana"/>
              </a:rPr>
              <a:t>re </a:t>
            </a:r>
            <a:r>
              <a:rPr b="0" lang="en-IN" sz="2400" spc="-301" strike="noStrike">
                <a:solidFill>
                  <a:srgbClr val="c0504d"/>
                </a:solidFill>
                <a:latin typeface="Verdana"/>
              </a:rPr>
              <a:t>–</a:t>
            </a:r>
            <a:r>
              <a:rPr b="0" lang="en-US" sz="2400" spc="-301" strike="noStrike">
                <a:solidFill>
                  <a:srgbClr val="c0504d"/>
                </a:solidFill>
                <a:latin typeface="Verdana"/>
              </a:rPr>
              <a:t> 12</a:t>
            </a:r>
            <a:br>
              <a:rPr sz="2400"/>
            </a:br>
            <a:br>
              <a:rPr sz="2400"/>
            </a:b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Disk Related commands and Getting started with File system</a:t>
            </a:r>
            <a:br>
              <a:rPr sz="2400"/>
            </a:br>
            <a:br>
              <a:rPr sz="2400"/>
            </a:br>
            <a:br>
              <a:rPr sz="2400"/>
            </a:b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By : Naveen Tiwari</a:t>
            </a:r>
            <a:br>
              <a:rPr sz="2400"/>
            </a:b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object 23"/>
          <p:cNvSpPr/>
          <p:nvPr/>
        </p:nvSpPr>
        <p:spPr>
          <a:xfrm>
            <a:off x="5650200" y="5881680"/>
            <a:ext cx="1386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US" sz="1800" spc="-151" strike="noStrike">
                <a:solidFill>
                  <a:srgbClr val="ee5846"/>
                </a:solidFill>
                <a:latin typeface="Verdana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Rectangle 23"/>
          <p:cNvSpPr/>
          <p:nvPr/>
        </p:nvSpPr>
        <p:spPr>
          <a:xfrm>
            <a:off x="1066680" y="762120"/>
            <a:ext cx="3224520" cy="52682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62" name="TextBox 24"/>
          <p:cNvSpPr/>
          <p:nvPr/>
        </p:nvSpPr>
        <p:spPr>
          <a:xfrm flipH="1">
            <a:off x="1218600" y="1173600"/>
            <a:ext cx="291600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LINUX ADMINISTRATION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Picture 25" descr=""/>
          <p:cNvPicPr/>
          <p:nvPr/>
        </p:nvPicPr>
        <p:blipFill>
          <a:blip r:embed="rId3"/>
          <a:stretch/>
        </p:blipFill>
        <p:spPr>
          <a:xfrm>
            <a:off x="1602000" y="2877480"/>
            <a:ext cx="2142000" cy="214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object 39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3" name="object 40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4" name="object 41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5" name="object 42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6" name="object 43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7" name="object 44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8" name="object 45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9" name="object 46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0" name="object 47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1" name="object 48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2" name="object 49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3" name="object 50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4" name="object 51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5" name="object 52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6" name="object 53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7" name="object 54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8" name="object 55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9" name="object 56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0" name="object 57"/>
          <p:cNvSpPr/>
          <p:nvPr/>
        </p:nvSpPr>
        <p:spPr>
          <a:xfrm>
            <a:off x="1123920" y="344520"/>
            <a:ext cx="7189920" cy="74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bf0041"/>
                </a:solidFill>
                <a:latin typeface="Calibri"/>
                <a:ea typeface="DejaVu Sans"/>
              </a:rPr>
              <a:t>cmp (compare)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It is used to compare the two files byte by byte and helps you to find out whether the two files are identical or not.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$cmp [OPTION]... FILE1 [FILE2 [SKIP1 [SKIP2]]]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Using -1 ,-2 and -3 options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$comm -1 file1 file2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check whether the input files are sorted or not and in case if either of the two files are wrongly ordered then comm command will fail with an error message.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$comm - -check-order file1 file2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Rectangle 5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Rectangle 6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object 58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4" name="object 59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5" name="object 60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6" name="object 61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7" name="object 62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8" name="object 63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9" name="object 64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0" name="object 65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1" name="object 66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2" name="object 67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3" name="object 68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4" name="object 69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5" name="object 70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6" name="object 71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7" name="object 72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8" name="object 73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9" name="object 74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0" name="object 75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1" name="object 76"/>
          <p:cNvSpPr/>
          <p:nvPr/>
        </p:nvSpPr>
        <p:spPr>
          <a:xfrm>
            <a:off x="1123920" y="344520"/>
            <a:ext cx="7189920" cy="38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if you don’t want to check whether the input files are sorted or not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comm - -nocheck-order file1 file2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Rectangle 7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Rectangle 8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2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5" name="object 3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6" name="object 4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7" name="object 5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8" name="object 6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9" name="object 7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0" name="object 8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1" name="object 9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2" name="object 10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3" name="object 11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4" name="object 12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5" name="object 13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6" name="object 14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7" name="object 15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8" name="object 16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9" name="object 17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0" name="object 18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1" name="object 19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2" name="object 21"/>
          <p:cNvSpPr/>
          <p:nvPr/>
        </p:nvSpPr>
        <p:spPr>
          <a:xfrm>
            <a:off x="1123920" y="344520"/>
            <a:ext cx="7189920" cy="70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c00000"/>
                </a:solidFill>
                <a:latin typeface="Calibri"/>
                <a:ea typeface="DejaVu Sans"/>
              </a:rPr>
              <a:t>df (disk free)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It is used to display information related to file systems about total space and available space.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$df [OPTION]... [FILE]…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display the space available on all currently mounted file systems.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$df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display mount information of that particular file.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$df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Rectangle 3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" name="Rectangle 4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ject 325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6" name="object 326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7" name="object 327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8" name="object 328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9" name="object 329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0" name="object 330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1" name="object 331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2" name="object 332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3" name="object 333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4" name="object 334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5" name="object 335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6" name="object 336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7" name="object 337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8" name="object 338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9" name="object 339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0" name="object 340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1" name="object 341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2" name="object 342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3" name="object 343"/>
          <p:cNvSpPr/>
          <p:nvPr/>
        </p:nvSpPr>
        <p:spPr>
          <a:xfrm>
            <a:off x="1123920" y="344520"/>
            <a:ext cx="7189920" cy="698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display all the file system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$df -a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display size in power of 1024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$df -h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display sizes in power of 1000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$df -H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get complete grand total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$df --total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Rectangle 36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5" name="Rectangle 37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bject 211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7" name="object 212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8" name="object 213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9" name="object 214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0" name="object 215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1" name="object 216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2" name="object 217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3" name="object 218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4" name="object 219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5" name="object 220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6" name="object 221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7" name="object 222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8" name="object 223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9" name="object 224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0" name="object 225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1" name="object 226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2" name="object 227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3" name="object 228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4" name="object 229"/>
          <p:cNvSpPr/>
          <p:nvPr/>
        </p:nvSpPr>
        <p:spPr>
          <a:xfrm>
            <a:off x="1123920" y="344520"/>
            <a:ext cx="7189920" cy="80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display file type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$df -T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du (disk usage)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It is used to estimate file space usage.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It can be used to track the files and directories which are consuming excessive amount of space on hard disk drive.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$du [OPTION]... [FILE]...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print sizes in human readable format(K, M, G)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$du -h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ctangle 24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Rectangle 25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344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8" name="object 345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9" name="object 346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0" name="object 347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1" name="object 348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2" name="object 349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3" name="object 350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4" name="object 351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5" name="object 352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6" name="object 353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7" name="object 354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8" name="object 355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9" name="object 356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0" name="object 357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1" name="object 358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2" name="object 359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3" name="object 360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4" name="object 361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5" name="object 362"/>
          <p:cNvSpPr/>
          <p:nvPr/>
        </p:nvSpPr>
        <p:spPr>
          <a:xfrm>
            <a:off x="1123920" y="344520"/>
            <a:ext cx="7189920" cy="654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print all files including directories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$du -a -h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print total size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$du -c -h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print sizes till particular level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$du -d levelno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Eg: $du -d 1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T0 get summary of file system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$du -s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Rectangle 38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7" name="Rectangle 39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bject 230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9" name="object 231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0" name="object 232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1" name="object 233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2" name="object 234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3" name="object 235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4" name="object 236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5" name="object 237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6" name="object 238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7" name="object 239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8" name="object 240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9" name="object 241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0" name="object 242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1" name="object 243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2" name="object 244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3" name="object 245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4" name="object 246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5" name="object 247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6" name="object 248"/>
          <p:cNvSpPr/>
          <p:nvPr/>
        </p:nvSpPr>
        <p:spPr>
          <a:xfrm>
            <a:off x="1123920" y="344520"/>
            <a:ext cx="7189920" cy="80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get the timestamp of last modified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$du --time -h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ulimit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It is used to see, set, or limit the resource usage of the current user.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It is used to return the number of open file descriptors for each process.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It is also used to set restrictions on the resources used by a process.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$ulimit [option]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check the ulimit value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$ulimit -a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ctangle 26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Rectangle 27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bject 363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0" name="object 364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1" name="object 365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2" name="object 366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3" name="object 367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4" name="object 368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5" name="object 369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6" name="object 370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7" name="object 371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8" name="object 372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9" name="object 373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0" name="object 374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1" name="object 375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2" name="object 376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3" name="object 377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4" name="object 378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5" name="object 379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6" name="object 380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7" name="object 381"/>
          <p:cNvSpPr/>
          <p:nvPr/>
        </p:nvSpPr>
        <p:spPr>
          <a:xfrm>
            <a:off x="1123920" y="344520"/>
            <a:ext cx="7189920" cy="760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display maximum users process or for showing maximum user process limit for the logged-in user.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$ulimit -u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showthe maximum file size a user can have.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$ulimit -f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show maximum memory size for the current user.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$ulimit -m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show maximum memory size limit.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$ulimit -v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Rectangle 40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9" name="Rectangle 41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154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1" name="object 1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2" name="object 20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3" name="object 22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4" name="object 24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5" name="object 25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6" name="object 26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7" name="object 27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8" name="object 28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9" name="object 29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0" name="object 30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1" name="object 31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2" name="object 32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3" name="object 33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4" name="object 34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5" name="object 35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6" name="object 36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7" name="object 37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8" name="object 38"/>
          <p:cNvSpPr/>
          <p:nvPr/>
        </p:nvSpPr>
        <p:spPr>
          <a:xfrm>
            <a:off x="1123920" y="344520"/>
            <a:ext cx="7189920" cy="66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c00000"/>
                </a:solidFill>
                <a:latin typeface="Calibri"/>
                <a:ea typeface="DejaVu Sans"/>
              </a:rPr>
              <a:t>Soft limits and Hard limits in Linux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The soft limits are the limits which are allocated for actual processing of application or users.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while the Hard limits are nothing but an upper bound to the values of soft limits.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Noto Sans CJK SC"/>
              </a:rPr>
              <a:t>To display the Hard limit.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Hard limits are a restriction to the maximum value of soft limit.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$ulimit -Hn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For displaying Soft Limit. The soft limits are the limits that are there for processing.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$ulimit -Sn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Rectangle 1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0" name="Rectangle 2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ject 382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2" name="object 383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3" name="object 384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4" name="object 385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5" name="object 386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6" name="object 387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7" name="object 388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8" name="object 389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9" name="object 390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0" name="object 391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1" name="object 392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2" name="object 393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3" name="object 394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4" name="object 395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5" name="object 396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6" name="object 397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7" name="object 398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8" name="object 399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9" name="object 400"/>
          <p:cNvSpPr/>
          <p:nvPr/>
        </p:nvSpPr>
        <p:spPr>
          <a:xfrm>
            <a:off x="1123920" y="344520"/>
            <a:ext cx="7189920" cy="637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c9211e"/>
                </a:solidFill>
                <a:latin typeface="Calibri"/>
                <a:ea typeface="DejaVu Sans"/>
              </a:rPr>
              <a:t>Diff (difference)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This command is used to display the differences in the files by comparing the files line by line.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$diff [options] File1 File2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view differences in context mode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$diff -c file1 file2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view differences in unified mod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$diff -u file1 file2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Rectangle 42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1" name="Rectangle 43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15646</TotalTime>
  <Application>LibreOffice/7.4.4.2$Linux_X86_64 LibreOffice_project/40$Build-2</Application>
  <AppVersion>15.0000</AppVersion>
  <Words>734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2018-06-11T11:27:57Z</dcterms:created>
  <dc:creator>Anushray Gupta</dc:creator>
  <dc:description/>
  <dc:language>en-IN</dc:language>
  <cp:lastModifiedBy/>
  <dcterms:modified xsi:type="dcterms:W3CDTF">2023-01-28T16:23:04Z</dcterms:modified>
  <cp:revision>273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  <property fmtid="{D5CDD505-2E9C-101B-9397-08002B2CF9AE}" pid="5" name="PresentationFormat">
    <vt:lpwstr>On-screen Show (4:3)</vt:lpwstr>
  </property>
  <property fmtid="{D5CDD505-2E9C-101B-9397-08002B2CF9AE}" pid="6" name="Slides">
    <vt:i4>12</vt:i4>
  </property>
</Properties>
</file>