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AF9F8A-7CFE-43B1-BD54-2ADF7320FE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D92F8-A4C9-4BFB-8EE4-295B362D0A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CB9D1-6143-4E88-BF1A-502E2721AE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523C0-C744-45E0-B2C2-1A5DB0F626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CD1BDB-92B9-4A03-9EAF-46052A1F92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2B9115-173A-49F1-B4AB-150562FF07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7B893-1AB3-4EEB-887E-47429C0F70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C6FBF8-D4B3-40A4-A2C1-6306D9B1F3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012EBC-F901-40CB-8948-1EED4E1A67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47819-9E7D-482F-807D-13E5E4148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919606-3CBF-497C-BCEF-0094A3A041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7E449C-6EB9-4B30-91ED-156DD3123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0DBDB9-60E1-4F66-8764-2363FE47A4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73954D-B8E0-47D6-85A3-9E65B485F7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2F2902-2457-4960-83E2-FE2CD86B38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F10248-2D6C-4DA0-BAB5-528AFE5718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ABBA8-3574-469C-840D-44333EC0A7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AEDEF-4A91-45E8-BBAB-ED4A399018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07747C-87F6-4F89-9AA4-145F5200E0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1D5EB-8255-4506-BBE4-EF3D10DE61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EFA64A-0B57-456F-8355-0ED0DCBF63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616F0-99FF-40B7-BC24-440BE754E7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A751A9-8B30-44BD-8AB9-459EAD8F7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D4141-D5C2-4817-B692-E5D61B39D3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42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13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08B062-3324-43C2-A625-B83A8C8C2E3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13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42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1013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E7B34-254E-4A74-8C9F-F2372BA79A6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1013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228600" y="0"/>
            <a:ext cx="193680" cy="6856200"/>
          </a:xfrm>
          <a:custGeom>
            <a:avLst/>
            <a:gdLst>
              <a:gd name="textAreaLeft" fmla="*/ 0 w 193680"/>
              <a:gd name="textAreaRight" fmla="*/ 195480 w 1936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14440" y="0"/>
            <a:ext cx="1479600" cy="600120"/>
          </a:xfrm>
          <a:custGeom>
            <a:avLst/>
            <a:gdLst>
              <a:gd name="textAreaLeft" fmla="*/ 0 w 1479600"/>
              <a:gd name="textAreaRight" fmla="*/ 1481400 w 1479600"/>
              <a:gd name="textAreaTop" fmla="*/ 0 h 600120"/>
              <a:gd name="textAreaBottom" fmla="*/ 601920 h 60012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14440" y="6249960"/>
            <a:ext cx="1479600" cy="606600"/>
          </a:xfrm>
          <a:custGeom>
            <a:avLst/>
            <a:gdLst>
              <a:gd name="textAreaLeft" fmla="*/ 0 w 1479600"/>
              <a:gd name="textAreaRight" fmla="*/ 1481400 w 1479600"/>
              <a:gd name="textAreaTop" fmla="*/ 0 h 606600"/>
              <a:gd name="textAreaBottom" fmla="*/ 608400 h 60660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42372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65232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6629400" y="6249960"/>
            <a:ext cx="1522080" cy="6066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606600"/>
              <a:gd name="textAreaBottom" fmla="*/ 608400 h 60660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-6480" y="0"/>
            <a:ext cx="915480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4572000" y="0"/>
            <a:ext cx="3677400" cy="6248520"/>
          </a:xfrm>
          <a:custGeom>
            <a:avLst/>
            <a:gdLst>
              <a:gd name="textAreaLeft" fmla="*/ 0 w 3677400"/>
              <a:gd name="textAreaRight" fmla="*/ 3679200 w 3677400"/>
              <a:gd name="textAreaTop" fmla="*/ 0 h 6248520"/>
              <a:gd name="textAreaBottom" fmla="*/ 6250320 h 624852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4561200" y="0"/>
            <a:ext cx="3677400" cy="6248520"/>
          </a:xfrm>
          <a:custGeom>
            <a:avLst/>
            <a:gdLst>
              <a:gd name="textAreaLeft" fmla="*/ 0 w 3677400"/>
              <a:gd name="textAreaRight" fmla="*/ 3679200 w 3677400"/>
              <a:gd name="textAreaTop" fmla="*/ 0 h 6248520"/>
              <a:gd name="textAreaBottom" fmla="*/ 6250320 h 624852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4561200" y="0"/>
            <a:ext cx="360" cy="6248520"/>
          </a:xfrm>
          <a:custGeom>
            <a:avLst/>
            <a:gdLst>
              <a:gd name="textAreaLeft" fmla="*/ 0 w 360"/>
              <a:gd name="textAreaRight" fmla="*/ 11520 w 360"/>
              <a:gd name="textAreaTop" fmla="*/ 0 h 6248520"/>
              <a:gd name="textAreaBottom" fmla="*/ 6250320 h 624852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4649760" y="0"/>
            <a:ext cx="3503520" cy="2290680"/>
          </a:xfrm>
          <a:custGeom>
            <a:avLst/>
            <a:gdLst>
              <a:gd name="textAreaLeft" fmla="*/ 0 w 3503520"/>
              <a:gd name="textAreaRight" fmla="*/ 3505320 w 3503520"/>
              <a:gd name="textAreaTop" fmla="*/ 0 h 2290680"/>
              <a:gd name="textAreaBottom" fmla="*/ 2292480 h 229068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905400" y="571680"/>
            <a:ext cx="3561840" cy="5646600"/>
          </a:xfrm>
          <a:custGeom>
            <a:avLst/>
            <a:gdLst>
              <a:gd name="textAreaLeft" fmla="*/ 0 w 3561840"/>
              <a:gd name="textAreaRight" fmla="*/ 3563640 w 3561840"/>
              <a:gd name="textAreaTop" fmla="*/ 0 h 5646600"/>
              <a:gd name="textAreaBottom" fmla="*/ 5648400 h 564660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905400" y="601920"/>
            <a:ext cx="3561840" cy="5646600"/>
          </a:xfrm>
          <a:custGeom>
            <a:avLst/>
            <a:gdLst>
              <a:gd name="textAreaLeft" fmla="*/ 0 w 3561840"/>
              <a:gd name="textAreaRight" fmla="*/ 3563640 w 3561840"/>
              <a:gd name="textAreaTop" fmla="*/ 0 h 5646600"/>
              <a:gd name="textAreaBottom" fmla="*/ 5648400 h 564660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4649760" y="6097680"/>
            <a:ext cx="3503520" cy="131040"/>
          </a:xfrm>
          <a:custGeom>
            <a:avLst/>
            <a:gdLst>
              <a:gd name="textAreaLeft" fmla="*/ 0 w 3503520"/>
              <a:gd name="textAreaRight" fmla="*/ 3505320 w 3503520"/>
              <a:gd name="textAreaTop" fmla="*/ 0 h 131040"/>
              <a:gd name="textAreaBottom" fmla="*/ 132840 h 13104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8"/>
          <p:cNvSpPr/>
          <p:nvPr/>
        </p:nvSpPr>
        <p:spPr>
          <a:xfrm>
            <a:off x="4881240" y="615600"/>
            <a:ext cx="2758320" cy="1147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9"/>
          <p:cNvSpPr/>
          <p:nvPr/>
        </p:nvSpPr>
        <p:spPr>
          <a:xfrm>
            <a:off x="4812840" y="3294360"/>
            <a:ext cx="314964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4480" cy="3669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58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38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16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Managing Users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78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23800" cy="526752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4" name="TextBox 24"/>
          <p:cNvSpPr/>
          <p:nvPr/>
        </p:nvSpPr>
        <p:spPr>
          <a:xfrm flipH="1">
            <a:off x="1215720" y="1173600"/>
            <a:ext cx="29152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1280" cy="21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135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5" name="object 136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6" name="object 137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7" name="object 138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8" name="object 139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9" name="object 140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0" name="object 141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142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143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144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145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146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147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148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149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150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151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152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153"/>
          <p:cNvSpPr/>
          <p:nvPr/>
        </p:nvSpPr>
        <p:spPr>
          <a:xfrm>
            <a:off x="1123920" y="344520"/>
            <a:ext cx="7189200" cy="66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Disabling A Password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This feature can be used to disable a password and the process is called locking, disabling and suspending a user account.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It can be done by usermod command.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Passwords in /etc/shadow are not saved starting with exclamation mark (!).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If exclamation mark is present in starting then password can not be used.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disable the password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$usermod -L userName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unlock your account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$usermod -U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15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Rectangle 16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bject 154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155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156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157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9" name="object 158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0" name="object 159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1" name="object 160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2" name="object 161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162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163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164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165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166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167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168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169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170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171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172"/>
          <p:cNvSpPr/>
          <p:nvPr/>
        </p:nvSpPr>
        <p:spPr>
          <a:xfrm>
            <a:off x="1123920" y="344520"/>
            <a:ext cx="7189200" cy="64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Delete a user's password (make it empty)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passwd -d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Expire user's password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passwd -e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Chage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chage command can be used by a user to know the information about their password.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-l option is used to list the information.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$chage -l username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17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Rectangle 18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object 173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7" name="object 174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8" name="object 175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9" name="object 176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0" name="object 177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1" name="object 178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2" name="object 179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3" name="object 180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4" name="object 181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5" name="object 182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6" name="object 183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7" name="object 184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8" name="object 185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9" name="object 186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0" name="object 187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1" name="object 188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2" name="object 189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3" name="object 190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4" name="object 191"/>
          <p:cNvSpPr/>
          <p:nvPr/>
        </p:nvSpPr>
        <p:spPr>
          <a:xfrm>
            <a:off x="1123920" y="344520"/>
            <a:ext cx="7189200" cy="55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Creating a User With an Expiry Date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User accounts with an expiration date provide a facility to create a user account for temporary use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useradd -e YYYY-MM-DD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Create user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useradd -e 2023-06-10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Set password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passwd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verify the user account expiration details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chage -l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tangle 19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0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192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8" name="object 193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9" name="object 194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0" name="object 195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1" name="object 196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2" name="object 197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3" name="object 198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4" name="object 199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5" name="object 200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6" name="object 201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7" name="object 202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8" name="object 203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9" name="object 204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0" name="object 205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1" name="object 206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2" name="object 207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3" name="object 208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4" name="object 209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5" name="object 210"/>
          <p:cNvSpPr/>
          <p:nvPr/>
        </p:nvSpPr>
        <p:spPr>
          <a:xfrm>
            <a:off x="1123920" y="344520"/>
            <a:ext cx="7189200" cy="48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Expiry dates using usermod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usermod -e YYYY-MM-DD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Create user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usermod -e 2023-06-10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Set password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passwd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verify the user account expiration details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chage -l Test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21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Rectangle 22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691920" y="353160"/>
            <a:ext cx="7189200" cy="48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User Management in Linux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User management includes everything from creating a user to deleting a user on your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user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is an entity, in a Linux operating system, that can manipulate files and perform several other operations.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Each user is assigned an ID that is unique for each user in the operating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ID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is assigned to the root user and the IDs 1 to 999 (both inclusive) are assigned to the system users and hence the ids for local user begins from 1000 onward.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In a single directory, we can create 60,000 users.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325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326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327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328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329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330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331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332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333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334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335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336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337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338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339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340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341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342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343"/>
          <p:cNvSpPr/>
          <p:nvPr/>
        </p:nvSpPr>
        <p:spPr>
          <a:xfrm>
            <a:off x="1123920" y="344520"/>
            <a:ext cx="7189200" cy="75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list out all the users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 awk -F':' '{ print $1}' /etc/passwd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get the ID of any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$id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add a user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useradd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 sudo useradd -m -d /home/&lt;userName&gt; -c "&lt;userName&gt;" &lt;userName&gt;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useradd -m -d /home/xyz -c "xyz" xyz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assign a password to a user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$passwd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36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37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40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1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0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2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4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5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6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7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8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29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30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31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32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33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34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35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36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37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38"/>
          <p:cNvSpPr/>
          <p:nvPr/>
        </p:nvSpPr>
        <p:spPr>
          <a:xfrm>
            <a:off x="1123920" y="344520"/>
            <a:ext cx="7189200" cy="69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Access a user configuration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$cat /etc/passwd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user ID for a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$usermod  -u new_id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$sudo usermod -u 1982 amrit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Modify the group ID of a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$groupmod -g  new_group_id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sudo groupmod -g 1005 amrit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user login 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usermod -l new_login_name old_login_name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1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59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39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41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42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43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44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45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46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47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48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49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50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51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52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53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54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55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56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57"/>
          <p:cNvSpPr/>
          <p:nvPr/>
        </p:nvSpPr>
        <p:spPr>
          <a:xfrm>
            <a:off x="1123920" y="344520"/>
            <a:ext cx="7189200" cy="69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home directory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$usermod -d new_home_directory_path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a user groups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$groups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groups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$groups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Add a User to a Group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$usermod -aG groupname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5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6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58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60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61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62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63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64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65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66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67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68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69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70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71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72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73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74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75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76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77"/>
          <p:cNvSpPr/>
          <p:nvPr/>
        </p:nvSpPr>
        <p:spPr>
          <a:xfrm>
            <a:off x="1123920" y="344520"/>
            <a:ext cx="7189200" cy="59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Remove a User from a Group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$gpasswd -d username groupname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$sudo deluser username groupname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delete a user 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If the user is part of a group then it will not be deleted directly, hence we will have to first remove him from the group and then we can delete him.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$userdel -r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7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8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78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79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80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81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82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83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84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85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86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87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88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89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90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91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92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93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94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95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96"/>
          <p:cNvSpPr/>
          <p:nvPr/>
        </p:nvSpPr>
        <p:spPr>
          <a:xfrm>
            <a:off x="1123920" y="344520"/>
            <a:ext cx="7189200" cy="72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passwd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used to change the user account passwords.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root user reserves the privilege to change the password for any user on the system.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normal user can only change the account password for his or her own account.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$passwd [options] [username]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current user password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$passwd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password of a user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passwd 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9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10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97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98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99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100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101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102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103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104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105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106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107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108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109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110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111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112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113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114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115"/>
          <p:cNvSpPr/>
          <p:nvPr/>
        </p:nvSpPr>
        <p:spPr>
          <a:xfrm>
            <a:off x="1123920" y="344520"/>
            <a:ext cx="7189200" cy="55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the status of the password of a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passwd -S [username]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checks the password status for all user accounts, system-wide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passwd -S -a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password of a user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passwd 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11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12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116"/>
          <p:cNvSpPr/>
          <p:nvPr/>
        </p:nvSpPr>
        <p:spPr>
          <a:xfrm>
            <a:off x="77760" y="0"/>
            <a:ext cx="226800" cy="6856200"/>
          </a:xfrm>
          <a:custGeom>
            <a:avLst/>
            <a:gdLst>
              <a:gd name="textAreaLeft" fmla="*/ 0 w 226800"/>
              <a:gd name="textAreaRight" fmla="*/ 228600 w 2268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117"/>
          <p:cNvSpPr/>
          <p:nvPr/>
        </p:nvSpPr>
        <p:spPr>
          <a:xfrm>
            <a:off x="306360" y="0"/>
            <a:ext cx="191880" cy="6856200"/>
          </a:xfrm>
          <a:custGeom>
            <a:avLst/>
            <a:gdLst>
              <a:gd name="textAreaLeft" fmla="*/ 0 w 191880"/>
              <a:gd name="textAreaRight" fmla="*/ 193680 w 19188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118"/>
          <p:cNvSpPr/>
          <p:nvPr/>
        </p:nvSpPr>
        <p:spPr>
          <a:xfrm>
            <a:off x="1490400" y="0"/>
            <a:ext cx="1481400" cy="34308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119"/>
          <p:cNvSpPr/>
          <p:nvPr/>
        </p:nvSpPr>
        <p:spPr>
          <a:xfrm>
            <a:off x="1490400" y="6530400"/>
            <a:ext cx="1481400" cy="325800"/>
          </a:xfrm>
          <a:custGeom>
            <a:avLst/>
            <a:gdLst>
              <a:gd name="textAreaLeft" fmla="*/ 0 w 1481400"/>
              <a:gd name="textAreaRight" fmla="*/ 1483200 w 148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120"/>
          <p:cNvSpPr/>
          <p:nvPr/>
        </p:nvSpPr>
        <p:spPr>
          <a:xfrm>
            <a:off x="500040" y="0"/>
            <a:ext cx="226800" cy="343080"/>
          </a:xfrm>
          <a:custGeom>
            <a:avLst/>
            <a:gdLst>
              <a:gd name="textAreaLeft" fmla="*/ 0 w 226800"/>
              <a:gd name="textAreaRight" fmla="*/ 228600 w 2268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121"/>
          <p:cNvSpPr/>
          <p:nvPr/>
        </p:nvSpPr>
        <p:spPr>
          <a:xfrm>
            <a:off x="500040" y="6530400"/>
            <a:ext cx="226800" cy="325800"/>
          </a:xfrm>
          <a:custGeom>
            <a:avLst/>
            <a:gdLst>
              <a:gd name="textAreaLeft" fmla="*/ 0 w 226800"/>
              <a:gd name="textAreaRight" fmla="*/ 228600 w 2268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122"/>
          <p:cNvSpPr/>
          <p:nvPr/>
        </p:nvSpPr>
        <p:spPr>
          <a:xfrm>
            <a:off x="728640" y="0"/>
            <a:ext cx="760320" cy="343080"/>
          </a:xfrm>
          <a:custGeom>
            <a:avLst/>
            <a:gdLst>
              <a:gd name="textAreaLeft" fmla="*/ 0 w 760320"/>
              <a:gd name="textAreaRight" fmla="*/ 762120 w 76032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123"/>
          <p:cNvSpPr/>
          <p:nvPr/>
        </p:nvSpPr>
        <p:spPr>
          <a:xfrm>
            <a:off x="728640" y="6530400"/>
            <a:ext cx="760320" cy="325800"/>
          </a:xfrm>
          <a:custGeom>
            <a:avLst/>
            <a:gdLst>
              <a:gd name="textAreaLeft" fmla="*/ 0 w 760320"/>
              <a:gd name="textAreaRight" fmla="*/ 762120 w 76032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24"/>
          <p:cNvSpPr/>
          <p:nvPr/>
        </p:nvSpPr>
        <p:spPr>
          <a:xfrm>
            <a:off x="6707160" y="0"/>
            <a:ext cx="1522080" cy="34308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25"/>
          <p:cNvSpPr/>
          <p:nvPr/>
        </p:nvSpPr>
        <p:spPr>
          <a:xfrm>
            <a:off x="6707160" y="6530400"/>
            <a:ext cx="1522080" cy="325800"/>
          </a:xfrm>
          <a:custGeom>
            <a:avLst/>
            <a:gdLst>
              <a:gd name="textAreaLeft" fmla="*/ 0 w 1522080"/>
              <a:gd name="textAreaRight" fmla="*/ 1523880 w 152208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26"/>
          <p:cNvSpPr/>
          <p:nvPr/>
        </p:nvSpPr>
        <p:spPr>
          <a:xfrm>
            <a:off x="8993160" y="0"/>
            <a:ext cx="149400" cy="6856200"/>
          </a:xfrm>
          <a:custGeom>
            <a:avLst/>
            <a:gdLst>
              <a:gd name="textAreaLeft" fmla="*/ 0 w 149400"/>
              <a:gd name="textAreaRight" fmla="*/ 151200 w 149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127"/>
          <p:cNvSpPr/>
          <p:nvPr/>
        </p:nvSpPr>
        <p:spPr>
          <a:xfrm>
            <a:off x="8231040" y="0"/>
            <a:ext cx="760320" cy="6856200"/>
          </a:xfrm>
          <a:custGeom>
            <a:avLst/>
            <a:gdLst>
              <a:gd name="textAreaLeft" fmla="*/ 0 w 760320"/>
              <a:gd name="textAreaRight" fmla="*/ 762120 w 76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128"/>
          <p:cNvSpPr/>
          <p:nvPr/>
        </p:nvSpPr>
        <p:spPr>
          <a:xfrm>
            <a:off x="3963960" y="0"/>
            <a:ext cx="2741400" cy="34308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43080"/>
              <a:gd name="textAreaBottom" fmla="*/ 344880 h 34308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129"/>
          <p:cNvSpPr/>
          <p:nvPr/>
        </p:nvSpPr>
        <p:spPr>
          <a:xfrm>
            <a:off x="3963960" y="6530400"/>
            <a:ext cx="2741400" cy="325800"/>
          </a:xfrm>
          <a:custGeom>
            <a:avLst/>
            <a:gdLst>
              <a:gd name="textAreaLeft" fmla="*/ 0 w 2741400"/>
              <a:gd name="textAreaRight" fmla="*/ 2743200 w 2741400"/>
              <a:gd name="textAreaTop" fmla="*/ 0 h 325800"/>
              <a:gd name="textAreaBottom" fmla="*/ 327600 h 32580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130"/>
          <p:cNvSpPr/>
          <p:nvPr/>
        </p:nvSpPr>
        <p:spPr>
          <a:xfrm>
            <a:off x="50400" y="0"/>
            <a:ext cx="9098280" cy="6862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131"/>
          <p:cNvSpPr/>
          <p:nvPr/>
        </p:nvSpPr>
        <p:spPr>
          <a:xfrm>
            <a:off x="451080" y="36720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132"/>
          <p:cNvSpPr/>
          <p:nvPr/>
        </p:nvSpPr>
        <p:spPr>
          <a:xfrm>
            <a:off x="457200" y="344520"/>
            <a:ext cx="8227800" cy="6184440"/>
          </a:xfrm>
          <a:custGeom>
            <a:avLst/>
            <a:gdLst>
              <a:gd name="textAreaLeft" fmla="*/ 0 w 8227800"/>
              <a:gd name="textAreaRight" fmla="*/ 8229600 w 8227800"/>
              <a:gd name="textAreaTop" fmla="*/ 0 h 6184440"/>
              <a:gd name="textAreaBottom" fmla="*/ 6186240 h 618444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133"/>
          <p:cNvSpPr/>
          <p:nvPr/>
        </p:nvSpPr>
        <p:spPr>
          <a:xfrm>
            <a:off x="6987600" y="5852160"/>
            <a:ext cx="1241640" cy="366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134"/>
          <p:cNvSpPr/>
          <p:nvPr/>
        </p:nvSpPr>
        <p:spPr>
          <a:xfrm>
            <a:off x="1123920" y="344520"/>
            <a:ext cx="7189200" cy="55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Shadow File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Shadow files are the encrypted user passwords which are kept in /etc/shadow.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111111"/>
                </a:solidFill>
                <a:latin typeface="Calibri"/>
                <a:ea typeface="DejaVu Sans"/>
              </a:rPr>
              <a:t>This file is read-only directory and can be read only by root.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check the shadow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 sudo cat /etc/shadow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Encryption With passwd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Passwords are always stored in encrypted format.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Encryption is done with crypt function.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 add user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- $useradd -m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 $passwd &lt;typePassword&gt;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13"/>
          <p:cNvSpPr/>
          <p:nvPr/>
        </p:nvSpPr>
        <p:spPr>
          <a:xfrm>
            <a:off x="0" y="4536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14"/>
          <p:cNvSpPr/>
          <p:nvPr/>
        </p:nvSpPr>
        <p:spPr>
          <a:xfrm>
            <a:off x="152280" y="197640"/>
            <a:ext cx="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17195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2023-02-10T00:35:08Z</dcterms:modified>
  <cp:revision>393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12</vt:r8>
  </property>
</Properties>
</file>