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4E9A1-16E2-40C4-8EF6-17D77C1129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5E5046-BF85-4E84-8C45-37394F5461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390B27-5318-4504-A402-DF7A800E9A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2AD437-AF07-4722-BCD9-1C04DA7197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4E670F-7E2C-43E7-903A-77EAED3E48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A78199-259E-424B-BC15-BF12547047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02FAC-DB6C-490A-86EE-408CE6F49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6F4B50-1525-424B-9161-EBF2465597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5E340C-A486-4D02-8193-0A50E3160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DCFC69-F33F-40D0-BE52-7D9C28CD6C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38DA73-0D0E-4AEB-947A-7963CB31B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66BEF-C83A-476E-8E0C-4242592317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7F5966-4C55-4372-A1F4-E21D0CD41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53F1D5-A9C2-4505-AA51-DD092B6471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784CCE-517E-4815-A03C-14FC9283DD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05E27F-1708-4781-976E-7177632993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972BE-1C44-4274-8309-7316DCC0BD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162B5E-8557-4220-BCA6-C29DCE3146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54963A-B287-43A9-BC21-7B5FBFFA90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8DC50E-C420-4BD5-9682-98D4970018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367AC-7B5E-4698-9E83-5A9AB9C6FB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330F8-0A7C-4350-8BF6-09E60CB45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13ACB6-F310-4917-AA4C-6E9B55533D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0E17F-C7D9-4101-B332-C85FA74015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37520" cy="6851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19600" cy="33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72A4977-AE34-40AE-8D71-F5F242C1A2CF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0" y="0"/>
            <a:ext cx="9137520" cy="6851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19600" cy="33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8211B0-8C2C-48B1-9DB9-12E6D5233C88}" type="slidenum">
              <a:rPr b="0" lang="en-US" sz="1800" spc="-1" strike="noStrike">
                <a:solidFill>
                  <a:srgbClr val="b2b2b2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object 3"/>
          <p:cNvSpPr/>
          <p:nvPr/>
        </p:nvSpPr>
        <p:spPr>
          <a:xfrm>
            <a:off x="228600" y="0"/>
            <a:ext cx="189000" cy="6851520"/>
          </a:xfrm>
          <a:custGeom>
            <a:avLst/>
            <a:gdLst/>
            <a:ah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object 4"/>
          <p:cNvSpPr/>
          <p:nvPr/>
        </p:nvSpPr>
        <p:spPr>
          <a:xfrm>
            <a:off x="1414440" y="0"/>
            <a:ext cx="1474920" cy="595440"/>
          </a:xfrm>
          <a:custGeom>
            <a:avLst/>
            <a:gdLst/>
            <a:ah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object 5"/>
          <p:cNvSpPr/>
          <p:nvPr/>
        </p:nvSpPr>
        <p:spPr>
          <a:xfrm>
            <a:off x="1414440" y="6249960"/>
            <a:ext cx="1474920" cy="601920"/>
          </a:xfrm>
          <a:custGeom>
            <a:avLst/>
            <a:gdLst/>
            <a:ah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object 6"/>
          <p:cNvSpPr/>
          <p:nvPr/>
        </p:nvSpPr>
        <p:spPr>
          <a:xfrm>
            <a:off x="42372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object 7"/>
          <p:cNvSpPr/>
          <p:nvPr/>
        </p:nvSpPr>
        <p:spPr>
          <a:xfrm>
            <a:off x="652320" y="0"/>
            <a:ext cx="755640" cy="685152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object 8"/>
          <p:cNvSpPr/>
          <p:nvPr/>
        </p:nvSpPr>
        <p:spPr>
          <a:xfrm>
            <a:off x="6629400" y="6249960"/>
            <a:ext cx="1517400" cy="601920"/>
          </a:xfrm>
          <a:custGeom>
            <a:avLst/>
            <a:gdLst/>
            <a:ah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object 9"/>
          <p:cNvSpPr/>
          <p:nvPr/>
        </p:nvSpPr>
        <p:spPr>
          <a:xfrm>
            <a:off x="-6480" y="0"/>
            <a:ext cx="915012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object 10"/>
          <p:cNvSpPr/>
          <p:nvPr/>
        </p:nvSpPr>
        <p:spPr>
          <a:xfrm>
            <a:off x="4572000" y="0"/>
            <a:ext cx="3672720" cy="6243840"/>
          </a:xfrm>
          <a:custGeom>
            <a:avLst/>
            <a:gdLst/>
            <a:ah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object 11"/>
          <p:cNvSpPr/>
          <p:nvPr/>
        </p:nvSpPr>
        <p:spPr>
          <a:xfrm>
            <a:off x="4561200" y="0"/>
            <a:ext cx="3672720" cy="6243840"/>
          </a:xfrm>
          <a:custGeom>
            <a:avLst/>
            <a:gdLst/>
            <a:ah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object 12"/>
          <p:cNvSpPr/>
          <p:nvPr/>
        </p:nvSpPr>
        <p:spPr>
          <a:xfrm>
            <a:off x="4561200" y="0"/>
            <a:ext cx="360" cy="6243840"/>
          </a:xfrm>
          <a:custGeom>
            <a:avLst/>
            <a:gdLst/>
            <a:ahLst/>
            <a:rect l="l" t="t" r="r" b="b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object 13"/>
          <p:cNvSpPr/>
          <p:nvPr/>
        </p:nvSpPr>
        <p:spPr>
          <a:xfrm>
            <a:off x="4649760" y="0"/>
            <a:ext cx="3498840" cy="2286000"/>
          </a:xfrm>
          <a:custGeom>
            <a:avLst/>
            <a:gdLst/>
            <a:ah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object 14"/>
          <p:cNvSpPr/>
          <p:nvPr/>
        </p:nvSpPr>
        <p:spPr>
          <a:xfrm>
            <a:off x="905400" y="571680"/>
            <a:ext cx="3557160" cy="5641920"/>
          </a:xfrm>
          <a:custGeom>
            <a:avLst/>
            <a:gdLst/>
            <a:ah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object 15"/>
          <p:cNvSpPr/>
          <p:nvPr/>
        </p:nvSpPr>
        <p:spPr>
          <a:xfrm>
            <a:off x="905400" y="601920"/>
            <a:ext cx="3557160" cy="5641920"/>
          </a:xfrm>
          <a:custGeom>
            <a:avLst/>
            <a:gdLst/>
            <a:ah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object 16"/>
          <p:cNvSpPr/>
          <p:nvPr/>
        </p:nvSpPr>
        <p:spPr>
          <a:xfrm>
            <a:off x="4649760" y="6097680"/>
            <a:ext cx="3498840" cy="126360"/>
          </a:xfrm>
          <a:custGeom>
            <a:avLst/>
            <a:gdLst/>
            <a:ah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object 18"/>
          <p:cNvSpPr/>
          <p:nvPr/>
        </p:nvSpPr>
        <p:spPr>
          <a:xfrm>
            <a:off x="4881240" y="615600"/>
            <a:ext cx="2753640" cy="1142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object 19"/>
          <p:cNvSpPr/>
          <p:nvPr/>
        </p:nvSpPr>
        <p:spPr>
          <a:xfrm>
            <a:off x="4812840" y="3294360"/>
            <a:ext cx="314496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7980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24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21" strike="noStrike">
                <a:solidFill>
                  <a:srgbClr val="c0504d"/>
                </a:solidFill>
                <a:latin typeface="Verdana"/>
                <a:ea typeface="DejaVu Sans"/>
              </a:rPr>
              <a:t>Le</a:t>
            </a:r>
            <a:r>
              <a:rPr b="0" lang="en-US" sz="2400" spc="1" strike="noStrike">
                <a:solidFill>
                  <a:srgbClr val="c0504d"/>
                </a:solidFill>
                <a:latin typeface="Verdana"/>
                <a:ea typeface="DejaVu Sans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  <a:ea typeface="DejaVu Sans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  <a:ea typeface="DejaVu Sans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  <a:ea typeface="DejaVu Sans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  <a:ea typeface="DejaVu Sans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  <a:ea typeface="DejaVu Sans"/>
              </a:rPr>
              <a:t> 19</a:t>
            </a:r>
            <a:br>
              <a:rPr sz="2400"/>
            </a:br>
            <a:br>
              <a:rPr sz="2400"/>
            </a:b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Arial"/>
              </a:rPr>
              <a:t>Some more Advance Linux commands with regular expressions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  <a:ea typeface="DejaVu Sans"/>
              </a:rPr>
              <a:t>By : Naveen Tiwari</a:t>
            </a:r>
            <a:br>
              <a:rPr sz="2400"/>
            </a:br>
            <a:endParaRPr b="0" lang="en-IN" sz="2400" spc="-1" strike="noStrike">
              <a:latin typeface="Arial"/>
            </a:endParaRPr>
          </a:p>
        </p:txBody>
      </p:sp>
      <p:sp>
        <p:nvSpPr>
          <p:cNvPr id="102" name="object 23"/>
          <p:cNvSpPr/>
          <p:nvPr/>
        </p:nvSpPr>
        <p:spPr>
          <a:xfrm>
            <a:off x="5650200" y="5881680"/>
            <a:ext cx="1332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Rectangle 23"/>
          <p:cNvSpPr/>
          <p:nvPr/>
        </p:nvSpPr>
        <p:spPr>
          <a:xfrm>
            <a:off x="1066680" y="762120"/>
            <a:ext cx="3219120" cy="526284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Box 24"/>
          <p:cNvSpPr/>
          <p:nvPr/>
        </p:nvSpPr>
        <p:spPr>
          <a:xfrm flipH="1">
            <a:off x="1210680" y="1173600"/>
            <a:ext cx="29106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05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36600" cy="213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object 3"/>
          <p:cNvSpPr/>
          <p:nvPr/>
        </p:nvSpPr>
        <p:spPr>
          <a:xfrm>
            <a:off x="306360" y="0"/>
            <a:ext cx="187200" cy="685152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bject 4"/>
          <p:cNvSpPr/>
          <p:nvPr/>
        </p:nvSpPr>
        <p:spPr>
          <a:xfrm>
            <a:off x="1490400" y="0"/>
            <a:ext cx="1476720" cy="33840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bject 5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object 6"/>
          <p:cNvSpPr/>
          <p:nvPr/>
        </p:nvSpPr>
        <p:spPr>
          <a:xfrm>
            <a:off x="500040" y="0"/>
            <a:ext cx="222120" cy="33840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object 7"/>
          <p:cNvSpPr/>
          <p:nvPr/>
        </p:nvSpPr>
        <p:spPr>
          <a:xfrm>
            <a:off x="500040" y="6530400"/>
            <a:ext cx="222120" cy="32112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object 8"/>
          <p:cNvSpPr/>
          <p:nvPr/>
        </p:nvSpPr>
        <p:spPr>
          <a:xfrm>
            <a:off x="728640" y="0"/>
            <a:ext cx="755640" cy="33840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object 9"/>
          <p:cNvSpPr/>
          <p:nvPr/>
        </p:nvSpPr>
        <p:spPr>
          <a:xfrm>
            <a:off x="728640" y="6530400"/>
            <a:ext cx="755640" cy="32112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object 10"/>
          <p:cNvSpPr/>
          <p:nvPr/>
        </p:nvSpPr>
        <p:spPr>
          <a:xfrm>
            <a:off x="6707160" y="0"/>
            <a:ext cx="1517400" cy="33840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object 11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object 12"/>
          <p:cNvSpPr/>
          <p:nvPr/>
        </p:nvSpPr>
        <p:spPr>
          <a:xfrm>
            <a:off x="8993160" y="0"/>
            <a:ext cx="144720" cy="685152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bject 13"/>
          <p:cNvSpPr/>
          <p:nvPr/>
        </p:nvSpPr>
        <p:spPr>
          <a:xfrm>
            <a:off x="8231040" y="0"/>
            <a:ext cx="755640" cy="685152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object 14"/>
          <p:cNvSpPr/>
          <p:nvPr/>
        </p:nvSpPr>
        <p:spPr>
          <a:xfrm>
            <a:off x="3963960" y="0"/>
            <a:ext cx="2736720" cy="33840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object 15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bject 16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object 17"/>
          <p:cNvSpPr/>
          <p:nvPr/>
        </p:nvSpPr>
        <p:spPr>
          <a:xfrm>
            <a:off x="495720" y="36720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object 18"/>
          <p:cNvSpPr/>
          <p:nvPr/>
        </p:nvSpPr>
        <p:spPr>
          <a:xfrm>
            <a:off x="457200" y="34452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object 19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21"/>
          <p:cNvSpPr/>
          <p:nvPr/>
        </p:nvSpPr>
        <p:spPr>
          <a:xfrm>
            <a:off x="691920" y="353160"/>
            <a:ext cx="7184520" cy="62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240"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c00000"/>
                </a:solidFill>
                <a:latin typeface="Arial"/>
                <a:ea typeface="Arial"/>
              </a:rPr>
              <a:t>grep (</a:t>
            </a:r>
            <a:r>
              <a:rPr b="1" lang="en-US" sz="2300" spc="-1" strike="noStrike">
                <a:solidFill>
                  <a:srgbClr val="c00000"/>
                </a:solidFill>
                <a:latin typeface="Arial"/>
                <a:ea typeface="Arial"/>
              </a:rPr>
              <a:t>global regular expression print)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The grep filter searches a file for a particular pattern of characters, and displays all lines that contain that pattern. 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The 'grep' command is generally used with pipe </a:t>
            </a:r>
            <a:r>
              <a:rPr b="1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(|)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Syntax: $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grep [options] pattern [files]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To search for a string case insensitively in the given file.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 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:$grep -I "string"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 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To displaying the count of number of matches.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-c "string" filename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Display the file names that matches the pattern.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-l "string" *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Rectangle 4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7776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object 3"/>
          <p:cNvSpPr/>
          <p:nvPr/>
        </p:nvSpPr>
        <p:spPr>
          <a:xfrm>
            <a:off x="306360" y="0"/>
            <a:ext cx="187200" cy="685152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object 4"/>
          <p:cNvSpPr/>
          <p:nvPr/>
        </p:nvSpPr>
        <p:spPr>
          <a:xfrm>
            <a:off x="1490400" y="0"/>
            <a:ext cx="1476720" cy="33840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object 5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bject 6"/>
          <p:cNvSpPr/>
          <p:nvPr/>
        </p:nvSpPr>
        <p:spPr>
          <a:xfrm>
            <a:off x="500040" y="0"/>
            <a:ext cx="222120" cy="33840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object 7"/>
          <p:cNvSpPr/>
          <p:nvPr/>
        </p:nvSpPr>
        <p:spPr>
          <a:xfrm>
            <a:off x="500040" y="6530400"/>
            <a:ext cx="222120" cy="32112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object 8"/>
          <p:cNvSpPr/>
          <p:nvPr/>
        </p:nvSpPr>
        <p:spPr>
          <a:xfrm>
            <a:off x="728640" y="0"/>
            <a:ext cx="755640" cy="33840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object 9"/>
          <p:cNvSpPr/>
          <p:nvPr/>
        </p:nvSpPr>
        <p:spPr>
          <a:xfrm>
            <a:off x="728640" y="6530400"/>
            <a:ext cx="755640" cy="32112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bject 10"/>
          <p:cNvSpPr/>
          <p:nvPr/>
        </p:nvSpPr>
        <p:spPr>
          <a:xfrm>
            <a:off x="6707160" y="0"/>
            <a:ext cx="1517400" cy="33840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object 11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12"/>
          <p:cNvSpPr/>
          <p:nvPr/>
        </p:nvSpPr>
        <p:spPr>
          <a:xfrm>
            <a:off x="8993160" y="0"/>
            <a:ext cx="144720" cy="685152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object 13"/>
          <p:cNvSpPr/>
          <p:nvPr/>
        </p:nvSpPr>
        <p:spPr>
          <a:xfrm>
            <a:off x="8231040" y="0"/>
            <a:ext cx="755640" cy="685152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bject 14"/>
          <p:cNvSpPr/>
          <p:nvPr/>
        </p:nvSpPr>
        <p:spPr>
          <a:xfrm>
            <a:off x="3963960" y="0"/>
            <a:ext cx="2736720" cy="33840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bject 15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bject 16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bject 17"/>
          <p:cNvSpPr/>
          <p:nvPr/>
        </p:nvSpPr>
        <p:spPr>
          <a:xfrm>
            <a:off x="495720" y="36720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bject 18"/>
          <p:cNvSpPr/>
          <p:nvPr/>
        </p:nvSpPr>
        <p:spPr>
          <a:xfrm>
            <a:off x="457200" y="34452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bject 19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object 21"/>
          <p:cNvSpPr/>
          <p:nvPr/>
        </p:nvSpPr>
        <p:spPr>
          <a:xfrm>
            <a:off x="691920" y="353160"/>
            <a:ext cx="7184520" cy="62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Checking for the whole words in a file.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  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-w "string"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To displaying only the matched pattern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 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:$grep -o "string"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 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To show the line number of file with the line matched.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-n "string" filename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To display the lines that are not matched with the specified search string pattern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–v "string" filename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To match the lines which start with the given string or pattern.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 "^string" filename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Rectangle 4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"/>
          <p:cNvSpPr/>
          <p:nvPr/>
        </p:nvSpPr>
        <p:spPr>
          <a:xfrm>
            <a:off x="7776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object 3"/>
          <p:cNvSpPr/>
          <p:nvPr/>
        </p:nvSpPr>
        <p:spPr>
          <a:xfrm>
            <a:off x="306360" y="0"/>
            <a:ext cx="187200" cy="685152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object 4"/>
          <p:cNvSpPr/>
          <p:nvPr/>
        </p:nvSpPr>
        <p:spPr>
          <a:xfrm>
            <a:off x="1490400" y="0"/>
            <a:ext cx="1476720" cy="33840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object 5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object 6"/>
          <p:cNvSpPr/>
          <p:nvPr/>
        </p:nvSpPr>
        <p:spPr>
          <a:xfrm>
            <a:off x="500040" y="0"/>
            <a:ext cx="222120" cy="33840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object 7"/>
          <p:cNvSpPr/>
          <p:nvPr/>
        </p:nvSpPr>
        <p:spPr>
          <a:xfrm>
            <a:off x="500040" y="6530400"/>
            <a:ext cx="222120" cy="32112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bject 8"/>
          <p:cNvSpPr/>
          <p:nvPr/>
        </p:nvSpPr>
        <p:spPr>
          <a:xfrm>
            <a:off x="728640" y="0"/>
            <a:ext cx="755640" cy="33840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object 9"/>
          <p:cNvSpPr/>
          <p:nvPr/>
        </p:nvSpPr>
        <p:spPr>
          <a:xfrm>
            <a:off x="728640" y="6530400"/>
            <a:ext cx="755640" cy="32112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object 10"/>
          <p:cNvSpPr/>
          <p:nvPr/>
        </p:nvSpPr>
        <p:spPr>
          <a:xfrm>
            <a:off x="6707160" y="0"/>
            <a:ext cx="1517400" cy="33840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object 11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bject 12"/>
          <p:cNvSpPr/>
          <p:nvPr/>
        </p:nvSpPr>
        <p:spPr>
          <a:xfrm>
            <a:off x="8993160" y="0"/>
            <a:ext cx="144720" cy="685152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object 13"/>
          <p:cNvSpPr/>
          <p:nvPr/>
        </p:nvSpPr>
        <p:spPr>
          <a:xfrm>
            <a:off x="8231040" y="0"/>
            <a:ext cx="755640" cy="685152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object 14"/>
          <p:cNvSpPr/>
          <p:nvPr/>
        </p:nvSpPr>
        <p:spPr>
          <a:xfrm>
            <a:off x="3963960" y="0"/>
            <a:ext cx="2736720" cy="33840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object 15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object 16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bject 17"/>
          <p:cNvSpPr/>
          <p:nvPr/>
        </p:nvSpPr>
        <p:spPr>
          <a:xfrm>
            <a:off x="495720" y="36720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18"/>
          <p:cNvSpPr/>
          <p:nvPr/>
        </p:nvSpPr>
        <p:spPr>
          <a:xfrm>
            <a:off x="457200" y="34452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bject 19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21"/>
          <p:cNvSpPr/>
          <p:nvPr/>
        </p:nvSpPr>
        <p:spPr>
          <a:xfrm>
            <a:off x="691920" y="353160"/>
            <a:ext cx="7184520" cy="54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00"/>
                </a:solidFill>
                <a:latin typeface="Arial"/>
                <a:ea typeface="Arial"/>
              </a:rPr>
              <a:t>To match the lines which end with the given string or pattern.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  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 "string$"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Specifies expression with -e option. 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     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Can use multiple times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 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:$grep -e "string1" "string2" "string3"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 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Tp prints the searched pattern in the given directory recursively in all the files.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cmd :$grep -R "string" directory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</a:pPr>
            <a:endParaRPr b="0" lang="en-IN" sz="2300" spc="-1" strike="noStrike">
              <a:latin typeface="Arial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Rectangle 4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object 229"/>
          <p:cNvSpPr/>
          <p:nvPr/>
        </p:nvSpPr>
        <p:spPr>
          <a:xfrm>
            <a:off x="691920" y="353160"/>
            <a:ext cx="7184520" cy="63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  <a:buNone/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Sed (</a:t>
            </a:r>
            <a:r>
              <a:rPr b="1" lang="en-US" sz="2300" spc="-1" strike="noStrike">
                <a:solidFill>
                  <a:srgbClr val="c00000"/>
                </a:solidFill>
                <a:latin typeface="Arial"/>
                <a:ea typeface="Arial"/>
              </a:rPr>
              <a:t>stream editor</a:t>
            </a: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)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It can perform functions on file like searching, find and replace, insertion or deletion. 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You can edit files even without opening them.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SED command in unix supports regular expression which allows it perform complex pattern matching.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Syntax: $sed OPTIONS [SCRIPT] [INPUTFILE]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Eg :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Replacing or substituting string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cmd :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$sed 's/stringtoreplace/stringtwith/'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By default, the sed command replaces the first occurrence of the pattern in each line and it won’t replace the second, third…occurrence in the line.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Eg : $sed 's/Raj/Rahul/'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300" spc="-1" strike="noStrike">
              <a:latin typeface="Arial"/>
            </a:endParaRPr>
          </a:p>
        </p:txBody>
      </p:sp>
      <p:sp>
        <p:nvSpPr>
          <p:cNvPr id="188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/>
            <a:ah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/>
            <a:ah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/>
            <a:ah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/>
            <a:ah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/>
            <a:ah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/>
            <a:ah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/>
            <a:ah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/>
            <a:ah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/>
            <a:ah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/>
            <a:ah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/>
            <a:ah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/>
            <a:ah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/>
            <a:ah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/>
            <a:ah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/>
            <a:ah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object 229"/>
          <p:cNvSpPr/>
          <p:nvPr/>
        </p:nvSpPr>
        <p:spPr>
          <a:xfrm>
            <a:off x="691920" y="353160"/>
            <a:ext cx="7184520" cy="46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430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Replacing the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nth 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occurrence of a pattern in a line.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cmd :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$sed 's/stringtoreplace/stringtwith/nth'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Use the /1, /2 etc flags to replace the first, second occurrence of a pattern in a line.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Eg : $sed 's/Raj/Rahul/2' 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        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$sed 's/Raj/Rahul/3' filename</a:t>
            </a:r>
            <a:endParaRPr b="0" lang="en-IN" sz="2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Replacing all the occurrence of the pattern in a line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cmd : $sed 's/stringtoreplace/stringtwith/g' filename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Eg: $sed 's/raj/rahul/g' sed.txt </a:t>
            </a:r>
            <a:endParaRPr b="0" lang="en-IN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300" spc="-1" strike="noStrike">
              <a:latin typeface="Arial"/>
            </a:endParaRPr>
          </a:p>
        </p:txBody>
      </p:sp>
      <p:sp>
        <p:nvSpPr>
          <p:cNvPr id="209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2023-02-20T22:11:01Z</dcterms:modified>
  <cp:revision>697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17</vt:i4>
  </property>
</Properties>
</file>