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375E8B-39F9-42F8-BE86-BFA0732927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FEB398-D206-4D61-BE30-E100E3C0A2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9AA965-D1C7-4AE9-A232-B09C03F32D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225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2228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231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225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82228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171D74-BBA1-45D9-BFCE-1E7A4AA948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2BA4C-145E-4848-A536-BBB76C761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5C8F7-595A-45DF-A2D8-177775BEBA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079E35-7B8E-46AE-91D8-7D056BFDB6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E7E8A4-A277-4EEC-955A-EEB74B32C6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7800" y="7920"/>
            <a:ext cx="8527680" cy="13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1B3BDF-85D5-44FF-9C24-EB88FE2501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ABAA0-BB16-481D-962D-A6338D1FA8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3BFF8-7229-4821-8C69-40F34333D6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B84AD-ABD1-47B0-8148-0403C483B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134756-6AE7-4063-8E59-94FF8C4CD91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5120" cy="6857640"/>
          </a:xfrm>
          <a:custGeom>
            <a:avLst/>
            <a:gdLst>
              <a:gd name="textAreaLeft" fmla="*/ 0 w 195120"/>
              <a:gd name="textAreaRight" fmla="*/ 195480 w 19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1040" cy="6015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1560"/>
              <a:gd name="textAreaBottom" fmla="*/ 601920 h 60156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1040" cy="60804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520" cy="6080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624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960"/>
          </a:xfrm>
          <a:custGeom>
            <a:avLst/>
            <a:gdLst>
              <a:gd name="textAreaLeft" fmla="*/ 0 w 360"/>
              <a:gd name="textAreaRight" fmla="*/ 720 w 36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960" cy="229212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2292120"/>
              <a:gd name="textAreaBottom" fmla="*/ 2292480 h 229212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960" cy="13248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132480"/>
              <a:gd name="textAreaBottom" fmla="*/ 132840 h 13248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760" cy="114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10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920" cy="3304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69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9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-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2</a:t>
            </a:r>
            <a:br>
              <a:rPr sz="2400"/>
            </a:br>
            <a:br>
              <a:rPr sz="2400"/>
            </a:br>
            <a:r>
              <a:rPr b="1" lang="en-IN" sz="2400" spc="-1" strike="noStrike">
                <a:solidFill>
                  <a:srgbClr val="ee5846"/>
                </a:solidFill>
                <a:latin typeface="Calibri"/>
              </a:rPr>
              <a:t>Installation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en-IN" sz="2400" spc="-1" strike="noStrike">
                <a:solidFill>
                  <a:srgbClr val="ee5846"/>
                </a:solidFill>
                <a:latin typeface="Calibri"/>
              </a:rPr>
              <a:t>By: Naveen Tiwari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9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5240" cy="52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9320" y="1173600"/>
            <a:ext cx="2916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object 17"/>
          <p:cNvSpPr/>
          <p:nvPr/>
        </p:nvSpPr>
        <p:spPr>
          <a:xfrm>
            <a:off x="461880" y="3240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object 21"/>
          <p:cNvSpPr/>
          <p:nvPr/>
        </p:nvSpPr>
        <p:spPr>
          <a:xfrm>
            <a:off x="1190880" y="304920"/>
            <a:ext cx="7495560" cy="70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300" spc="-1" strike="noStrike">
                <a:solidFill>
                  <a:srgbClr val="000000"/>
                </a:solidFill>
                <a:latin typeface="Calibri"/>
              </a:rPr>
              <a:t>File Extensions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In Linux, a file may have the extension.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300" spc="-1" strike="noStrike">
                <a:solidFill>
                  <a:srgbClr val="000000"/>
                </a:solidFill>
                <a:latin typeface="Calibri"/>
              </a:rPr>
              <a:t>Hidden 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Linux distinguishes between standard files and hidden files.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Mostly the configuration files are hidden in Linux OS.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300" spc="-1" strike="noStrike">
                <a:solidFill>
                  <a:srgbClr val="000000"/>
                </a:solidFill>
                <a:latin typeface="Calibri"/>
              </a:rPr>
              <a:t>Metadata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file system stores various information.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Eg: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300" spc="-1" strike="noStrike">
                <a:solidFill>
                  <a:srgbClr val="000000"/>
                </a:solidFill>
                <a:latin typeface="Calibri"/>
              </a:rPr>
              <a:t>Utilities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File systems provide features for initializing, deleting, renaming, moving, copying, backup, recovery, and control access of files and folders.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object 17"/>
          <p:cNvSpPr/>
          <p:nvPr/>
        </p:nvSpPr>
        <p:spPr>
          <a:xfrm>
            <a:off x="461880" y="3240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Types of Linux File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Picture 21" descr=""/>
          <p:cNvPicPr/>
          <p:nvPr/>
        </p:nvPicPr>
        <p:blipFill>
          <a:blip r:embed="rId3"/>
          <a:stretch/>
        </p:blipFill>
        <p:spPr>
          <a:xfrm>
            <a:off x="1743480" y="1523880"/>
            <a:ext cx="5496840" cy="403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object 17"/>
          <p:cNvSpPr/>
          <p:nvPr/>
        </p:nvSpPr>
        <p:spPr>
          <a:xfrm>
            <a:off x="4618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Types of Linux File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object 21"/>
          <p:cNvSpPr/>
          <p:nvPr/>
        </p:nvSpPr>
        <p:spPr>
          <a:xfrm>
            <a:off x="1190880" y="1395000"/>
            <a:ext cx="7190640" cy="54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ext (Extended File System)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Eg 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JFS (Journaled File System)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ReiserFS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XFS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SquashFS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Reiser4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btrfs (Better/Butter/B-tree FS)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Bcachefs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 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Swap File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Verdana"/>
              </a:rPr>
              <a:t>Others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object 17"/>
          <p:cNvSpPr/>
          <p:nvPr/>
        </p:nvSpPr>
        <p:spPr>
          <a:xfrm>
            <a:off x="461880" y="3240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object 21"/>
          <p:cNvSpPr/>
          <p:nvPr/>
        </p:nvSpPr>
        <p:spPr>
          <a:xfrm>
            <a:off x="1190880" y="304920"/>
            <a:ext cx="7495560" cy="73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Wingdings" charset="2"/>
              <a:buChar char=""/>
            </a:pPr>
            <a:r>
              <a:rPr b="1" lang="en-IN" sz="2100" spc="-1" strike="noStrike">
                <a:solidFill>
                  <a:srgbClr val="ff0000"/>
                </a:solidFill>
                <a:latin typeface="Calibri"/>
              </a:rPr>
              <a:t>Journaling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Journaling file systems keep a log called the journal.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It keeps a track of the changes made to a file but not yet permanently committed to the disk so that in case of a system failure the changes lost can be brought back.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Wingdings" charset="2"/>
              <a:buChar char=""/>
            </a:pPr>
            <a:r>
              <a:rPr b="1" lang="en-IN" sz="2100" spc="-1" strike="noStrike">
                <a:solidFill>
                  <a:srgbClr val="ff0000"/>
                </a:solidFill>
                <a:latin typeface="Calibri"/>
              </a:rPr>
              <a:t>Versioning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Versioning file systems store previously saved versions of a file.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copies of a file is stored based on previous commits to the disk in a minutely or hourly manner to create a backup.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Wingdings" charset="2"/>
              <a:buChar char=""/>
            </a:pPr>
            <a:r>
              <a:rPr b="1" lang="en-IN" sz="2100" spc="-1" strike="noStrike">
                <a:solidFill>
                  <a:srgbClr val="ff0000"/>
                </a:solidFill>
                <a:latin typeface="Calibri"/>
              </a:rPr>
              <a:t>Inode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index node is the representation of any file or directory based on the parameters – size, permission, ownership, and location of the file and directory.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root directory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inode no.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 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lost+found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 directory 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inode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no.  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Inode numbers 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 and 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 are not used.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object 17"/>
          <p:cNvSpPr/>
          <p:nvPr/>
        </p:nvSpPr>
        <p:spPr>
          <a:xfrm>
            <a:off x="461880" y="30996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Boot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21"/>
          <p:cNvSpPr/>
          <p:nvPr/>
        </p:nvSpPr>
        <p:spPr>
          <a:xfrm>
            <a:off x="1190880" y="1395000"/>
            <a:ext cx="7190640" cy="44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The machine’s BIOS or boot microcode hundreds and runs a boot loader.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2. Boot loader finds the kernel image on the disk and loads it into memory, to start the system.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3. The kernel initializes the devices and their drivers.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4. The kernel mounts the basis filesystem.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object 17"/>
          <p:cNvSpPr/>
          <p:nvPr/>
        </p:nvSpPr>
        <p:spPr>
          <a:xfrm>
            <a:off x="46188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object 21"/>
          <p:cNvSpPr/>
          <p:nvPr/>
        </p:nvSpPr>
        <p:spPr>
          <a:xfrm>
            <a:off x="1190880" y="380880"/>
            <a:ext cx="7190640" cy="33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5. The kernel starts a program referred to as init with a method ID zero.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6. init sets the remainder of the system processes in motion.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7.For some purpose, init starts a method permitting you to log in, typically at the top or close to the top of the boot sequence.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Picture 21" descr=""/>
          <p:cNvPicPr/>
          <p:nvPr/>
        </p:nvPicPr>
        <p:blipFill>
          <a:blip r:embed="rId3"/>
          <a:stretch/>
        </p:blipFill>
        <p:spPr>
          <a:xfrm>
            <a:off x="1490400" y="3795480"/>
            <a:ext cx="5749920" cy="256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object 17"/>
          <p:cNvSpPr/>
          <p:nvPr/>
        </p:nvSpPr>
        <p:spPr>
          <a:xfrm>
            <a:off x="461880" y="1954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Dual boot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object 21"/>
          <p:cNvSpPr/>
          <p:nvPr/>
        </p:nvSpPr>
        <p:spPr>
          <a:xfrm>
            <a:off x="1190880" y="1395000"/>
            <a:ext cx="719064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Dual booting is a way of using two or more different operating systems (OS) on a single computer.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Each operating system is installed on a separate "partition" on the main hard drive.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Picture 21" descr=""/>
          <p:cNvPicPr/>
          <p:nvPr/>
        </p:nvPicPr>
        <p:blipFill>
          <a:blip r:embed="rId3"/>
          <a:stretch/>
        </p:blipFill>
        <p:spPr>
          <a:xfrm>
            <a:off x="1919520" y="2994120"/>
            <a:ext cx="4876560" cy="33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85640" y="3322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21" descr=""/>
          <p:cNvPicPr/>
          <p:nvPr/>
        </p:nvPicPr>
        <p:blipFill>
          <a:blip r:embed="rId3"/>
          <a:stretch/>
        </p:blipFill>
        <p:spPr>
          <a:xfrm>
            <a:off x="2119320" y="1695600"/>
            <a:ext cx="5212440" cy="368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17"/>
          <p:cNvSpPr/>
          <p:nvPr/>
        </p:nvSpPr>
        <p:spPr>
          <a:xfrm>
            <a:off x="436320" y="3358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object 21"/>
          <p:cNvSpPr/>
          <p:nvPr/>
        </p:nvSpPr>
        <p:spPr>
          <a:xfrm>
            <a:off x="1190880" y="1395000"/>
            <a:ext cx="7190640" cy="53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Hardware layer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Hardware consists of all peripheral devices. Eg - RAM/ HDD/ CPU/ Printer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Kernel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the core component of Operating System.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Interacts directly with hardware.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low level services to upper layer components.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17"/>
          <p:cNvSpPr/>
          <p:nvPr/>
        </p:nvSpPr>
        <p:spPr>
          <a:xfrm>
            <a:off x="451080" y="34776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21"/>
          <p:cNvSpPr/>
          <p:nvPr/>
        </p:nvSpPr>
        <p:spPr>
          <a:xfrm>
            <a:off x="974880" y="849240"/>
            <a:ext cx="7190640" cy="42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Shell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interface to kernel, hiding complexity of kernel's functions from users.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shell takes commands from the user and executes kernel's functions.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Nunito"/>
              </a:rPr>
              <a:t>Utilities</a:t>
            </a:r>
            <a:r>
              <a:rPr b="0" lang="en-IN" sz="2800" spc="-1" strike="noStrike">
                <a:solidFill>
                  <a:srgbClr val="000000"/>
                </a:solidFill>
                <a:latin typeface="Nunito"/>
              </a:rPr>
              <a:t> 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Utility programs that provide the user most of the functionalities of an operating systems.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7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Installation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17"/>
          <p:cNvSpPr/>
          <p:nvPr/>
        </p:nvSpPr>
        <p:spPr>
          <a:xfrm>
            <a:off x="436320" y="36720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file-system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object 21"/>
          <p:cNvSpPr/>
          <p:nvPr/>
        </p:nvSpPr>
        <p:spPr>
          <a:xfrm>
            <a:off x="1190880" y="1395000"/>
            <a:ext cx="7190640" cy="527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 file system is an architecture defining how files are stored and retrieved.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OS, a file system may be defined as a hard disk, flash memory, RAM, or optical discs.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Linux file system has a hierarchal file structure as it contains a root directory and its subdirectories.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the files are arranged as a tree and its branches.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topmost directory called the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root (/) directory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object 17"/>
          <p:cNvSpPr/>
          <p:nvPr/>
        </p:nvSpPr>
        <p:spPr>
          <a:xfrm>
            <a:off x="46188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The architecture of a File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object 21"/>
          <p:cNvSpPr/>
          <p:nvPr/>
        </p:nvSpPr>
        <p:spPr>
          <a:xfrm>
            <a:off x="1190880" y="1395000"/>
            <a:ext cx="7190640" cy="59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file system mainly consists of 3 layers 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1. Logical file system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Interacts with the user application with the help of an API to provide open, read, close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Virtual file system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Enables multiple instances of the physical file system to run concurrently.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Physical file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Handles the physical aspect of the disk while managing and storing physical memory blocks being read and written.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object 17"/>
          <p:cNvSpPr/>
          <p:nvPr/>
        </p:nvSpPr>
        <p:spPr>
          <a:xfrm>
            <a:off x="46188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The architecture of a File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1" descr=""/>
          <p:cNvPicPr/>
          <p:nvPr/>
        </p:nvPicPr>
        <p:blipFill>
          <a:blip r:embed="rId3"/>
          <a:stretch/>
        </p:blipFill>
        <p:spPr>
          <a:xfrm>
            <a:off x="2817000" y="1532880"/>
            <a:ext cx="3096720" cy="427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object 17"/>
          <p:cNvSpPr/>
          <p:nvPr/>
        </p:nvSpPr>
        <p:spPr>
          <a:xfrm>
            <a:off x="461880" y="3808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File System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object 21"/>
          <p:cNvSpPr/>
          <p:nvPr/>
        </p:nvSpPr>
        <p:spPr>
          <a:xfrm>
            <a:off x="1190880" y="1395000"/>
            <a:ext cx="7190640" cy="51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Specifying paths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Linux does not use the backslash (\) to separate the components.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uses forward slash (/).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 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Partition, Directories, and Drives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Linux, we cannot tell whether we are addressing a partition, a network device, or an "ordinary" directory and a Drive.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Case Sensitivity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Linux file system is case sensitive.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Eg 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Application>LibreOffice/7.4.4.2$Linux_X86_64 LibreOffice_project/40$Build-2</Application>
  <AppVersion>15.0000</AppVersion>
  <Words>270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2023-01-29T22:54:50Z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16</vt:i4>
  </property>
</Properties>
</file>