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945452-D485-47E9-BDF1-750848384F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EE4A72-AFAE-439C-A01B-CF8705DB1C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1E3FD8-BA03-4EF9-B966-54600D18E5A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9FF668-A27F-4488-988F-A3A2C77005A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B339BA-9147-4E38-9ECB-EE0ACF699C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A3ED5B-5101-4D4B-A63E-9B8A3A6C07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E05E69-F7C5-4D40-AF1E-41C04EAD78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331FF1-2008-4B9E-899D-92AA49DE99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99CA9A-04BC-427A-BE07-B8E568A44A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A99D02-1BDA-42E7-AE02-61D608B46A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CD0604-6728-44E2-BA17-FF99F736EB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A5D1AF-5095-4AC9-8789-E1D2D30B85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6DA6AC-9210-4B1D-9337-3647F5D58A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24AB26-BF51-4817-8243-97C326C5FD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C4D5E5-4E6C-4459-B0CB-9437E584C6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7BCD34-989F-4841-9107-434A7B9ABC2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BBB7F4-4451-4F88-92C3-0B0909C007B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F67A75-657B-48B6-A5CA-EB6B0FC53E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9DD971-DA0F-47E9-942C-8564536BBD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C4B3CE-DB56-4E22-A4A9-4B847A9ACA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1083A3-11BA-47E9-9114-C3C60514AA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075BF6-B237-4545-8E37-96667EF970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D72A6C-7CDE-4F60-BFBC-44AC79C484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E56D04-0864-4C57-AFC8-A23E8A41EB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k object 16"/>
          <p:cNvSpPr/>
          <p:nvPr/>
        </p:nvSpPr>
        <p:spPr>
          <a:xfrm>
            <a:off x="0" y="0"/>
            <a:ext cx="9137160" cy="68511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108960" y="6378120"/>
            <a:ext cx="2919240" cy="3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6583680" y="6378120"/>
            <a:ext cx="2096280" cy="3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1AB8BB7-1C95-4AE6-92F6-9AC1947A11CD}" type="slidenum">
              <a:rPr b="0" lang="en-US" sz="1800" spc="-1" strike="noStrike">
                <a:solidFill>
                  <a:srgbClr val="b2b2b2"/>
                </a:solidFill>
                <a:latin typeface="Calibri"/>
                <a:ea typeface="DejaVu Sans"/>
              </a:rPr>
              <a:t>18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57200" y="6378120"/>
            <a:ext cx="2096280" cy="3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k object 16"/>
          <p:cNvSpPr/>
          <p:nvPr/>
        </p:nvSpPr>
        <p:spPr>
          <a:xfrm>
            <a:off x="0" y="0"/>
            <a:ext cx="9137160" cy="68511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3108960" y="6378120"/>
            <a:ext cx="2919240" cy="3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6583680" y="6378120"/>
            <a:ext cx="2096280" cy="3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D2434A0-01F3-4499-8CD8-697643B9A594}" type="slidenum">
              <a:rPr b="0" lang="en-US" sz="1800" spc="-1" strike="noStrike">
                <a:solidFill>
                  <a:srgbClr val="b2b2b2"/>
                </a:solid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457200" y="6378120"/>
            <a:ext cx="2096280" cy="3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bject 2"/>
          <p:cNvSpPr/>
          <p:nvPr/>
        </p:nvSpPr>
        <p:spPr>
          <a:xfrm>
            <a:off x="0" y="0"/>
            <a:ext cx="221760" cy="6851160"/>
          </a:xfrm>
          <a:custGeom>
            <a:avLst/>
            <a:gdLst/>
            <a:ah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object 3"/>
          <p:cNvSpPr/>
          <p:nvPr/>
        </p:nvSpPr>
        <p:spPr>
          <a:xfrm>
            <a:off x="228600" y="0"/>
            <a:ext cx="188640" cy="6851160"/>
          </a:xfrm>
          <a:custGeom>
            <a:avLst/>
            <a:gdLst/>
            <a:ah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object 4"/>
          <p:cNvSpPr/>
          <p:nvPr/>
        </p:nvSpPr>
        <p:spPr>
          <a:xfrm>
            <a:off x="1414440" y="0"/>
            <a:ext cx="1474560" cy="595080"/>
          </a:xfrm>
          <a:custGeom>
            <a:avLst/>
            <a:gdLst/>
            <a:ah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object 5"/>
          <p:cNvSpPr/>
          <p:nvPr/>
        </p:nvSpPr>
        <p:spPr>
          <a:xfrm>
            <a:off x="1414440" y="6249960"/>
            <a:ext cx="1474560" cy="601560"/>
          </a:xfrm>
          <a:custGeom>
            <a:avLst/>
            <a:gdLst/>
            <a:ah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object 6"/>
          <p:cNvSpPr/>
          <p:nvPr/>
        </p:nvSpPr>
        <p:spPr>
          <a:xfrm>
            <a:off x="423720" y="0"/>
            <a:ext cx="221760" cy="6851160"/>
          </a:xfrm>
          <a:custGeom>
            <a:avLst/>
            <a:gdLst/>
            <a:ah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object 7"/>
          <p:cNvSpPr/>
          <p:nvPr/>
        </p:nvSpPr>
        <p:spPr>
          <a:xfrm>
            <a:off x="652320" y="0"/>
            <a:ext cx="755280" cy="6851160"/>
          </a:xfrm>
          <a:custGeom>
            <a:avLst/>
            <a:gdLst/>
            <a:ah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object 8"/>
          <p:cNvSpPr/>
          <p:nvPr/>
        </p:nvSpPr>
        <p:spPr>
          <a:xfrm>
            <a:off x="6629400" y="6249960"/>
            <a:ext cx="1517040" cy="601560"/>
          </a:xfrm>
          <a:custGeom>
            <a:avLst/>
            <a:gdLst/>
            <a:ah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object 9"/>
          <p:cNvSpPr/>
          <p:nvPr/>
        </p:nvSpPr>
        <p:spPr>
          <a:xfrm>
            <a:off x="-6480" y="0"/>
            <a:ext cx="9149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object 10"/>
          <p:cNvSpPr/>
          <p:nvPr/>
        </p:nvSpPr>
        <p:spPr>
          <a:xfrm>
            <a:off x="4572000" y="0"/>
            <a:ext cx="3672360" cy="6243480"/>
          </a:xfrm>
          <a:custGeom>
            <a:avLst/>
            <a:gdLst/>
            <a:ah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object 11"/>
          <p:cNvSpPr/>
          <p:nvPr/>
        </p:nvSpPr>
        <p:spPr>
          <a:xfrm>
            <a:off x="4561200" y="0"/>
            <a:ext cx="3672360" cy="6243480"/>
          </a:xfrm>
          <a:custGeom>
            <a:avLst/>
            <a:gdLst/>
            <a:ah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noFill/>
          <a:ln w="1512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object 12"/>
          <p:cNvSpPr/>
          <p:nvPr/>
        </p:nvSpPr>
        <p:spPr>
          <a:xfrm>
            <a:off x="4561200" y="0"/>
            <a:ext cx="360" cy="6243480"/>
          </a:xfrm>
          <a:custGeom>
            <a:avLst/>
            <a:gdLst/>
            <a:ahLst/>
            <a:rect l="l" t="t" r="r" b="b"/>
            <a:pathLst>
              <a:path w="0"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noFill/>
          <a:ln w="1512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object 13"/>
          <p:cNvSpPr/>
          <p:nvPr/>
        </p:nvSpPr>
        <p:spPr>
          <a:xfrm>
            <a:off x="4649760" y="0"/>
            <a:ext cx="3498480" cy="2285640"/>
          </a:xfrm>
          <a:custGeom>
            <a:avLst/>
            <a:gdLst/>
            <a:ah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object 14"/>
          <p:cNvSpPr/>
          <p:nvPr/>
        </p:nvSpPr>
        <p:spPr>
          <a:xfrm>
            <a:off x="905400" y="571680"/>
            <a:ext cx="3556800" cy="5641560"/>
          </a:xfrm>
          <a:custGeom>
            <a:avLst/>
            <a:gdLst/>
            <a:ah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object 15"/>
          <p:cNvSpPr/>
          <p:nvPr/>
        </p:nvSpPr>
        <p:spPr>
          <a:xfrm>
            <a:off x="905400" y="601920"/>
            <a:ext cx="3556800" cy="5641560"/>
          </a:xfrm>
          <a:custGeom>
            <a:avLst/>
            <a:gdLst/>
            <a:ah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object 16"/>
          <p:cNvSpPr/>
          <p:nvPr/>
        </p:nvSpPr>
        <p:spPr>
          <a:xfrm>
            <a:off x="4649760" y="6097680"/>
            <a:ext cx="3498480" cy="126000"/>
          </a:xfrm>
          <a:custGeom>
            <a:avLst/>
            <a:gdLst/>
            <a:ah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object 18"/>
          <p:cNvSpPr/>
          <p:nvPr/>
        </p:nvSpPr>
        <p:spPr>
          <a:xfrm>
            <a:off x="4881240" y="615600"/>
            <a:ext cx="2753280" cy="1142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object 19"/>
          <p:cNvSpPr/>
          <p:nvPr/>
        </p:nvSpPr>
        <p:spPr>
          <a:xfrm>
            <a:off x="4812840" y="3294360"/>
            <a:ext cx="314460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878000" y="2738520"/>
            <a:ext cx="3079440" cy="36640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24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400" spc="18" strike="noStrike">
                <a:solidFill>
                  <a:srgbClr val="c0504d"/>
                </a:solidFill>
                <a:latin typeface="Verdana"/>
                <a:ea typeface="DejaVu Sans"/>
              </a:rPr>
              <a:t>Le</a:t>
            </a:r>
            <a:r>
              <a:rPr b="0" lang="en-US" sz="2400" spc="-1" strike="noStrike">
                <a:solidFill>
                  <a:srgbClr val="c0504d"/>
                </a:solidFill>
                <a:latin typeface="Verdana"/>
                <a:ea typeface="DejaVu Sans"/>
              </a:rPr>
              <a:t>c</a:t>
            </a:r>
            <a:r>
              <a:rPr b="0" lang="en-US" sz="2400" spc="-75" strike="noStrike">
                <a:solidFill>
                  <a:srgbClr val="c0504d"/>
                </a:solidFill>
                <a:latin typeface="Verdana"/>
                <a:ea typeface="DejaVu Sans"/>
              </a:rPr>
              <a:t>t</a:t>
            </a:r>
            <a:r>
              <a:rPr b="0" lang="en-US" sz="2400" spc="-114" strike="noStrike">
                <a:solidFill>
                  <a:srgbClr val="c0504d"/>
                </a:solidFill>
                <a:latin typeface="Verdana"/>
                <a:ea typeface="DejaVu Sans"/>
              </a:rPr>
              <a:t>u</a:t>
            </a:r>
            <a:r>
              <a:rPr b="0" lang="en-US" sz="2400" spc="-92" strike="noStrike">
                <a:solidFill>
                  <a:srgbClr val="c0504d"/>
                </a:solidFill>
                <a:latin typeface="Verdana"/>
                <a:ea typeface="DejaVu Sans"/>
              </a:rPr>
              <a:t>re </a:t>
            </a:r>
            <a:r>
              <a:rPr b="0" lang="en-IN" sz="2400" spc="-301" strike="noStrike">
                <a:solidFill>
                  <a:srgbClr val="c0504d"/>
                </a:solidFill>
                <a:latin typeface="Verdana"/>
                <a:ea typeface="DejaVu Sans"/>
              </a:rPr>
              <a:t>–</a:t>
            </a:r>
            <a:r>
              <a:rPr b="0" lang="en-US" sz="2400" spc="-301" strike="noStrike">
                <a:solidFill>
                  <a:srgbClr val="c0504d"/>
                </a:solidFill>
                <a:latin typeface="Verdana"/>
                <a:ea typeface="DejaVu Sans"/>
              </a:rPr>
              <a:t> 20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rgbClr val="ff0000"/>
                </a:solidFill>
                <a:latin typeface="Verdana"/>
                <a:ea typeface="DejaVu Sans"/>
              </a:rPr>
              <a:t>Background processes</a:t>
            </a:r>
            <a:br>
              <a:rPr sz="2400"/>
            </a:br>
            <a:br>
              <a:rPr sz="2400"/>
            </a:br>
            <a:br>
              <a:rPr sz="2400"/>
            </a:br>
            <a:r>
              <a:rPr b="0" lang="en-US" sz="2400" spc="-202" strike="noStrike">
                <a:solidFill>
                  <a:srgbClr val="c0504d"/>
                </a:solidFill>
                <a:latin typeface="Verdana"/>
                <a:ea typeface="DejaVu Sans"/>
              </a:rPr>
              <a:t>By : Naveen Tiwari</a:t>
            </a: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object 23"/>
          <p:cNvSpPr/>
          <p:nvPr/>
        </p:nvSpPr>
        <p:spPr>
          <a:xfrm>
            <a:off x="5650200" y="5881680"/>
            <a:ext cx="13284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151" strike="noStrike">
                <a:solidFill>
                  <a:srgbClr val="ee5846"/>
                </a:solidFill>
                <a:latin typeface="Verdana"/>
                <a:ea typeface="DejaVu Sans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3" name="Rectangle 23"/>
          <p:cNvSpPr/>
          <p:nvPr/>
        </p:nvSpPr>
        <p:spPr>
          <a:xfrm>
            <a:off x="1066680" y="762120"/>
            <a:ext cx="3218760" cy="5262480"/>
          </a:xfrm>
          <a:prstGeom prst="rect">
            <a:avLst/>
          </a:prstGeom>
          <a:solidFill>
            <a:srgbClr val="a6a6a6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TextBox 24"/>
          <p:cNvSpPr/>
          <p:nvPr/>
        </p:nvSpPr>
        <p:spPr>
          <a:xfrm flipH="1">
            <a:off x="1210680" y="1173600"/>
            <a:ext cx="291024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  <a:ea typeface="DejaVu Sans"/>
              </a:rPr>
              <a:t>LINUX ADMINISTRATION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05" name="Picture 25" descr=""/>
          <p:cNvPicPr/>
          <p:nvPr/>
        </p:nvPicPr>
        <p:blipFill>
          <a:blip r:embed="rId3"/>
          <a:stretch/>
        </p:blipFill>
        <p:spPr>
          <a:xfrm>
            <a:off x="1602000" y="2877480"/>
            <a:ext cx="2136240" cy="213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object 1"/>
          <p:cNvSpPr/>
          <p:nvPr/>
        </p:nvSpPr>
        <p:spPr>
          <a:xfrm>
            <a:off x="77760" y="0"/>
            <a:ext cx="221760" cy="6851160"/>
          </a:xfrm>
          <a:custGeom>
            <a:avLst/>
            <a:gdLst/>
            <a:ah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object 20"/>
          <p:cNvSpPr/>
          <p:nvPr/>
        </p:nvSpPr>
        <p:spPr>
          <a:xfrm>
            <a:off x="306360" y="0"/>
            <a:ext cx="186840" cy="6851160"/>
          </a:xfrm>
          <a:custGeom>
            <a:avLst/>
            <a:gdLst/>
            <a:ah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object 22"/>
          <p:cNvSpPr/>
          <p:nvPr/>
        </p:nvSpPr>
        <p:spPr>
          <a:xfrm>
            <a:off x="1490400" y="0"/>
            <a:ext cx="1476360" cy="338040"/>
          </a:xfrm>
          <a:custGeom>
            <a:avLst/>
            <a:gdLst/>
            <a:ah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object 24"/>
          <p:cNvSpPr/>
          <p:nvPr/>
        </p:nvSpPr>
        <p:spPr>
          <a:xfrm>
            <a:off x="1490400" y="6530400"/>
            <a:ext cx="1476360" cy="320760"/>
          </a:xfrm>
          <a:custGeom>
            <a:avLst/>
            <a:gdLst/>
            <a:ah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object 25"/>
          <p:cNvSpPr/>
          <p:nvPr/>
        </p:nvSpPr>
        <p:spPr>
          <a:xfrm>
            <a:off x="500040" y="0"/>
            <a:ext cx="221760" cy="338040"/>
          </a:xfrm>
          <a:custGeom>
            <a:avLst/>
            <a:gdLst/>
            <a:ah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object 26"/>
          <p:cNvSpPr/>
          <p:nvPr/>
        </p:nvSpPr>
        <p:spPr>
          <a:xfrm>
            <a:off x="500040" y="6530400"/>
            <a:ext cx="221760" cy="320760"/>
          </a:xfrm>
          <a:custGeom>
            <a:avLst/>
            <a:gdLst/>
            <a:ah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object 27"/>
          <p:cNvSpPr/>
          <p:nvPr/>
        </p:nvSpPr>
        <p:spPr>
          <a:xfrm>
            <a:off x="728640" y="0"/>
            <a:ext cx="755280" cy="338040"/>
          </a:xfrm>
          <a:custGeom>
            <a:avLst/>
            <a:gdLst/>
            <a:ah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object 28"/>
          <p:cNvSpPr/>
          <p:nvPr/>
        </p:nvSpPr>
        <p:spPr>
          <a:xfrm>
            <a:off x="728640" y="6530400"/>
            <a:ext cx="755280" cy="320760"/>
          </a:xfrm>
          <a:custGeom>
            <a:avLst/>
            <a:gdLst/>
            <a:ah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object 29"/>
          <p:cNvSpPr/>
          <p:nvPr/>
        </p:nvSpPr>
        <p:spPr>
          <a:xfrm>
            <a:off x="6707160" y="0"/>
            <a:ext cx="1517040" cy="338040"/>
          </a:xfrm>
          <a:custGeom>
            <a:avLst/>
            <a:gdLst/>
            <a:ah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object 30"/>
          <p:cNvSpPr/>
          <p:nvPr/>
        </p:nvSpPr>
        <p:spPr>
          <a:xfrm>
            <a:off x="6707160" y="6530400"/>
            <a:ext cx="1517040" cy="320760"/>
          </a:xfrm>
          <a:custGeom>
            <a:avLst/>
            <a:gdLst/>
            <a:ah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object 31"/>
          <p:cNvSpPr/>
          <p:nvPr/>
        </p:nvSpPr>
        <p:spPr>
          <a:xfrm>
            <a:off x="8993160" y="0"/>
            <a:ext cx="144360" cy="6851160"/>
          </a:xfrm>
          <a:custGeom>
            <a:avLst/>
            <a:gdLst/>
            <a:ah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object 32"/>
          <p:cNvSpPr/>
          <p:nvPr/>
        </p:nvSpPr>
        <p:spPr>
          <a:xfrm>
            <a:off x="8231040" y="0"/>
            <a:ext cx="755280" cy="6851160"/>
          </a:xfrm>
          <a:custGeom>
            <a:avLst/>
            <a:gdLst/>
            <a:ah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object 33"/>
          <p:cNvSpPr/>
          <p:nvPr/>
        </p:nvSpPr>
        <p:spPr>
          <a:xfrm>
            <a:off x="3963960" y="0"/>
            <a:ext cx="2736360" cy="338040"/>
          </a:xfrm>
          <a:custGeom>
            <a:avLst/>
            <a:gdLst/>
            <a:ah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object 34"/>
          <p:cNvSpPr/>
          <p:nvPr/>
        </p:nvSpPr>
        <p:spPr>
          <a:xfrm>
            <a:off x="3963960" y="6530400"/>
            <a:ext cx="2736360" cy="320760"/>
          </a:xfrm>
          <a:custGeom>
            <a:avLst/>
            <a:gdLst/>
            <a:ah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object 35"/>
          <p:cNvSpPr/>
          <p:nvPr/>
        </p:nvSpPr>
        <p:spPr>
          <a:xfrm>
            <a:off x="50400" y="0"/>
            <a:ext cx="909324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object 36"/>
          <p:cNvSpPr/>
          <p:nvPr/>
        </p:nvSpPr>
        <p:spPr>
          <a:xfrm>
            <a:off x="495720" y="367200"/>
            <a:ext cx="8222760" cy="617940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object 37"/>
          <p:cNvSpPr/>
          <p:nvPr/>
        </p:nvSpPr>
        <p:spPr>
          <a:xfrm>
            <a:off x="457200" y="344520"/>
            <a:ext cx="8222760" cy="617940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object 38"/>
          <p:cNvSpPr/>
          <p:nvPr/>
        </p:nvSpPr>
        <p:spPr>
          <a:xfrm>
            <a:off x="6987600" y="5852160"/>
            <a:ext cx="1236600" cy="3618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object 39"/>
          <p:cNvSpPr/>
          <p:nvPr/>
        </p:nvSpPr>
        <p:spPr>
          <a:xfrm>
            <a:off x="691920" y="353160"/>
            <a:ext cx="7184160" cy="63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240">
              <a:lnSpc>
                <a:spcPct val="100000"/>
              </a:lnSpc>
              <a:spcBef>
                <a:spcPts val="680"/>
              </a:spcBef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Step 2 – To view running process 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Cmd : $jobs or $ps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Step 3 – Stop/end a process using kill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Cmd : $kill PID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Step 4 – Again check running process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Cmd : $jobs or $ps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Step 5 – Stop/end process using killall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Cmd : $killall evince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Step 6 – Again check running process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Step 7 – do the same to kill/killall other process 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294" name="Rectangle 1"/>
          <p:cNvSpPr/>
          <p:nvPr/>
        </p:nvSpPr>
        <p:spPr>
          <a:xfrm>
            <a:off x="0" y="45360"/>
            <a:ext cx="36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Rectangle 2"/>
          <p:cNvSpPr/>
          <p:nvPr/>
        </p:nvSpPr>
        <p:spPr>
          <a:xfrm>
            <a:off x="152280" y="197640"/>
            <a:ext cx="36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object 1"/>
          <p:cNvSpPr/>
          <p:nvPr/>
        </p:nvSpPr>
        <p:spPr>
          <a:xfrm>
            <a:off x="77760" y="0"/>
            <a:ext cx="221760" cy="6851160"/>
          </a:xfrm>
          <a:custGeom>
            <a:avLst/>
            <a:gdLst/>
            <a:ah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object 20"/>
          <p:cNvSpPr/>
          <p:nvPr/>
        </p:nvSpPr>
        <p:spPr>
          <a:xfrm>
            <a:off x="306360" y="0"/>
            <a:ext cx="186840" cy="6851160"/>
          </a:xfrm>
          <a:custGeom>
            <a:avLst/>
            <a:gdLst/>
            <a:ah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object 22"/>
          <p:cNvSpPr/>
          <p:nvPr/>
        </p:nvSpPr>
        <p:spPr>
          <a:xfrm>
            <a:off x="1490400" y="0"/>
            <a:ext cx="1476360" cy="338040"/>
          </a:xfrm>
          <a:custGeom>
            <a:avLst/>
            <a:gdLst/>
            <a:ah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object 24"/>
          <p:cNvSpPr/>
          <p:nvPr/>
        </p:nvSpPr>
        <p:spPr>
          <a:xfrm>
            <a:off x="1490400" y="6530400"/>
            <a:ext cx="1476360" cy="320760"/>
          </a:xfrm>
          <a:custGeom>
            <a:avLst/>
            <a:gdLst/>
            <a:ah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object 25"/>
          <p:cNvSpPr/>
          <p:nvPr/>
        </p:nvSpPr>
        <p:spPr>
          <a:xfrm>
            <a:off x="500040" y="0"/>
            <a:ext cx="221760" cy="338040"/>
          </a:xfrm>
          <a:custGeom>
            <a:avLst/>
            <a:gdLst/>
            <a:ah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object 26"/>
          <p:cNvSpPr/>
          <p:nvPr/>
        </p:nvSpPr>
        <p:spPr>
          <a:xfrm>
            <a:off x="500040" y="6530400"/>
            <a:ext cx="221760" cy="320760"/>
          </a:xfrm>
          <a:custGeom>
            <a:avLst/>
            <a:gdLst/>
            <a:ah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object 27"/>
          <p:cNvSpPr/>
          <p:nvPr/>
        </p:nvSpPr>
        <p:spPr>
          <a:xfrm>
            <a:off x="728640" y="0"/>
            <a:ext cx="755280" cy="338040"/>
          </a:xfrm>
          <a:custGeom>
            <a:avLst/>
            <a:gdLst/>
            <a:ah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object 28"/>
          <p:cNvSpPr/>
          <p:nvPr/>
        </p:nvSpPr>
        <p:spPr>
          <a:xfrm>
            <a:off x="728640" y="6530400"/>
            <a:ext cx="755280" cy="320760"/>
          </a:xfrm>
          <a:custGeom>
            <a:avLst/>
            <a:gdLst/>
            <a:ah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object 29"/>
          <p:cNvSpPr/>
          <p:nvPr/>
        </p:nvSpPr>
        <p:spPr>
          <a:xfrm>
            <a:off x="6707160" y="0"/>
            <a:ext cx="1517040" cy="338040"/>
          </a:xfrm>
          <a:custGeom>
            <a:avLst/>
            <a:gdLst/>
            <a:ah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object 30"/>
          <p:cNvSpPr/>
          <p:nvPr/>
        </p:nvSpPr>
        <p:spPr>
          <a:xfrm>
            <a:off x="6707160" y="6530400"/>
            <a:ext cx="1517040" cy="320760"/>
          </a:xfrm>
          <a:custGeom>
            <a:avLst/>
            <a:gdLst/>
            <a:ah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object 31"/>
          <p:cNvSpPr/>
          <p:nvPr/>
        </p:nvSpPr>
        <p:spPr>
          <a:xfrm>
            <a:off x="8993160" y="0"/>
            <a:ext cx="144360" cy="6851160"/>
          </a:xfrm>
          <a:custGeom>
            <a:avLst/>
            <a:gdLst/>
            <a:ah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object 32"/>
          <p:cNvSpPr/>
          <p:nvPr/>
        </p:nvSpPr>
        <p:spPr>
          <a:xfrm>
            <a:off x="8231040" y="0"/>
            <a:ext cx="755280" cy="6851160"/>
          </a:xfrm>
          <a:custGeom>
            <a:avLst/>
            <a:gdLst/>
            <a:ah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object 33"/>
          <p:cNvSpPr/>
          <p:nvPr/>
        </p:nvSpPr>
        <p:spPr>
          <a:xfrm>
            <a:off x="3963960" y="0"/>
            <a:ext cx="2736360" cy="338040"/>
          </a:xfrm>
          <a:custGeom>
            <a:avLst/>
            <a:gdLst/>
            <a:ah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object 34"/>
          <p:cNvSpPr/>
          <p:nvPr/>
        </p:nvSpPr>
        <p:spPr>
          <a:xfrm>
            <a:off x="3963960" y="6530400"/>
            <a:ext cx="2736360" cy="320760"/>
          </a:xfrm>
          <a:custGeom>
            <a:avLst/>
            <a:gdLst/>
            <a:ah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object 35"/>
          <p:cNvSpPr/>
          <p:nvPr/>
        </p:nvSpPr>
        <p:spPr>
          <a:xfrm>
            <a:off x="50400" y="0"/>
            <a:ext cx="909324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object 36"/>
          <p:cNvSpPr/>
          <p:nvPr/>
        </p:nvSpPr>
        <p:spPr>
          <a:xfrm>
            <a:off x="495720" y="367200"/>
            <a:ext cx="8222760" cy="617940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object 37"/>
          <p:cNvSpPr/>
          <p:nvPr/>
        </p:nvSpPr>
        <p:spPr>
          <a:xfrm>
            <a:off x="457200" y="344520"/>
            <a:ext cx="8222760" cy="617940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object 38"/>
          <p:cNvSpPr/>
          <p:nvPr/>
        </p:nvSpPr>
        <p:spPr>
          <a:xfrm>
            <a:off x="6987600" y="5852160"/>
            <a:ext cx="1236600" cy="3618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object 39"/>
          <p:cNvSpPr/>
          <p:nvPr/>
        </p:nvSpPr>
        <p:spPr>
          <a:xfrm>
            <a:off x="691920" y="353160"/>
            <a:ext cx="7184160" cy="968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240">
              <a:lnSpc>
                <a:spcPct val="100000"/>
              </a:lnSpc>
              <a:spcBef>
                <a:spcPts val="680"/>
              </a:spcBef>
              <a:buNone/>
            </a:pPr>
            <a:r>
              <a:rPr b="1" lang="en-IN" sz="1800" spc="-1" strike="noStrike">
                <a:solidFill>
                  <a:srgbClr val="c00000"/>
                </a:solidFill>
                <a:latin typeface="Arial"/>
                <a:ea typeface="Arial"/>
              </a:rPr>
              <a:t>Nice</a:t>
            </a:r>
            <a:endParaRPr b="0" lang="en-IN" sz="1800" spc="-1" strike="noStrike">
              <a:latin typeface="Arial"/>
            </a:endParaRPr>
          </a:p>
          <a:p>
            <a:pPr marL="29772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nice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command helps to run a program with modified scheduling priority. </a:t>
            </a:r>
            <a:endParaRPr b="0" lang="en-IN" sz="1800" spc="-1" strike="noStrike">
              <a:latin typeface="Arial"/>
            </a:endParaRPr>
          </a:p>
          <a:p>
            <a:pPr marL="29772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You can set the priority of the process before it is started using nice command. </a:t>
            </a:r>
            <a:endParaRPr b="0" lang="en-IN" sz="1800" spc="-1" strike="noStrike">
              <a:latin typeface="Arial"/>
            </a:endParaRPr>
          </a:p>
          <a:p>
            <a:pPr marL="29772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You cannot change the priority of the running process with nice command.</a:t>
            </a:r>
            <a:endParaRPr b="0" lang="en-IN" sz="1800" spc="-1" strike="noStrike">
              <a:latin typeface="Arial"/>
            </a:endParaRPr>
          </a:p>
          <a:p>
            <a:pPr marL="29772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If we give a process a higher priority, then Kernel will allocate more CPU time to that process.</a:t>
            </a:r>
            <a:endParaRPr b="0" lang="en-IN" sz="1800" spc="-1" strike="noStrike">
              <a:latin typeface="Arial"/>
            </a:endParaRPr>
          </a:p>
          <a:p>
            <a:pPr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  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Niceness values range from -20 (most favorable to the process) to       19 (least favorable to the process).</a:t>
            </a:r>
            <a:endParaRPr b="0" lang="en-IN" sz="1800" spc="-1" strike="noStrike">
              <a:latin typeface="Arial"/>
            </a:endParaRPr>
          </a:p>
          <a:p>
            <a:pPr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  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The default nice value for processes created by a user is 0.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Syntax : $nice [OPTION] [COMMAND [ARG]...]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Eg : 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To view nice value of the running process.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Cmd : $ ps –l or $ps –el or $ top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The 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NI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column represents the nice value, whereas the 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PRI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column represents the priority value.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315" name="Rectangle 1"/>
          <p:cNvSpPr/>
          <p:nvPr/>
        </p:nvSpPr>
        <p:spPr>
          <a:xfrm>
            <a:off x="0" y="45360"/>
            <a:ext cx="36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Rectangle 2"/>
          <p:cNvSpPr/>
          <p:nvPr/>
        </p:nvSpPr>
        <p:spPr>
          <a:xfrm>
            <a:off x="152280" y="197640"/>
            <a:ext cx="36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object 1"/>
          <p:cNvSpPr/>
          <p:nvPr/>
        </p:nvSpPr>
        <p:spPr>
          <a:xfrm>
            <a:off x="77760" y="0"/>
            <a:ext cx="221760" cy="6851160"/>
          </a:xfrm>
          <a:custGeom>
            <a:avLst/>
            <a:gdLst/>
            <a:ah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object 20"/>
          <p:cNvSpPr/>
          <p:nvPr/>
        </p:nvSpPr>
        <p:spPr>
          <a:xfrm>
            <a:off x="306360" y="0"/>
            <a:ext cx="186840" cy="6851160"/>
          </a:xfrm>
          <a:custGeom>
            <a:avLst/>
            <a:gdLst/>
            <a:ah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object 22"/>
          <p:cNvSpPr/>
          <p:nvPr/>
        </p:nvSpPr>
        <p:spPr>
          <a:xfrm>
            <a:off x="1490400" y="0"/>
            <a:ext cx="1476360" cy="338040"/>
          </a:xfrm>
          <a:custGeom>
            <a:avLst/>
            <a:gdLst/>
            <a:ah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object 24"/>
          <p:cNvSpPr/>
          <p:nvPr/>
        </p:nvSpPr>
        <p:spPr>
          <a:xfrm>
            <a:off x="1490400" y="6530400"/>
            <a:ext cx="1476360" cy="320760"/>
          </a:xfrm>
          <a:custGeom>
            <a:avLst/>
            <a:gdLst/>
            <a:ah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object 25"/>
          <p:cNvSpPr/>
          <p:nvPr/>
        </p:nvSpPr>
        <p:spPr>
          <a:xfrm>
            <a:off x="500040" y="0"/>
            <a:ext cx="221760" cy="338040"/>
          </a:xfrm>
          <a:custGeom>
            <a:avLst/>
            <a:gdLst/>
            <a:ah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object 26"/>
          <p:cNvSpPr/>
          <p:nvPr/>
        </p:nvSpPr>
        <p:spPr>
          <a:xfrm>
            <a:off x="500040" y="6530400"/>
            <a:ext cx="221760" cy="320760"/>
          </a:xfrm>
          <a:custGeom>
            <a:avLst/>
            <a:gdLst/>
            <a:ah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object 27"/>
          <p:cNvSpPr/>
          <p:nvPr/>
        </p:nvSpPr>
        <p:spPr>
          <a:xfrm>
            <a:off x="728640" y="0"/>
            <a:ext cx="755280" cy="338040"/>
          </a:xfrm>
          <a:custGeom>
            <a:avLst/>
            <a:gdLst/>
            <a:ah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object 28"/>
          <p:cNvSpPr/>
          <p:nvPr/>
        </p:nvSpPr>
        <p:spPr>
          <a:xfrm>
            <a:off x="728640" y="6530400"/>
            <a:ext cx="755280" cy="320760"/>
          </a:xfrm>
          <a:custGeom>
            <a:avLst/>
            <a:gdLst/>
            <a:ah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object 29"/>
          <p:cNvSpPr/>
          <p:nvPr/>
        </p:nvSpPr>
        <p:spPr>
          <a:xfrm>
            <a:off x="6707160" y="0"/>
            <a:ext cx="1517040" cy="338040"/>
          </a:xfrm>
          <a:custGeom>
            <a:avLst/>
            <a:gdLst/>
            <a:ah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object 30"/>
          <p:cNvSpPr/>
          <p:nvPr/>
        </p:nvSpPr>
        <p:spPr>
          <a:xfrm>
            <a:off x="6707160" y="6530400"/>
            <a:ext cx="1517040" cy="320760"/>
          </a:xfrm>
          <a:custGeom>
            <a:avLst/>
            <a:gdLst/>
            <a:ah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object 31"/>
          <p:cNvSpPr/>
          <p:nvPr/>
        </p:nvSpPr>
        <p:spPr>
          <a:xfrm>
            <a:off x="8993160" y="0"/>
            <a:ext cx="144360" cy="6851160"/>
          </a:xfrm>
          <a:custGeom>
            <a:avLst/>
            <a:gdLst/>
            <a:ah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object 32"/>
          <p:cNvSpPr/>
          <p:nvPr/>
        </p:nvSpPr>
        <p:spPr>
          <a:xfrm>
            <a:off x="8231040" y="0"/>
            <a:ext cx="755280" cy="6851160"/>
          </a:xfrm>
          <a:custGeom>
            <a:avLst/>
            <a:gdLst/>
            <a:ah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object 33"/>
          <p:cNvSpPr/>
          <p:nvPr/>
        </p:nvSpPr>
        <p:spPr>
          <a:xfrm>
            <a:off x="3963960" y="0"/>
            <a:ext cx="2736360" cy="338040"/>
          </a:xfrm>
          <a:custGeom>
            <a:avLst/>
            <a:gdLst/>
            <a:ah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object 34"/>
          <p:cNvSpPr/>
          <p:nvPr/>
        </p:nvSpPr>
        <p:spPr>
          <a:xfrm>
            <a:off x="3963960" y="6530400"/>
            <a:ext cx="2736360" cy="320760"/>
          </a:xfrm>
          <a:custGeom>
            <a:avLst/>
            <a:gdLst/>
            <a:ah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object 35"/>
          <p:cNvSpPr/>
          <p:nvPr/>
        </p:nvSpPr>
        <p:spPr>
          <a:xfrm>
            <a:off x="50400" y="0"/>
            <a:ext cx="909324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object 36"/>
          <p:cNvSpPr/>
          <p:nvPr/>
        </p:nvSpPr>
        <p:spPr>
          <a:xfrm>
            <a:off x="495720" y="367200"/>
            <a:ext cx="8222760" cy="617940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object 37"/>
          <p:cNvSpPr/>
          <p:nvPr/>
        </p:nvSpPr>
        <p:spPr>
          <a:xfrm>
            <a:off x="457200" y="344520"/>
            <a:ext cx="8222760" cy="617940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object 38"/>
          <p:cNvSpPr/>
          <p:nvPr/>
        </p:nvSpPr>
        <p:spPr>
          <a:xfrm>
            <a:off x="6987600" y="5852160"/>
            <a:ext cx="1236600" cy="3618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object 39"/>
          <p:cNvSpPr/>
          <p:nvPr/>
        </p:nvSpPr>
        <p:spPr>
          <a:xfrm>
            <a:off x="691920" y="353160"/>
            <a:ext cx="7184160" cy="115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To view default value of nice.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Cmd : $ nice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set the priority of process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Cmd : $nice -n nice_value command 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Or       $nice –nicevalue command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Or        $ nice --adjustment=nice_value command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Eg : $nice –n 10 top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increase the priority of a process.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Cmd : $ nice -&lt;-nice_value&gt; command 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Or       $ nice -n &lt;nice_value&gt; command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Eg : $nice --10 top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Note : Only root or sudo user.set can set the negative nice of a command.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Eg : $sudo nice --10 top or $sudo nice –n -10 top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To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decrease 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 priority of a process.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Cmd : $ nice -&lt;+nice_value&gt; command 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Or       $ nice -n &lt;nice_value&gt; command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Eg : $sudo nice -+10 top or $sudo nice –n +10 top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336" name="Rectangle 1"/>
          <p:cNvSpPr/>
          <p:nvPr/>
        </p:nvSpPr>
        <p:spPr>
          <a:xfrm>
            <a:off x="0" y="45360"/>
            <a:ext cx="36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Rectangle 2"/>
          <p:cNvSpPr/>
          <p:nvPr/>
        </p:nvSpPr>
        <p:spPr>
          <a:xfrm>
            <a:off x="152280" y="197640"/>
            <a:ext cx="36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object 1"/>
          <p:cNvSpPr/>
          <p:nvPr/>
        </p:nvSpPr>
        <p:spPr>
          <a:xfrm>
            <a:off x="77760" y="0"/>
            <a:ext cx="221760" cy="6851160"/>
          </a:xfrm>
          <a:custGeom>
            <a:avLst/>
            <a:gdLst/>
            <a:ah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object 20"/>
          <p:cNvSpPr/>
          <p:nvPr/>
        </p:nvSpPr>
        <p:spPr>
          <a:xfrm>
            <a:off x="306360" y="0"/>
            <a:ext cx="186840" cy="6851160"/>
          </a:xfrm>
          <a:custGeom>
            <a:avLst/>
            <a:gdLst/>
            <a:ah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object 22"/>
          <p:cNvSpPr/>
          <p:nvPr/>
        </p:nvSpPr>
        <p:spPr>
          <a:xfrm>
            <a:off x="1490400" y="0"/>
            <a:ext cx="1476360" cy="338040"/>
          </a:xfrm>
          <a:custGeom>
            <a:avLst/>
            <a:gdLst/>
            <a:ah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object 24"/>
          <p:cNvSpPr/>
          <p:nvPr/>
        </p:nvSpPr>
        <p:spPr>
          <a:xfrm>
            <a:off x="1490400" y="6530400"/>
            <a:ext cx="1476360" cy="320760"/>
          </a:xfrm>
          <a:custGeom>
            <a:avLst/>
            <a:gdLst/>
            <a:ah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object 25"/>
          <p:cNvSpPr/>
          <p:nvPr/>
        </p:nvSpPr>
        <p:spPr>
          <a:xfrm>
            <a:off x="500040" y="0"/>
            <a:ext cx="221760" cy="338040"/>
          </a:xfrm>
          <a:custGeom>
            <a:avLst/>
            <a:gdLst/>
            <a:ah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object 26"/>
          <p:cNvSpPr/>
          <p:nvPr/>
        </p:nvSpPr>
        <p:spPr>
          <a:xfrm>
            <a:off x="500040" y="6530400"/>
            <a:ext cx="221760" cy="320760"/>
          </a:xfrm>
          <a:custGeom>
            <a:avLst/>
            <a:gdLst/>
            <a:ah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object 27"/>
          <p:cNvSpPr/>
          <p:nvPr/>
        </p:nvSpPr>
        <p:spPr>
          <a:xfrm>
            <a:off x="728640" y="0"/>
            <a:ext cx="755280" cy="338040"/>
          </a:xfrm>
          <a:custGeom>
            <a:avLst/>
            <a:gdLst/>
            <a:ah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object 28"/>
          <p:cNvSpPr/>
          <p:nvPr/>
        </p:nvSpPr>
        <p:spPr>
          <a:xfrm>
            <a:off x="728640" y="6530400"/>
            <a:ext cx="755280" cy="320760"/>
          </a:xfrm>
          <a:custGeom>
            <a:avLst/>
            <a:gdLst/>
            <a:ah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object 29"/>
          <p:cNvSpPr/>
          <p:nvPr/>
        </p:nvSpPr>
        <p:spPr>
          <a:xfrm>
            <a:off x="6707160" y="0"/>
            <a:ext cx="1517040" cy="338040"/>
          </a:xfrm>
          <a:custGeom>
            <a:avLst/>
            <a:gdLst/>
            <a:ah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object 30"/>
          <p:cNvSpPr/>
          <p:nvPr/>
        </p:nvSpPr>
        <p:spPr>
          <a:xfrm>
            <a:off x="6707160" y="6530400"/>
            <a:ext cx="1517040" cy="320760"/>
          </a:xfrm>
          <a:custGeom>
            <a:avLst/>
            <a:gdLst/>
            <a:ah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object 31"/>
          <p:cNvSpPr/>
          <p:nvPr/>
        </p:nvSpPr>
        <p:spPr>
          <a:xfrm>
            <a:off x="8993160" y="0"/>
            <a:ext cx="144360" cy="6851160"/>
          </a:xfrm>
          <a:custGeom>
            <a:avLst/>
            <a:gdLst/>
            <a:ah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object 32"/>
          <p:cNvSpPr/>
          <p:nvPr/>
        </p:nvSpPr>
        <p:spPr>
          <a:xfrm>
            <a:off x="8231040" y="0"/>
            <a:ext cx="755280" cy="6851160"/>
          </a:xfrm>
          <a:custGeom>
            <a:avLst/>
            <a:gdLst/>
            <a:ah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object 33"/>
          <p:cNvSpPr/>
          <p:nvPr/>
        </p:nvSpPr>
        <p:spPr>
          <a:xfrm>
            <a:off x="3963960" y="0"/>
            <a:ext cx="2736360" cy="338040"/>
          </a:xfrm>
          <a:custGeom>
            <a:avLst/>
            <a:gdLst/>
            <a:ah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object 34"/>
          <p:cNvSpPr/>
          <p:nvPr/>
        </p:nvSpPr>
        <p:spPr>
          <a:xfrm>
            <a:off x="3963960" y="6530400"/>
            <a:ext cx="2736360" cy="320760"/>
          </a:xfrm>
          <a:custGeom>
            <a:avLst/>
            <a:gdLst/>
            <a:ah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object 35"/>
          <p:cNvSpPr/>
          <p:nvPr/>
        </p:nvSpPr>
        <p:spPr>
          <a:xfrm>
            <a:off x="50400" y="0"/>
            <a:ext cx="909324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object 36"/>
          <p:cNvSpPr/>
          <p:nvPr/>
        </p:nvSpPr>
        <p:spPr>
          <a:xfrm>
            <a:off x="495720" y="367200"/>
            <a:ext cx="8222760" cy="617940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object 37"/>
          <p:cNvSpPr/>
          <p:nvPr/>
        </p:nvSpPr>
        <p:spPr>
          <a:xfrm>
            <a:off x="457200" y="344520"/>
            <a:ext cx="8222760" cy="617940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object 38"/>
          <p:cNvSpPr/>
          <p:nvPr/>
        </p:nvSpPr>
        <p:spPr>
          <a:xfrm>
            <a:off x="6987600" y="5852160"/>
            <a:ext cx="1236600" cy="3618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object 39"/>
          <p:cNvSpPr/>
          <p:nvPr/>
        </p:nvSpPr>
        <p:spPr>
          <a:xfrm>
            <a:off x="691920" y="353160"/>
            <a:ext cx="7184160" cy="103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240">
              <a:lnSpc>
                <a:spcPct val="100000"/>
              </a:lnSpc>
              <a:spcBef>
                <a:spcPts val="680"/>
              </a:spcBef>
              <a:buNone/>
            </a:pPr>
            <a:r>
              <a:rPr b="1" lang="en-IN" sz="1800" spc="-1" strike="noStrike">
                <a:solidFill>
                  <a:srgbClr val="c00000"/>
                </a:solidFill>
                <a:latin typeface="Arial"/>
                <a:ea typeface="Arial"/>
              </a:rPr>
              <a:t>renice</a:t>
            </a:r>
            <a:endParaRPr b="0" lang="en-IN" sz="1800" spc="-1" strike="noStrike">
              <a:latin typeface="Arial"/>
            </a:endParaRPr>
          </a:p>
          <a:p>
            <a:pPr marL="29772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renice command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allows you to change and modify the scheduling priority of an already running process.</a:t>
            </a:r>
            <a:endParaRPr b="0" lang="en-IN" sz="1800" spc="-1" strike="noStrike">
              <a:latin typeface="Arial"/>
            </a:endParaRPr>
          </a:p>
          <a:p>
            <a:pPr marL="29772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The super-user can alter the priority of any process and set the priority to any value. -p or --pid option is used to specify process ID.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Syntax : $renice [-n] priority [-g|-p|-u] identifierq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Eg : 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To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change priority of existing process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Cmd : $ sudo renice -n nice_value -p process_id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Or       $ sudo renice -n nice_value --pid process_id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Eg : sudo renice –n 10 –p 1111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To 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change the priority of all processes of a specific group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Cmd : $ sudo renice -n nice_value -g group_id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Or       $ sudo renice -n nice_value --pgrp group_id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Eg : sudo renice –n 10 –g 1000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To change the priority of all programs of a specific user. 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Cmd : $ sudo renice nice_value -u &lt;name/id&gt;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Or       $ sudo renice nice_value --user &lt;name/id&gt;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Eg : sudo renice –n 10 –u 1000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357" name="Rectangle 1"/>
          <p:cNvSpPr/>
          <p:nvPr/>
        </p:nvSpPr>
        <p:spPr>
          <a:xfrm>
            <a:off x="0" y="45360"/>
            <a:ext cx="36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Rectangle 2"/>
          <p:cNvSpPr/>
          <p:nvPr/>
        </p:nvSpPr>
        <p:spPr>
          <a:xfrm>
            <a:off x="152280" y="197640"/>
            <a:ext cx="36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object 1"/>
          <p:cNvSpPr/>
          <p:nvPr/>
        </p:nvSpPr>
        <p:spPr>
          <a:xfrm>
            <a:off x="77760" y="0"/>
            <a:ext cx="221760" cy="6851160"/>
          </a:xfrm>
          <a:custGeom>
            <a:avLst/>
            <a:gdLst/>
            <a:ah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object 20"/>
          <p:cNvSpPr/>
          <p:nvPr/>
        </p:nvSpPr>
        <p:spPr>
          <a:xfrm>
            <a:off x="306360" y="0"/>
            <a:ext cx="186840" cy="6851160"/>
          </a:xfrm>
          <a:custGeom>
            <a:avLst/>
            <a:gdLst/>
            <a:ah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object 22"/>
          <p:cNvSpPr/>
          <p:nvPr/>
        </p:nvSpPr>
        <p:spPr>
          <a:xfrm>
            <a:off x="1490400" y="0"/>
            <a:ext cx="1476360" cy="338040"/>
          </a:xfrm>
          <a:custGeom>
            <a:avLst/>
            <a:gdLst/>
            <a:ah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object 24"/>
          <p:cNvSpPr/>
          <p:nvPr/>
        </p:nvSpPr>
        <p:spPr>
          <a:xfrm>
            <a:off x="1490400" y="6530400"/>
            <a:ext cx="1476360" cy="320760"/>
          </a:xfrm>
          <a:custGeom>
            <a:avLst/>
            <a:gdLst/>
            <a:ah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object 25"/>
          <p:cNvSpPr/>
          <p:nvPr/>
        </p:nvSpPr>
        <p:spPr>
          <a:xfrm>
            <a:off x="500040" y="0"/>
            <a:ext cx="221760" cy="338040"/>
          </a:xfrm>
          <a:custGeom>
            <a:avLst/>
            <a:gdLst/>
            <a:ah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object 26"/>
          <p:cNvSpPr/>
          <p:nvPr/>
        </p:nvSpPr>
        <p:spPr>
          <a:xfrm>
            <a:off x="500040" y="6530400"/>
            <a:ext cx="221760" cy="320760"/>
          </a:xfrm>
          <a:custGeom>
            <a:avLst/>
            <a:gdLst/>
            <a:ah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object 27"/>
          <p:cNvSpPr/>
          <p:nvPr/>
        </p:nvSpPr>
        <p:spPr>
          <a:xfrm>
            <a:off x="728640" y="0"/>
            <a:ext cx="755280" cy="338040"/>
          </a:xfrm>
          <a:custGeom>
            <a:avLst/>
            <a:gdLst/>
            <a:ah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object 28"/>
          <p:cNvSpPr/>
          <p:nvPr/>
        </p:nvSpPr>
        <p:spPr>
          <a:xfrm>
            <a:off x="728640" y="6530400"/>
            <a:ext cx="755280" cy="320760"/>
          </a:xfrm>
          <a:custGeom>
            <a:avLst/>
            <a:gdLst/>
            <a:ah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object 29"/>
          <p:cNvSpPr/>
          <p:nvPr/>
        </p:nvSpPr>
        <p:spPr>
          <a:xfrm>
            <a:off x="6707160" y="0"/>
            <a:ext cx="1517040" cy="338040"/>
          </a:xfrm>
          <a:custGeom>
            <a:avLst/>
            <a:gdLst/>
            <a:ah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object 30"/>
          <p:cNvSpPr/>
          <p:nvPr/>
        </p:nvSpPr>
        <p:spPr>
          <a:xfrm>
            <a:off x="6707160" y="6530400"/>
            <a:ext cx="1517040" cy="320760"/>
          </a:xfrm>
          <a:custGeom>
            <a:avLst/>
            <a:gdLst/>
            <a:ah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object 31"/>
          <p:cNvSpPr/>
          <p:nvPr/>
        </p:nvSpPr>
        <p:spPr>
          <a:xfrm>
            <a:off x="8993160" y="0"/>
            <a:ext cx="144360" cy="6851160"/>
          </a:xfrm>
          <a:custGeom>
            <a:avLst/>
            <a:gdLst/>
            <a:ah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object 32"/>
          <p:cNvSpPr/>
          <p:nvPr/>
        </p:nvSpPr>
        <p:spPr>
          <a:xfrm>
            <a:off x="8231040" y="0"/>
            <a:ext cx="755280" cy="6851160"/>
          </a:xfrm>
          <a:custGeom>
            <a:avLst/>
            <a:gdLst/>
            <a:ah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object 33"/>
          <p:cNvSpPr/>
          <p:nvPr/>
        </p:nvSpPr>
        <p:spPr>
          <a:xfrm>
            <a:off x="3963960" y="0"/>
            <a:ext cx="2736360" cy="338040"/>
          </a:xfrm>
          <a:custGeom>
            <a:avLst/>
            <a:gdLst/>
            <a:ah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object 34"/>
          <p:cNvSpPr/>
          <p:nvPr/>
        </p:nvSpPr>
        <p:spPr>
          <a:xfrm>
            <a:off x="3963960" y="6530400"/>
            <a:ext cx="2736360" cy="320760"/>
          </a:xfrm>
          <a:custGeom>
            <a:avLst/>
            <a:gdLst/>
            <a:ah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object 35"/>
          <p:cNvSpPr/>
          <p:nvPr/>
        </p:nvSpPr>
        <p:spPr>
          <a:xfrm>
            <a:off x="50400" y="0"/>
            <a:ext cx="909324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object 36"/>
          <p:cNvSpPr/>
          <p:nvPr/>
        </p:nvSpPr>
        <p:spPr>
          <a:xfrm>
            <a:off x="495720" y="367200"/>
            <a:ext cx="8222760" cy="617940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object 37"/>
          <p:cNvSpPr/>
          <p:nvPr/>
        </p:nvSpPr>
        <p:spPr>
          <a:xfrm>
            <a:off x="457200" y="344520"/>
            <a:ext cx="8222760" cy="617940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object 38"/>
          <p:cNvSpPr/>
          <p:nvPr/>
        </p:nvSpPr>
        <p:spPr>
          <a:xfrm>
            <a:off x="6987600" y="5852160"/>
            <a:ext cx="1236600" cy="3618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object 39"/>
          <p:cNvSpPr/>
          <p:nvPr/>
        </p:nvSpPr>
        <p:spPr>
          <a:xfrm>
            <a:off x="691920" y="353160"/>
            <a:ext cx="7184160" cy="9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240">
              <a:lnSpc>
                <a:spcPct val="100000"/>
              </a:lnSpc>
              <a:spcBef>
                <a:spcPts val="680"/>
              </a:spcBef>
              <a:buNone/>
            </a:pPr>
            <a:r>
              <a:rPr b="1" lang="en-IN" sz="1800" spc="-1" strike="noStrike">
                <a:solidFill>
                  <a:srgbClr val="c00000"/>
                </a:solidFill>
                <a:latin typeface="Arial"/>
                <a:ea typeface="Arial"/>
              </a:rPr>
              <a:t>Nohup (no hang up )</a:t>
            </a:r>
            <a:endParaRPr b="0" lang="en-IN" sz="1800" spc="-1" strike="noStrike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It keeps the processes running even after exiting the terminal orshell. </a:t>
            </a:r>
            <a:endParaRPr b="0" lang="en-IN" sz="1800" spc="-1" strike="noStrike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It prevents the processes from getting the SIGHUP signals (Signal hang up); these signals are sent to the process to terminate or end a process.</a:t>
            </a:r>
            <a:endParaRPr b="0" lang="en-IN" sz="1800" spc="-1" strike="noStrike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nohup (No Hang Up)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is a command in Linux systems that runs the process even after logging out from the shell/terminal. 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Syntax : $nohup command [command-argument ...]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Eg : 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Runs the command in the foreground and redirects the command output to the 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nohup.out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file if any redirecting filename is not mentioned. it will create a file 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'nohup.out'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and append the output to it.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Cmd : $nohup bash hello.sh  or $nohup ./hello.sh </a:t>
            </a:r>
            <a:endParaRPr b="0" lang="en-IN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To display the output, execute the below command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Cmd : 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cat nohup.out 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run a process in a background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$nohup bash hello.sh &amp;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$nohup ping www.google.com &amp;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378" name="Rectangle 1"/>
          <p:cNvSpPr/>
          <p:nvPr/>
        </p:nvSpPr>
        <p:spPr>
          <a:xfrm>
            <a:off x="0" y="45360"/>
            <a:ext cx="36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Rectangle 2"/>
          <p:cNvSpPr/>
          <p:nvPr/>
        </p:nvSpPr>
        <p:spPr>
          <a:xfrm>
            <a:off x="152280" y="197640"/>
            <a:ext cx="36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object 1"/>
          <p:cNvSpPr/>
          <p:nvPr/>
        </p:nvSpPr>
        <p:spPr>
          <a:xfrm>
            <a:off x="77760" y="0"/>
            <a:ext cx="221760" cy="6851160"/>
          </a:xfrm>
          <a:custGeom>
            <a:avLst/>
            <a:gdLst/>
            <a:ah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object 20"/>
          <p:cNvSpPr/>
          <p:nvPr/>
        </p:nvSpPr>
        <p:spPr>
          <a:xfrm>
            <a:off x="306360" y="0"/>
            <a:ext cx="186840" cy="6851160"/>
          </a:xfrm>
          <a:custGeom>
            <a:avLst/>
            <a:gdLst/>
            <a:ah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object 22"/>
          <p:cNvSpPr/>
          <p:nvPr/>
        </p:nvSpPr>
        <p:spPr>
          <a:xfrm>
            <a:off x="1490400" y="0"/>
            <a:ext cx="1476360" cy="338040"/>
          </a:xfrm>
          <a:custGeom>
            <a:avLst/>
            <a:gdLst/>
            <a:ah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object 24"/>
          <p:cNvSpPr/>
          <p:nvPr/>
        </p:nvSpPr>
        <p:spPr>
          <a:xfrm>
            <a:off x="1490400" y="6530400"/>
            <a:ext cx="1476360" cy="320760"/>
          </a:xfrm>
          <a:custGeom>
            <a:avLst/>
            <a:gdLst/>
            <a:ah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object 25"/>
          <p:cNvSpPr/>
          <p:nvPr/>
        </p:nvSpPr>
        <p:spPr>
          <a:xfrm>
            <a:off x="500040" y="0"/>
            <a:ext cx="221760" cy="338040"/>
          </a:xfrm>
          <a:custGeom>
            <a:avLst/>
            <a:gdLst/>
            <a:ah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object 26"/>
          <p:cNvSpPr/>
          <p:nvPr/>
        </p:nvSpPr>
        <p:spPr>
          <a:xfrm>
            <a:off x="500040" y="6530400"/>
            <a:ext cx="221760" cy="320760"/>
          </a:xfrm>
          <a:custGeom>
            <a:avLst/>
            <a:gdLst/>
            <a:ah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object 27"/>
          <p:cNvSpPr/>
          <p:nvPr/>
        </p:nvSpPr>
        <p:spPr>
          <a:xfrm>
            <a:off x="728640" y="0"/>
            <a:ext cx="755280" cy="338040"/>
          </a:xfrm>
          <a:custGeom>
            <a:avLst/>
            <a:gdLst/>
            <a:ah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object 28"/>
          <p:cNvSpPr/>
          <p:nvPr/>
        </p:nvSpPr>
        <p:spPr>
          <a:xfrm>
            <a:off x="728640" y="6530400"/>
            <a:ext cx="755280" cy="320760"/>
          </a:xfrm>
          <a:custGeom>
            <a:avLst/>
            <a:gdLst/>
            <a:ah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object 29"/>
          <p:cNvSpPr/>
          <p:nvPr/>
        </p:nvSpPr>
        <p:spPr>
          <a:xfrm>
            <a:off x="6707160" y="0"/>
            <a:ext cx="1517040" cy="338040"/>
          </a:xfrm>
          <a:custGeom>
            <a:avLst/>
            <a:gdLst/>
            <a:ah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object 30"/>
          <p:cNvSpPr/>
          <p:nvPr/>
        </p:nvSpPr>
        <p:spPr>
          <a:xfrm>
            <a:off x="6707160" y="6530400"/>
            <a:ext cx="1517040" cy="320760"/>
          </a:xfrm>
          <a:custGeom>
            <a:avLst/>
            <a:gdLst/>
            <a:ah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object 31"/>
          <p:cNvSpPr/>
          <p:nvPr/>
        </p:nvSpPr>
        <p:spPr>
          <a:xfrm>
            <a:off x="8993160" y="0"/>
            <a:ext cx="144360" cy="6851160"/>
          </a:xfrm>
          <a:custGeom>
            <a:avLst/>
            <a:gdLst/>
            <a:ah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object 32"/>
          <p:cNvSpPr/>
          <p:nvPr/>
        </p:nvSpPr>
        <p:spPr>
          <a:xfrm>
            <a:off x="8231040" y="0"/>
            <a:ext cx="755280" cy="6851160"/>
          </a:xfrm>
          <a:custGeom>
            <a:avLst/>
            <a:gdLst/>
            <a:ah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object 33"/>
          <p:cNvSpPr/>
          <p:nvPr/>
        </p:nvSpPr>
        <p:spPr>
          <a:xfrm>
            <a:off x="3963960" y="0"/>
            <a:ext cx="2736360" cy="338040"/>
          </a:xfrm>
          <a:custGeom>
            <a:avLst/>
            <a:gdLst/>
            <a:ah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object 34"/>
          <p:cNvSpPr/>
          <p:nvPr/>
        </p:nvSpPr>
        <p:spPr>
          <a:xfrm>
            <a:off x="3963960" y="6530400"/>
            <a:ext cx="2736360" cy="320760"/>
          </a:xfrm>
          <a:custGeom>
            <a:avLst/>
            <a:gdLst/>
            <a:ah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object 35"/>
          <p:cNvSpPr/>
          <p:nvPr/>
        </p:nvSpPr>
        <p:spPr>
          <a:xfrm>
            <a:off x="50400" y="0"/>
            <a:ext cx="909324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object 36"/>
          <p:cNvSpPr/>
          <p:nvPr/>
        </p:nvSpPr>
        <p:spPr>
          <a:xfrm>
            <a:off x="495720" y="367200"/>
            <a:ext cx="8222760" cy="617940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object 37"/>
          <p:cNvSpPr/>
          <p:nvPr/>
        </p:nvSpPr>
        <p:spPr>
          <a:xfrm>
            <a:off x="457200" y="344520"/>
            <a:ext cx="8222760" cy="617940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object 38"/>
          <p:cNvSpPr/>
          <p:nvPr/>
        </p:nvSpPr>
        <p:spPr>
          <a:xfrm>
            <a:off x="6987600" y="5852160"/>
            <a:ext cx="1236600" cy="3618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object 39"/>
          <p:cNvSpPr/>
          <p:nvPr/>
        </p:nvSpPr>
        <p:spPr>
          <a:xfrm>
            <a:off x="691920" y="353160"/>
            <a:ext cx="7184160" cy="62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29772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To bring the command in the foreground.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Cmd : $fg or $pgrep -a ping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To run multiple commands in the background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Cmd : $ nohup bash -c 'commands'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Eg : $nohup bash -c 'cal &amp;&amp; date'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To check out of nohup - 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$cat nohup.out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Redirecting Output to a Different File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Cmd : $nohup bash -c 'cal &amp;&amp; date' &gt; outputfile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399" name="Rectangle 1"/>
          <p:cNvSpPr/>
          <p:nvPr/>
        </p:nvSpPr>
        <p:spPr>
          <a:xfrm>
            <a:off x="0" y="45360"/>
            <a:ext cx="36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Rectangle 2"/>
          <p:cNvSpPr/>
          <p:nvPr/>
        </p:nvSpPr>
        <p:spPr>
          <a:xfrm>
            <a:off x="152280" y="197640"/>
            <a:ext cx="36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object 40"/>
          <p:cNvSpPr/>
          <p:nvPr/>
        </p:nvSpPr>
        <p:spPr>
          <a:xfrm>
            <a:off x="77760" y="0"/>
            <a:ext cx="221760" cy="6851160"/>
          </a:xfrm>
          <a:custGeom>
            <a:avLst/>
            <a:gdLst/>
            <a:ah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object 41"/>
          <p:cNvSpPr/>
          <p:nvPr/>
        </p:nvSpPr>
        <p:spPr>
          <a:xfrm>
            <a:off x="306360" y="0"/>
            <a:ext cx="186840" cy="6851160"/>
          </a:xfrm>
          <a:custGeom>
            <a:avLst/>
            <a:gdLst/>
            <a:ah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object 42"/>
          <p:cNvSpPr/>
          <p:nvPr/>
        </p:nvSpPr>
        <p:spPr>
          <a:xfrm>
            <a:off x="1490400" y="0"/>
            <a:ext cx="1476360" cy="338040"/>
          </a:xfrm>
          <a:custGeom>
            <a:avLst/>
            <a:gdLst/>
            <a:ah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object 43"/>
          <p:cNvSpPr/>
          <p:nvPr/>
        </p:nvSpPr>
        <p:spPr>
          <a:xfrm>
            <a:off x="1490400" y="6530400"/>
            <a:ext cx="1476360" cy="320760"/>
          </a:xfrm>
          <a:custGeom>
            <a:avLst/>
            <a:gdLst/>
            <a:ah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object 44"/>
          <p:cNvSpPr/>
          <p:nvPr/>
        </p:nvSpPr>
        <p:spPr>
          <a:xfrm>
            <a:off x="500040" y="0"/>
            <a:ext cx="221760" cy="338040"/>
          </a:xfrm>
          <a:custGeom>
            <a:avLst/>
            <a:gdLst/>
            <a:ah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object 45"/>
          <p:cNvSpPr/>
          <p:nvPr/>
        </p:nvSpPr>
        <p:spPr>
          <a:xfrm>
            <a:off x="500040" y="6530400"/>
            <a:ext cx="221760" cy="320760"/>
          </a:xfrm>
          <a:custGeom>
            <a:avLst/>
            <a:gdLst/>
            <a:ah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object 46"/>
          <p:cNvSpPr/>
          <p:nvPr/>
        </p:nvSpPr>
        <p:spPr>
          <a:xfrm>
            <a:off x="728640" y="0"/>
            <a:ext cx="755280" cy="338040"/>
          </a:xfrm>
          <a:custGeom>
            <a:avLst/>
            <a:gdLst/>
            <a:ah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object 47"/>
          <p:cNvSpPr/>
          <p:nvPr/>
        </p:nvSpPr>
        <p:spPr>
          <a:xfrm>
            <a:off x="728640" y="6530400"/>
            <a:ext cx="755280" cy="320760"/>
          </a:xfrm>
          <a:custGeom>
            <a:avLst/>
            <a:gdLst/>
            <a:ah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object 48"/>
          <p:cNvSpPr/>
          <p:nvPr/>
        </p:nvSpPr>
        <p:spPr>
          <a:xfrm>
            <a:off x="6707160" y="0"/>
            <a:ext cx="1517040" cy="338040"/>
          </a:xfrm>
          <a:custGeom>
            <a:avLst/>
            <a:gdLst/>
            <a:ah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object 49"/>
          <p:cNvSpPr/>
          <p:nvPr/>
        </p:nvSpPr>
        <p:spPr>
          <a:xfrm>
            <a:off x="6707160" y="6530400"/>
            <a:ext cx="1517040" cy="320760"/>
          </a:xfrm>
          <a:custGeom>
            <a:avLst/>
            <a:gdLst/>
            <a:ah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object 50"/>
          <p:cNvSpPr/>
          <p:nvPr/>
        </p:nvSpPr>
        <p:spPr>
          <a:xfrm>
            <a:off x="8993160" y="0"/>
            <a:ext cx="144360" cy="6851160"/>
          </a:xfrm>
          <a:custGeom>
            <a:avLst/>
            <a:gdLst/>
            <a:ah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object 51"/>
          <p:cNvSpPr/>
          <p:nvPr/>
        </p:nvSpPr>
        <p:spPr>
          <a:xfrm>
            <a:off x="8231040" y="0"/>
            <a:ext cx="755280" cy="6851160"/>
          </a:xfrm>
          <a:custGeom>
            <a:avLst/>
            <a:gdLst/>
            <a:ah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object 52"/>
          <p:cNvSpPr/>
          <p:nvPr/>
        </p:nvSpPr>
        <p:spPr>
          <a:xfrm>
            <a:off x="3963960" y="0"/>
            <a:ext cx="2736360" cy="338040"/>
          </a:xfrm>
          <a:custGeom>
            <a:avLst/>
            <a:gdLst/>
            <a:ah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object 53"/>
          <p:cNvSpPr/>
          <p:nvPr/>
        </p:nvSpPr>
        <p:spPr>
          <a:xfrm>
            <a:off x="3963960" y="6530400"/>
            <a:ext cx="2736360" cy="320760"/>
          </a:xfrm>
          <a:custGeom>
            <a:avLst/>
            <a:gdLst/>
            <a:ah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object 54"/>
          <p:cNvSpPr/>
          <p:nvPr/>
        </p:nvSpPr>
        <p:spPr>
          <a:xfrm>
            <a:off x="50400" y="0"/>
            <a:ext cx="909324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object 55"/>
          <p:cNvSpPr/>
          <p:nvPr/>
        </p:nvSpPr>
        <p:spPr>
          <a:xfrm>
            <a:off x="495720" y="367200"/>
            <a:ext cx="8222760" cy="617940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object 56"/>
          <p:cNvSpPr/>
          <p:nvPr/>
        </p:nvSpPr>
        <p:spPr>
          <a:xfrm>
            <a:off x="457200" y="344520"/>
            <a:ext cx="8222760" cy="617940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object 57"/>
          <p:cNvSpPr/>
          <p:nvPr/>
        </p:nvSpPr>
        <p:spPr>
          <a:xfrm>
            <a:off x="6987600" y="5852160"/>
            <a:ext cx="1236600" cy="3618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object 58"/>
          <p:cNvSpPr/>
          <p:nvPr/>
        </p:nvSpPr>
        <p:spPr>
          <a:xfrm>
            <a:off x="691920" y="353160"/>
            <a:ext cx="7184160" cy="1267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240">
              <a:lnSpc>
                <a:spcPct val="100000"/>
              </a:lnSpc>
              <a:spcBef>
                <a:spcPts val="680"/>
              </a:spcBef>
              <a:buNone/>
            </a:pPr>
            <a:r>
              <a:rPr b="1" lang="en-IN" sz="1800" spc="-1" strike="noStrike">
                <a:solidFill>
                  <a:srgbClr val="c00000"/>
                </a:solidFill>
                <a:latin typeface="Arial"/>
                <a:ea typeface="Arial"/>
              </a:rPr>
              <a:t>Bg (background)</a:t>
            </a:r>
            <a:endParaRPr b="0" lang="en-IN" sz="1800" spc="-1" strike="noStrike">
              <a:latin typeface="Arial"/>
            </a:endParaRPr>
          </a:p>
          <a:p>
            <a:pPr marL="29772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This is used to place foreground jobs in background.</a:t>
            </a:r>
            <a:endParaRPr b="0" lang="en-IN" sz="1800" spc="-1" strike="noStrike">
              <a:latin typeface="Arial"/>
            </a:endParaRPr>
          </a:p>
          <a:p>
            <a:pPr marL="29772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It resumes execution of a suspended process as if they had been started with &amp;. </a:t>
            </a:r>
            <a:endParaRPr b="0" lang="en-IN" sz="1800" spc="-1" strike="noStrike">
              <a:latin typeface="Arial"/>
            </a:endParaRPr>
          </a:p>
          <a:p>
            <a:pPr marL="29772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Use bg command to restart a stopped background process.</a:t>
            </a:r>
            <a:endParaRPr b="0" lang="en-IN" sz="1800" spc="-1" strike="noStrike">
              <a:latin typeface="Arial"/>
            </a:endParaRPr>
          </a:p>
          <a:p>
            <a:pPr marL="12240">
              <a:lnSpc>
                <a:spcPct val="100000"/>
              </a:lnSpc>
              <a:spcBef>
                <a:spcPts val="680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Syntax : $bg [job_spec ...]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              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$bg jobID</a:t>
            </a:r>
            <a:br>
              <a:rPr sz="1800"/>
            </a:b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              $bg jobID1 jobID2 ... jobIDN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The JobID can be a process ID (PID) number, or you can use one of the following symbol combinations: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  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%Number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: Use the job number such as %1 or %2.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  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%String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: Use the string whose name begins with suspended                 command such as %commandNameHere or %ping.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  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%+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OR 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%%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: Refers to the current job.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  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%-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: Refers to the previous job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Eg :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Eg :  Step 1 - Start a process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Cmd : $ping www.google.com  Press 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Step 2 – close the process – ctrl+z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Step 3 – to resume a stopped process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Cmd : $bg %1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Step 4 – to check running process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Cmd : $jobs –l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Step 5 – to kill runng process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Cmd $ kill pid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Step 5 – again check running process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Cmd : $jobs -l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420" name="Rectangle 5"/>
          <p:cNvSpPr/>
          <p:nvPr/>
        </p:nvSpPr>
        <p:spPr>
          <a:xfrm>
            <a:off x="0" y="45360"/>
            <a:ext cx="36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Rectangle 6"/>
          <p:cNvSpPr/>
          <p:nvPr/>
        </p:nvSpPr>
        <p:spPr>
          <a:xfrm>
            <a:off x="152280" y="197640"/>
            <a:ext cx="36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object 78"/>
          <p:cNvSpPr/>
          <p:nvPr/>
        </p:nvSpPr>
        <p:spPr>
          <a:xfrm>
            <a:off x="77760" y="0"/>
            <a:ext cx="221760" cy="6851160"/>
          </a:xfrm>
          <a:custGeom>
            <a:avLst/>
            <a:gdLst/>
            <a:ah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object 79"/>
          <p:cNvSpPr/>
          <p:nvPr/>
        </p:nvSpPr>
        <p:spPr>
          <a:xfrm>
            <a:off x="306360" y="0"/>
            <a:ext cx="186840" cy="6851160"/>
          </a:xfrm>
          <a:custGeom>
            <a:avLst/>
            <a:gdLst/>
            <a:ah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object 80"/>
          <p:cNvSpPr/>
          <p:nvPr/>
        </p:nvSpPr>
        <p:spPr>
          <a:xfrm>
            <a:off x="1490400" y="0"/>
            <a:ext cx="1476360" cy="338040"/>
          </a:xfrm>
          <a:custGeom>
            <a:avLst/>
            <a:gdLst/>
            <a:ah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object 81"/>
          <p:cNvSpPr/>
          <p:nvPr/>
        </p:nvSpPr>
        <p:spPr>
          <a:xfrm>
            <a:off x="1490400" y="6530400"/>
            <a:ext cx="1476360" cy="320760"/>
          </a:xfrm>
          <a:custGeom>
            <a:avLst/>
            <a:gdLst/>
            <a:ah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object 82"/>
          <p:cNvSpPr/>
          <p:nvPr/>
        </p:nvSpPr>
        <p:spPr>
          <a:xfrm>
            <a:off x="500040" y="0"/>
            <a:ext cx="221760" cy="338040"/>
          </a:xfrm>
          <a:custGeom>
            <a:avLst/>
            <a:gdLst/>
            <a:ah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object 83"/>
          <p:cNvSpPr/>
          <p:nvPr/>
        </p:nvSpPr>
        <p:spPr>
          <a:xfrm>
            <a:off x="500040" y="6530400"/>
            <a:ext cx="221760" cy="320760"/>
          </a:xfrm>
          <a:custGeom>
            <a:avLst/>
            <a:gdLst/>
            <a:ah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object 84"/>
          <p:cNvSpPr/>
          <p:nvPr/>
        </p:nvSpPr>
        <p:spPr>
          <a:xfrm>
            <a:off x="728640" y="0"/>
            <a:ext cx="755280" cy="338040"/>
          </a:xfrm>
          <a:custGeom>
            <a:avLst/>
            <a:gdLst/>
            <a:ah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object 85"/>
          <p:cNvSpPr/>
          <p:nvPr/>
        </p:nvSpPr>
        <p:spPr>
          <a:xfrm>
            <a:off x="728640" y="6530400"/>
            <a:ext cx="755280" cy="320760"/>
          </a:xfrm>
          <a:custGeom>
            <a:avLst/>
            <a:gdLst/>
            <a:ah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object 86"/>
          <p:cNvSpPr/>
          <p:nvPr/>
        </p:nvSpPr>
        <p:spPr>
          <a:xfrm>
            <a:off x="6707160" y="0"/>
            <a:ext cx="1517040" cy="338040"/>
          </a:xfrm>
          <a:custGeom>
            <a:avLst/>
            <a:gdLst/>
            <a:ah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object 87"/>
          <p:cNvSpPr/>
          <p:nvPr/>
        </p:nvSpPr>
        <p:spPr>
          <a:xfrm>
            <a:off x="6707160" y="6530400"/>
            <a:ext cx="1517040" cy="320760"/>
          </a:xfrm>
          <a:custGeom>
            <a:avLst/>
            <a:gdLst/>
            <a:ah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object 88"/>
          <p:cNvSpPr/>
          <p:nvPr/>
        </p:nvSpPr>
        <p:spPr>
          <a:xfrm>
            <a:off x="8993160" y="0"/>
            <a:ext cx="144360" cy="6851160"/>
          </a:xfrm>
          <a:custGeom>
            <a:avLst/>
            <a:gdLst/>
            <a:ah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object 89"/>
          <p:cNvSpPr/>
          <p:nvPr/>
        </p:nvSpPr>
        <p:spPr>
          <a:xfrm>
            <a:off x="8231040" y="0"/>
            <a:ext cx="755280" cy="6851160"/>
          </a:xfrm>
          <a:custGeom>
            <a:avLst/>
            <a:gdLst/>
            <a:ah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object 90"/>
          <p:cNvSpPr/>
          <p:nvPr/>
        </p:nvSpPr>
        <p:spPr>
          <a:xfrm>
            <a:off x="3963960" y="0"/>
            <a:ext cx="2736360" cy="338040"/>
          </a:xfrm>
          <a:custGeom>
            <a:avLst/>
            <a:gdLst/>
            <a:ah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object 91"/>
          <p:cNvSpPr/>
          <p:nvPr/>
        </p:nvSpPr>
        <p:spPr>
          <a:xfrm>
            <a:off x="3963960" y="6530400"/>
            <a:ext cx="2736360" cy="320760"/>
          </a:xfrm>
          <a:custGeom>
            <a:avLst/>
            <a:gdLst/>
            <a:ah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object 92"/>
          <p:cNvSpPr/>
          <p:nvPr/>
        </p:nvSpPr>
        <p:spPr>
          <a:xfrm>
            <a:off x="50400" y="0"/>
            <a:ext cx="909324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object 93"/>
          <p:cNvSpPr/>
          <p:nvPr/>
        </p:nvSpPr>
        <p:spPr>
          <a:xfrm>
            <a:off x="495720" y="367200"/>
            <a:ext cx="8222760" cy="617940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object 94"/>
          <p:cNvSpPr/>
          <p:nvPr/>
        </p:nvSpPr>
        <p:spPr>
          <a:xfrm>
            <a:off x="457200" y="344520"/>
            <a:ext cx="8222760" cy="617940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object 95"/>
          <p:cNvSpPr/>
          <p:nvPr/>
        </p:nvSpPr>
        <p:spPr>
          <a:xfrm>
            <a:off x="6987600" y="5852160"/>
            <a:ext cx="1236600" cy="3618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object 96"/>
          <p:cNvSpPr/>
          <p:nvPr/>
        </p:nvSpPr>
        <p:spPr>
          <a:xfrm>
            <a:off x="691920" y="353160"/>
            <a:ext cx="7184160" cy="71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240">
              <a:lnSpc>
                <a:spcPct val="100000"/>
              </a:lnSpc>
              <a:spcBef>
                <a:spcPts val="680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Eg :bg process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Eg :  Step 1 - Start a process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Cmd : $ping www.google.com  Press 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Step 2 – close the process –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ctrl+z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Step 3 – to resume a stopped process in background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Cmd : $bg %1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Step 4 – to check running process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Cmd : $jobs –l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Step 5 – to kill runng process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Cmd $ kill pid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Step 5 – again check running process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Cmd : $jobs -l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441" name="Rectangle 9"/>
          <p:cNvSpPr/>
          <p:nvPr/>
        </p:nvSpPr>
        <p:spPr>
          <a:xfrm>
            <a:off x="0" y="45360"/>
            <a:ext cx="36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Rectangle 10"/>
          <p:cNvSpPr/>
          <p:nvPr/>
        </p:nvSpPr>
        <p:spPr>
          <a:xfrm>
            <a:off x="152280" y="197640"/>
            <a:ext cx="36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object 97"/>
          <p:cNvSpPr/>
          <p:nvPr/>
        </p:nvSpPr>
        <p:spPr>
          <a:xfrm>
            <a:off x="77760" y="0"/>
            <a:ext cx="221760" cy="6851160"/>
          </a:xfrm>
          <a:custGeom>
            <a:avLst/>
            <a:gdLst/>
            <a:ah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object 98"/>
          <p:cNvSpPr/>
          <p:nvPr/>
        </p:nvSpPr>
        <p:spPr>
          <a:xfrm>
            <a:off x="306360" y="0"/>
            <a:ext cx="186840" cy="6851160"/>
          </a:xfrm>
          <a:custGeom>
            <a:avLst/>
            <a:gdLst/>
            <a:ah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object 99"/>
          <p:cNvSpPr/>
          <p:nvPr/>
        </p:nvSpPr>
        <p:spPr>
          <a:xfrm>
            <a:off x="1490400" y="0"/>
            <a:ext cx="1476360" cy="338040"/>
          </a:xfrm>
          <a:custGeom>
            <a:avLst/>
            <a:gdLst/>
            <a:ah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object 100"/>
          <p:cNvSpPr/>
          <p:nvPr/>
        </p:nvSpPr>
        <p:spPr>
          <a:xfrm>
            <a:off x="1490400" y="6530400"/>
            <a:ext cx="1476360" cy="320760"/>
          </a:xfrm>
          <a:custGeom>
            <a:avLst/>
            <a:gdLst/>
            <a:ah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object 101"/>
          <p:cNvSpPr/>
          <p:nvPr/>
        </p:nvSpPr>
        <p:spPr>
          <a:xfrm>
            <a:off x="500040" y="0"/>
            <a:ext cx="221760" cy="338040"/>
          </a:xfrm>
          <a:custGeom>
            <a:avLst/>
            <a:gdLst/>
            <a:ah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object 102"/>
          <p:cNvSpPr/>
          <p:nvPr/>
        </p:nvSpPr>
        <p:spPr>
          <a:xfrm>
            <a:off x="500040" y="6530400"/>
            <a:ext cx="221760" cy="320760"/>
          </a:xfrm>
          <a:custGeom>
            <a:avLst/>
            <a:gdLst/>
            <a:ah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object 103"/>
          <p:cNvSpPr/>
          <p:nvPr/>
        </p:nvSpPr>
        <p:spPr>
          <a:xfrm>
            <a:off x="728640" y="0"/>
            <a:ext cx="755280" cy="338040"/>
          </a:xfrm>
          <a:custGeom>
            <a:avLst/>
            <a:gdLst/>
            <a:ah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object 104"/>
          <p:cNvSpPr/>
          <p:nvPr/>
        </p:nvSpPr>
        <p:spPr>
          <a:xfrm>
            <a:off x="728640" y="6530400"/>
            <a:ext cx="755280" cy="320760"/>
          </a:xfrm>
          <a:custGeom>
            <a:avLst/>
            <a:gdLst/>
            <a:ah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object 105"/>
          <p:cNvSpPr/>
          <p:nvPr/>
        </p:nvSpPr>
        <p:spPr>
          <a:xfrm>
            <a:off x="6707160" y="0"/>
            <a:ext cx="1517040" cy="338040"/>
          </a:xfrm>
          <a:custGeom>
            <a:avLst/>
            <a:gdLst/>
            <a:ah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object 106"/>
          <p:cNvSpPr/>
          <p:nvPr/>
        </p:nvSpPr>
        <p:spPr>
          <a:xfrm>
            <a:off x="6707160" y="6530400"/>
            <a:ext cx="1517040" cy="320760"/>
          </a:xfrm>
          <a:custGeom>
            <a:avLst/>
            <a:gdLst/>
            <a:ah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object 107"/>
          <p:cNvSpPr/>
          <p:nvPr/>
        </p:nvSpPr>
        <p:spPr>
          <a:xfrm>
            <a:off x="8993160" y="0"/>
            <a:ext cx="144360" cy="6851160"/>
          </a:xfrm>
          <a:custGeom>
            <a:avLst/>
            <a:gdLst/>
            <a:ah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object 108"/>
          <p:cNvSpPr/>
          <p:nvPr/>
        </p:nvSpPr>
        <p:spPr>
          <a:xfrm>
            <a:off x="8231040" y="0"/>
            <a:ext cx="755280" cy="6851160"/>
          </a:xfrm>
          <a:custGeom>
            <a:avLst/>
            <a:gdLst/>
            <a:ah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object 109"/>
          <p:cNvSpPr/>
          <p:nvPr/>
        </p:nvSpPr>
        <p:spPr>
          <a:xfrm>
            <a:off x="3963960" y="0"/>
            <a:ext cx="2736360" cy="338040"/>
          </a:xfrm>
          <a:custGeom>
            <a:avLst/>
            <a:gdLst/>
            <a:ah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object 110"/>
          <p:cNvSpPr/>
          <p:nvPr/>
        </p:nvSpPr>
        <p:spPr>
          <a:xfrm>
            <a:off x="3963960" y="6530400"/>
            <a:ext cx="2736360" cy="320760"/>
          </a:xfrm>
          <a:custGeom>
            <a:avLst/>
            <a:gdLst/>
            <a:ah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object 111"/>
          <p:cNvSpPr/>
          <p:nvPr/>
        </p:nvSpPr>
        <p:spPr>
          <a:xfrm>
            <a:off x="50400" y="0"/>
            <a:ext cx="909324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object 112"/>
          <p:cNvSpPr/>
          <p:nvPr/>
        </p:nvSpPr>
        <p:spPr>
          <a:xfrm>
            <a:off x="495720" y="367200"/>
            <a:ext cx="8222760" cy="617940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object 113"/>
          <p:cNvSpPr/>
          <p:nvPr/>
        </p:nvSpPr>
        <p:spPr>
          <a:xfrm>
            <a:off x="457200" y="344520"/>
            <a:ext cx="8222760" cy="617940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object 114"/>
          <p:cNvSpPr/>
          <p:nvPr/>
        </p:nvSpPr>
        <p:spPr>
          <a:xfrm>
            <a:off x="6987600" y="5852160"/>
            <a:ext cx="1236600" cy="3618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object 115"/>
          <p:cNvSpPr/>
          <p:nvPr/>
        </p:nvSpPr>
        <p:spPr>
          <a:xfrm>
            <a:off x="691920" y="353160"/>
            <a:ext cx="7184160" cy="9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240">
              <a:lnSpc>
                <a:spcPct val="100000"/>
              </a:lnSpc>
              <a:spcBef>
                <a:spcPts val="680"/>
              </a:spcBef>
              <a:buNone/>
            </a:pPr>
            <a:r>
              <a:rPr b="1" lang="en-IN" sz="1800" spc="-1" strike="noStrike">
                <a:solidFill>
                  <a:srgbClr val="c00000"/>
                </a:solidFill>
                <a:latin typeface="Arial"/>
                <a:ea typeface="Arial"/>
              </a:rPr>
              <a:t>Fg (foreground)</a:t>
            </a:r>
            <a:endParaRPr b="0" lang="en-IN" sz="1800" spc="-1" strike="noStrike">
              <a:latin typeface="Arial"/>
            </a:endParaRPr>
          </a:p>
          <a:p>
            <a:pPr marL="29772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fg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command in linux used to put a background job in foreground.</a:t>
            </a:r>
            <a:endParaRPr b="0" lang="en-IN" sz="1800" spc="-1" strike="noStrike">
              <a:latin typeface="Arial"/>
            </a:endParaRPr>
          </a:p>
          <a:p>
            <a:pPr marL="12240">
              <a:lnSpc>
                <a:spcPct val="100000"/>
              </a:lnSpc>
              <a:spcBef>
                <a:spcPts val="680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Syntax : $bg [job_spec ...]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          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$fg jobID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            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$fg jobID1 jobID2 ... jobIDN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The JobID can be a process ID (PID) number, or you can use one of the following symbol combinations:</a:t>
            </a:r>
            <a:endParaRPr b="0" lang="en-IN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%Number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: Use the job number such as %1 or %2.</a:t>
            </a:r>
            <a:endParaRPr b="0" lang="en-IN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%String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: Use the string whose name begins with suspended command such as %commandNameHere or %ping.</a:t>
            </a:r>
            <a:endParaRPr b="0" lang="en-IN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%+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OR 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%%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: Refers to the current job.</a:t>
            </a:r>
            <a:endParaRPr b="0" lang="en-IN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%-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: Refers to the previous job.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Eg :  Step 1 - Start a process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Cmd : $ping www.google.com  Press 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Step 2 – close the process – ctrl+z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Step 3 – to resume a stopped process in foreground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Cmd : $fg %1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Cmd $ kill pid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462" name="Rectangle 11"/>
          <p:cNvSpPr/>
          <p:nvPr/>
        </p:nvSpPr>
        <p:spPr>
          <a:xfrm>
            <a:off x="0" y="45360"/>
            <a:ext cx="36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Rectangle 12"/>
          <p:cNvSpPr/>
          <p:nvPr/>
        </p:nvSpPr>
        <p:spPr>
          <a:xfrm>
            <a:off x="152280" y="197640"/>
            <a:ext cx="36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bject 2"/>
          <p:cNvSpPr/>
          <p:nvPr/>
        </p:nvSpPr>
        <p:spPr>
          <a:xfrm>
            <a:off x="77760" y="0"/>
            <a:ext cx="221760" cy="6851160"/>
          </a:xfrm>
          <a:custGeom>
            <a:avLst/>
            <a:gdLst/>
            <a:ah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object 3"/>
          <p:cNvSpPr/>
          <p:nvPr/>
        </p:nvSpPr>
        <p:spPr>
          <a:xfrm>
            <a:off x="306360" y="0"/>
            <a:ext cx="186840" cy="6851160"/>
          </a:xfrm>
          <a:custGeom>
            <a:avLst/>
            <a:gdLst/>
            <a:ah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object 4"/>
          <p:cNvSpPr/>
          <p:nvPr/>
        </p:nvSpPr>
        <p:spPr>
          <a:xfrm>
            <a:off x="1490400" y="0"/>
            <a:ext cx="1476360" cy="338040"/>
          </a:xfrm>
          <a:custGeom>
            <a:avLst/>
            <a:gdLst/>
            <a:ah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object 5"/>
          <p:cNvSpPr/>
          <p:nvPr/>
        </p:nvSpPr>
        <p:spPr>
          <a:xfrm>
            <a:off x="1490400" y="6530400"/>
            <a:ext cx="1476360" cy="320760"/>
          </a:xfrm>
          <a:custGeom>
            <a:avLst/>
            <a:gdLst/>
            <a:ah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object 6"/>
          <p:cNvSpPr/>
          <p:nvPr/>
        </p:nvSpPr>
        <p:spPr>
          <a:xfrm>
            <a:off x="500040" y="0"/>
            <a:ext cx="221760" cy="338040"/>
          </a:xfrm>
          <a:custGeom>
            <a:avLst/>
            <a:gdLst/>
            <a:ah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object 7"/>
          <p:cNvSpPr/>
          <p:nvPr/>
        </p:nvSpPr>
        <p:spPr>
          <a:xfrm>
            <a:off x="500040" y="6530400"/>
            <a:ext cx="221760" cy="320760"/>
          </a:xfrm>
          <a:custGeom>
            <a:avLst/>
            <a:gdLst/>
            <a:ah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object 8"/>
          <p:cNvSpPr/>
          <p:nvPr/>
        </p:nvSpPr>
        <p:spPr>
          <a:xfrm>
            <a:off x="728640" y="0"/>
            <a:ext cx="755280" cy="338040"/>
          </a:xfrm>
          <a:custGeom>
            <a:avLst/>
            <a:gdLst/>
            <a:ah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object 9"/>
          <p:cNvSpPr/>
          <p:nvPr/>
        </p:nvSpPr>
        <p:spPr>
          <a:xfrm>
            <a:off x="728640" y="6530400"/>
            <a:ext cx="755280" cy="320760"/>
          </a:xfrm>
          <a:custGeom>
            <a:avLst/>
            <a:gdLst/>
            <a:ah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object 10"/>
          <p:cNvSpPr/>
          <p:nvPr/>
        </p:nvSpPr>
        <p:spPr>
          <a:xfrm>
            <a:off x="6707160" y="0"/>
            <a:ext cx="1517040" cy="338040"/>
          </a:xfrm>
          <a:custGeom>
            <a:avLst/>
            <a:gdLst/>
            <a:ah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object 11"/>
          <p:cNvSpPr/>
          <p:nvPr/>
        </p:nvSpPr>
        <p:spPr>
          <a:xfrm>
            <a:off x="6707160" y="6530400"/>
            <a:ext cx="1517040" cy="320760"/>
          </a:xfrm>
          <a:custGeom>
            <a:avLst/>
            <a:gdLst/>
            <a:ah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object 12"/>
          <p:cNvSpPr/>
          <p:nvPr/>
        </p:nvSpPr>
        <p:spPr>
          <a:xfrm>
            <a:off x="8993160" y="0"/>
            <a:ext cx="144360" cy="6851160"/>
          </a:xfrm>
          <a:custGeom>
            <a:avLst/>
            <a:gdLst/>
            <a:ah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object 13"/>
          <p:cNvSpPr/>
          <p:nvPr/>
        </p:nvSpPr>
        <p:spPr>
          <a:xfrm>
            <a:off x="8231040" y="0"/>
            <a:ext cx="755280" cy="6851160"/>
          </a:xfrm>
          <a:custGeom>
            <a:avLst/>
            <a:gdLst/>
            <a:ah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object 14"/>
          <p:cNvSpPr/>
          <p:nvPr/>
        </p:nvSpPr>
        <p:spPr>
          <a:xfrm>
            <a:off x="3963960" y="0"/>
            <a:ext cx="2736360" cy="338040"/>
          </a:xfrm>
          <a:custGeom>
            <a:avLst/>
            <a:gdLst/>
            <a:ah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object 15"/>
          <p:cNvSpPr/>
          <p:nvPr/>
        </p:nvSpPr>
        <p:spPr>
          <a:xfrm>
            <a:off x="3963960" y="6530400"/>
            <a:ext cx="2736360" cy="320760"/>
          </a:xfrm>
          <a:custGeom>
            <a:avLst/>
            <a:gdLst/>
            <a:ah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object 16"/>
          <p:cNvSpPr/>
          <p:nvPr/>
        </p:nvSpPr>
        <p:spPr>
          <a:xfrm>
            <a:off x="50400" y="0"/>
            <a:ext cx="909324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object 17"/>
          <p:cNvSpPr/>
          <p:nvPr/>
        </p:nvSpPr>
        <p:spPr>
          <a:xfrm>
            <a:off x="495720" y="367200"/>
            <a:ext cx="8222760" cy="617940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object 18"/>
          <p:cNvSpPr/>
          <p:nvPr/>
        </p:nvSpPr>
        <p:spPr>
          <a:xfrm>
            <a:off x="457200" y="344520"/>
            <a:ext cx="8222760" cy="617940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object 19"/>
          <p:cNvSpPr/>
          <p:nvPr/>
        </p:nvSpPr>
        <p:spPr>
          <a:xfrm>
            <a:off x="6987600" y="5852160"/>
            <a:ext cx="1236600" cy="3618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object 21"/>
          <p:cNvSpPr/>
          <p:nvPr/>
        </p:nvSpPr>
        <p:spPr>
          <a:xfrm>
            <a:off x="691920" y="353160"/>
            <a:ext cx="7184160" cy="54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240">
              <a:lnSpc>
                <a:spcPct val="100000"/>
              </a:lnSpc>
              <a:spcBef>
                <a:spcPts val="680"/>
              </a:spcBef>
              <a:buNone/>
            </a:pPr>
            <a:r>
              <a:rPr b="1" lang="en-US" sz="2000" spc="-1" strike="noStrike">
                <a:solidFill>
                  <a:srgbClr val="c00000"/>
                </a:solidFill>
                <a:latin typeface="Arial"/>
                <a:ea typeface="Arial"/>
              </a:rPr>
              <a:t>Processes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Everything that you run in Linux is a process.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Whenever a command runs in Linux, it creates/starts a new process. 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Eg:  ls a process starts.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A 5 digit ID number Linux keeps an account of the processes, this number is called process ID or PID.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Eg: PID -20968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Each process in the system has a unique PID.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Used up pid’s can be used in again for a newer process since all the possible combinations are used.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No two processes with the same pid exist in the system at a time because it is the pid that Unix uses to track each process.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25" name="Rectangle 3"/>
          <p:cNvSpPr/>
          <p:nvPr/>
        </p:nvSpPr>
        <p:spPr>
          <a:xfrm>
            <a:off x="0" y="45360"/>
            <a:ext cx="36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Rectangle 4"/>
          <p:cNvSpPr/>
          <p:nvPr/>
        </p:nvSpPr>
        <p:spPr>
          <a:xfrm>
            <a:off x="152280" y="197640"/>
            <a:ext cx="36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bject 1"/>
          <p:cNvSpPr/>
          <p:nvPr/>
        </p:nvSpPr>
        <p:spPr>
          <a:xfrm>
            <a:off x="77760" y="0"/>
            <a:ext cx="221760" cy="6851160"/>
          </a:xfrm>
          <a:custGeom>
            <a:avLst/>
            <a:gdLst/>
            <a:ah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object 20"/>
          <p:cNvSpPr/>
          <p:nvPr/>
        </p:nvSpPr>
        <p:spPr>
          <a:xfrm>
            <a:off x="306360" y="0"/>
            <a:ext cx="186840" cy="6851160"/>
          </a:xfrm>
          <a:custGeom>
            <a:avLst/>
            <a:gdLst/>
            <a:ah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object 22"/>
          <p:cNvSpPr/>
          <p:nvPr/>
        </p:nvSpPr>
        <p:spPr>
          <a:xfrm>
            <a:off x="1490400" y="0"/>
            <a:ext cx="1476360" cy="338040"/>
          </a:xfrm>
          <a:custGeom>
            <a:avLst/>
            <a:gdLst/>
            <a:ah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object 24"/>
          <p:cNvSpPr/>
          <p:nvPr/>
        </p:nvSpPr>
        <p:spPr>
          <a:xfrm>
            <a:off x="1490400" y="6530400"/>
            <a:ext cx="1476360" cy="320760"/>
          </a:xfrm>
          <a:custGeom>
            <a:avLst/>
            <a:gdLst/>
            <a:ah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object 25"/>
          <p:cNvSpPr/>
          <p:nvPr/>
        </p:nvSpPr>
        <p:spPr>
          <a:xfrm>
            <a:off x="500040" y="0"/>
            <a:ext cx="221760" cy="338040"/>
          </a:xfrm>
          <a:custGeom>
            <a:avLst/>
            <a:gdLst/>
            <a:ah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object 26"/>
          <p:cNvSpPr/>
          <p:nvPr/>
        </p:nvSpPr>
        <p:spPr>
          <a:xfrm>
            <a:off x="500040" y="6530400"/>
            <a:ext cx="221760" cy="320760"/>
          </a:xfrm>
          <a:custGeom>
            <a:avLst/>
            <a:gdLst/>
            <a:ah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object 27"/>
          <p:cNvSpPr/>
          <p:nvPr/>
        </p:nvSpPr>
        <p:spPr>
          <a:xfrm>
            <a:off x="728640" y="0"/>
            <a:ext cx="755280" cy="338040"/>
          </a:xfrm>
          <a:custGeom>
            <a:avLst/>
            <a:gdLst/>
            <a:ah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object 28"/>
          <p:cNvSpPr/>
          <p:nvPr/>
        </p:nvSpPr>
        <p:spPr>
          <a:xfrm>
            <a:off x="728640" y="6530400"/>
            <a:ext cx="755280" cy="320760"/>
          </a:xfrm>
          <a:custGeom>
            <a:avLst/>
            <a:gdLst/>
            <a:ah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object 29"/>
          <p:cNvSpPr/>
          <p:nvPr/>
        </p:nvSpPr>
        <p:spPr>
          <a:xfrm>
            <a:off x="6707160" y="0"/>
            <a:ext cx="1517040" cy="338040"/>
          </a:xfrm>
          <a:custGeom>
            <a:avLst/>
            <a:gdLst/>
            <a:ah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object 30"/>
          <p:cNvSpPr/>
          <p:nvPr/>
        </p:nvSpPr>
        <p:spPr>
          <a:xfrm>
            <a:off x="6707160" y="6530400"/>
            <a:ext cx="1517040" cy="320760"/>
          </a:xfrm>
          <a:custGeom>
            <a:avLst/>
            <a:gdLst/>
            <a:ah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object 31"/>
          <p:cNvSpPr/>
          <p:nvPr/>
        </p:nvSpPr>
        <p:spPr>
          <a:xfrm>
            <a:off x="8993160" y="0"/>
            <a:ext cx="144360" cy="6851160"/>
          </a:xfrm>
          <a:custGeom>
            <a:avLst/>
            <a:gdLst/>
            <a:ah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object 32"/>
          <p:cNvSpPr/>
          <p:nvPr/>
        </p:nvSpPr>
        <p:spPr>
          <a:xfrm>
            <a:off x="8231040" y="0"/>
            <a:ext cx="755280" cy="6851160"/>
          </a:xfrm>
          <a:custGeom>
            <a:avLst/>
            <a:gdLst/>
            <a:ah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object 33"/>
          <p:cNvSpPr/>
          <p:nvPr/>
        </p:nvSpPr>
        <p:spPr>
          <a:xfrm>
            <a:off x="3963960" y="0"/>
            <a:ext cx="2736360" cy="338040"/>
          </a:xfrm>
          <a:custGeom>
            <a:avLst/>
            <a:gdLst/>
            <a:ah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object 34"/>
          <p:cNvSpPr/>
          <p:nvPr/>
        </p:nvSpPr>
        <p:spPr>
          <a:xfrm>
            <a:off x="3963960" y="6530400"/>
            <a:ext cx="2736360" cy="320760"/>
          </a:xfrm>
          <a:custGeom>
            <a:avLst/>
            <a:gdLst/>
            <a:ah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object 35"/>
          <p:cNvSpPr/>
          <p:nvPr/>
        </p:nvSpPr>
        <p:spPr>
          <a:xfrm>
            <a:off x="50400" y="0"/>
            <a:ext cx="909324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object 36"/>
          <p:cNvSpPr/>
          <p:nvPr/>
        </p:nvSpPr>
        <p:spPr>
          <a:xfrm>
            <a:off x="495720" y="367200"/>
            <a:ext cx="8222760" cy="617940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object 37"/>
          <p:cNvSpPr/>
          <p:nvPr/>
        </p:nvSpPr>
        <p:spPr>
          <a:xfrm>
            <a:off x="457200" y="344520"/>
            <a:ext cx="8222760" cy="617940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object 38"/>
          <p:cNvSpPr/>
          <p:nvPr/>
        </p:nvSpPr>
        <p:spPr>
          <a:xfrm>
            <a:off x="6987600" y="5852160"/>
            <a:ext cx="1236600" cy="3618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object 39"/>
          <p:cNvSpPr/>
          <p:nvPr/>
        </p:nvSpPr>
        <p:spPr>
          <a:xfrm>
            <a:off x="691920" y="353160"/>
            <a:ext cx="7184160" cy="71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240">
              <a:lnSpc>
                <a:spcPct val="100000"/>
              </a:lnSpc>
              <a:spcBef>
                <a:spcPts val="680"/>
              </a:spcBef>
              <a:buNone/>
            </a:pPr>
            <a:r>
              <a:rPr b="1" lang="en-US" sz="2000" spc="-1" strike="noStrike">
                <a:solidFill>
                  <a:srgbClr val="c00000"/>
                </a:solidFill>
                <a:latin typeface="Arial"/>
                <a:ea typeface="Arial"/>
              </a:rPr>
              <a:t>     </a:t>
            </a:r>
            <a:r>
              <a:rPr b="1" lang="en-US" sz="2000" spc="-1" strike="noStrike">
                <a:solidFill>
                  <a:srgbClr val="c00000"/>
                </a:solidFill>
                <a:latin typeface="Arial"/>
                <a:ea typeface="Arial"/>
              </a:rPr>
              <a:t>Initializing a process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There are 2 methods to run a process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1. Foreground Process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2. Background Process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r>
              <a:rPr b="1" lang="en-IN" sz="2000" spc="-1" strike="noStrike">
                <a:solidFill>
                  <a:srgbClr val="c9211e"/>
                </a:solidFill>
                <a:latin typeface="Arial"/>
                <a:ea typeface="Arial"/>
              </a:rPr>
              <a:t>     </a:t>
            </a:r>
            <a:r>
              <a:rPr b="1" lang="en-IN" sz="2000" spc="-1" strike="noStrike">
                <a:solidFill>
                  <a:srgbClr val="c9211e"/>
                </a:solidFill>
                <a:latin typeface="Arial"/>
                <a:ea typeface="Arial"/>
              </a:rPr>
              <a:t>Foreground Process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Every process when started runs in foreground by default, receives input from the keyboard, and sends output to the screen. 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Eg:  ls, pwd, 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When a command/process is running in the foreground, no other processes can be run or started because the prompt would not be available until the program finishes processing and comes out. 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r>
              <a:rPr b="1" lang="en-IN" sz="2000" spc="-1" strike="noStrike">
                <a:solidFill>
                  <a:srgbClr val="c9211e"/>
                </a:solidFill>
                <a:latin typeface="Arial"/>
                <a:ea typeface="DejaVu Sans"/>
              </a:rPr>
              <a:t>     </a:t>
            </a:r>
            <a:r>
              <a:rPr b="1" lang="en-IN" sz="2000" spc="-1" strike="noStrike">
                <a:solidFill>
                  <a:srgbClr val="c9211e"/>
                </a:solidFill>
                <a:latin typeface="Arial"/>
                <a:ea typeface="DejaVu Sans"/>
              </a:rPr>
              <a:t>Background Process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,Sans-Serif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 background process is a process that is started from a shell (or terminal) and then runs independently.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,Sans-Serif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When a background process has been launched from a terminal session, the same terminal will be immediately available to execute other commands.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Eg: pwd &amp;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6" name="Rectangle 1"/>
          <p:cNvSpPr/>
          <p:nvPr/>
        </p:nvSpPr>
        <p:spPr>
          <a:xfrm>
            <a:off x="0" y="45360"/>
            <a:ext cx="36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Rectangle 2"/>
          <p:cNvSpPr/>
          <p:nvPr/>
        </p:nvSpPr>
        <p:spPr>
          <a:xfrm>
            <a:off x="152280" y="197640"/>
            <a:ext cx="36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object 1"/>
          <p:cNvSpPr/>
          <p:nvPr/>
        </p:nvSpPr>
        <p:spPr>
          <a:xfrm>
            <a:off x="77760" y="0"/>
            <a:ext cx="221760" cy="6851160"/>
          </a:xfrm>
          <a:custGeom>
            <a:avLst/>
            <a:gdLst/>
            <a:ah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object 20"/>
          <p:cNvSpPr/>
          <p:nvPr/>
        </p:nvSpPr>
        <p:spPr>
          <a:xfrm>
            <a:off x="306360" y="0"/>
            <a:ext cx="186840" cy="6851160"/>
          </a:xfrm>
          <a:custGeom>
            <a:avLst/>
            <a:gdLst/>
            <a:ah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object 22"/>
          <p:cNvSpPr/>
          <p:nvPr/>
        </p:nvSpPr>
        <p:spPr>
          <a:xfrm>
            <a:off x="1490400" y="0"/>
            <a:ext cx="1476360" cy="338040"/>
          </a:xfrm>
          <a:custGeom>
            <a:avLst/>
            <a:gdLst/>
            <a:ah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object 24"/>
          <p:cNvSpPr/>
          <p:nvPr/>
        </p:nvSpPr>
        <p:spPr>
          <a:xfrm>
            <a:off x="1490400" y="6530400"/>
            <a:ext cx="1476360" cy="320760"/>
          </a:xfrm>
          <a:custGeom>
            <a:avLst/>
            <a:gdLst/>
            <a:ah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object 25"/>
          <p:cNvSpPr/>
          <p:nvPr/>
        </p:nvSpPr>
        <p:spPr>
          <a:xfrm>
            <a:off x="500040" y="0"/>
            <a:ext cx="221760" cy="338040"/>
          </a:xfrm>
          <a:custGeom>
            <a:avLst/>
            <a:gdLst/>
            <a:ah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object 26"/>
          <p:cNvSpPr/>
          <p:nvPr/>
        </p:nvSpPr>
        <p:spPr>
          <a:xfrm>
            <a:off x="500040" y="6530400"/>
            <a:ext cx="221760" cy="320760"/>
          </a:xfrm>
          <a:custGeom>
            <a:avLst/>
            <a:gdLst/>
            <a:ah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object 27"/>
          <p:cNvSpPr/>
          <p:nvPr/>
        </p:nvSpPr>
        <p:spPr>
          <a:xfrm>
            <a:off x="728640" y="0"/>
            <a:ext cx="755280" cy="338040"/>
          </a:xfrm>
          <a:custGeom>
            <a:avLst/>
            <a:gdLst/>
            <a:ah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object 28"/>
          <p:cNvSpPr/>
          <p:nvPr/>
        </p:nvSpPr>
        <p:spPr>
          <a:xfrm>
            <a:off x="728640" y="6530400"/>
            <a:ext cx="755280" cy="320760"/>
          </a:xfrm>
          <a:custGeom>
            <a:avLst/>
            <a:gdLst/>
            <a:ah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object 29"/>
          <p:cNvSpPr/>
          <p:nvPr/>
        </p:nvSpPr>
        <p:spPr>
          <a:xfrm>
            <a:off x="6707160" y="0"/>
            <a:ext cx="1517040" cy="338040"/>
          </a:xfrm>
          <a:custGeom>
            <a:avLst/>
            <a:gdLst/>
            <a:ah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object 30"/>
          <p:cNvSpPr/>
          <p:nvPr/>
        </p:nvSpPr>
        <p:spPr>
          <a:xfrm>
            <a:off x="6707160" y="6530400"/>
            <a:ext cx="1517040" cy="320760"/>
          </a:xfrm>
          <a:custGeom>
            <a:avLst/>
            <a:gdLst/>
            <a:ah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object 31"/>
          <p:cNvSpPr/>
          <p:nvPr/>
        </p:nvSpPr>
        <p:spPr>
          <a:xfrm>
            <a:off x="8993160" y="0"/>
            <a:ext cx="144360" cy="6851160"/>
          </a:xfrm>
          <a:custGeom>
            <a:avLst/>
            <a:gdLst/>
            <a:ah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object 32"/>
          <p:cNvSpPr/>
          <p:nvPr/>
        </p:nvSpPr>
        <p:spPr>
          <a:xfrm>
            <a:off x="8231040" y="0"/>
            <a:ext cx="755280" cy="6851160"/>
          </a:xfrm>
          <a:custGeom>
            <a:avLst/>
            <a:gdLst/>
            <a:ah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object 33"/>
          <p:cNvSpPr/>
          <p:nvPr/>
        </p:nvSpPr>
        <p:spPr>
          <a:xfrm>
            <a:off x="3963960" y="0"/>
            <a:ext cx="2736360" cy="338040"/>
          </a:xfrm>
          <a:custGeom>
            <a:avLst/>
            <a:gdLst/>
            <a:ah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object 34"/>
          <p:cNvSpPr/>
          <p:nvPr/>
        </p:nvSpPr>
        <p:spPr>
          <a:xfrm>
            <a:off x="3963960" y="6530400"/>
            <a:ext cx="2736360" cy="320760"/>
          </a:xfrm>
          <a:custGeom>
            <a:avLst/>
            <a:gdLst/>
            <a:ah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object 35"/>
          <p:cNvSpPr/>
          <p:nvPr/>
        </p:nvSpPr>
        <p:spPr>
          <a:xfrm>
            <a:off x="50400" y="0"/>
            <a:ext cx="909324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object 36"/>
          <p:cNvSpPr/>
          <p:nvPr/>
        </p:nvSpPr>
        <p:spPr>
          <a:xfrm>
            <a:off x="495720" y="367200"/>
            <a:ext cx="8222760" cy="617940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object 37"/>
          <p:cNvSpPr/>
          <p:nvPr/>
        </p:nvSpPr>
        <p:spPr>
          <a:xfrm>
            <a:off x="457200" y="344520"/>
            <a:ext cx="8222760" cy="617940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object 38"/>
          <p:cNvSpPr/>
          <p:nvPr/>
        </p:nvSpPr>
        <p:spPr>
          <a:xfrm>
            <a:off x="6987600" y="5852160"/>
            <a:ext cx="1236600" cy="3618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object 39"/>
          <p:cNvSpPr/>
          <p:nvPr/>
        </p:nvSpPr>
        <p:spPr>
          <a:xfrm>
            <a:off x="691920" y="353160"/>
            <a:ext cx="7184160" cy="9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240">
              <a:lnSpc>
                <a:spcPct val="100000"/>
              </a:lnSpc>
              <a:spcBef>
                <a:spcPts val="680"/>
              </a:spcBef>
              <a:buNone/>
            </a:pPr>
            <a:r>
              <a:rPr b="1" lang="en-US" sz="2000" spc="-1" strike="noStrike">
                <a:solidFill>
                  <a:srgbClr val="c00000"/>
                </a:solidFill>
                <a:latin typeface="Arial"/>
                <a:ea typeface="Arial"/>
              </a:rPr>
              <a:t>  </a:t>
            </a:r>
            <a:r>
              <a:rPr b="1" lang="en-US" sz="2000" spc="-1" strike="noStrike">
                <a:solidFill>
                  <a:srgbClr val="c00000"/>
                </a:solidFill>
                <a:latin typeface="Arial"/>
                <a:ea typeface="Arial"/>
              </a:rPr>
              <a:t>Ps (Process Status)</a:t>
            </a:r>
            <a:endParaRPr b="0" lang="en-IN" sz="2000" spc="-1" strike="noStrike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It is used to view currently running processes on the system.</a:t>
            </a:r>
            <a:endParaRPr b="0" lang="en-IN" sz="2000" spc="-1" strike="noStrike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It helps us to determine which process is doing what in our system, how much memory it is using, how much CPU space it occupies, user ID, command name, etc .</a:t>
            </a:r>
            <a:endParaRPr b="0" lang="en-IN" sz="2000" spc="-1" strike="noStrike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The ps command may display different results for different system. 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Synatx : $ps [options]</a:t>
            </a:r>
            <a:br>
              <a:rPr sz="2000"/>
            </a:b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Eg : 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PID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 - The process ID of running command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TTY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 - The type of terminal where current command is running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TIME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 - Tells how much time is used by CPU to run the process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CMD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 -  It is current command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To view all currently running processes.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cmd : $ps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To view all the running processes 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cmd $ps –A    or $ps –e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67" name="Rectangle 1"/>
          <p:cNvSpPr/>
          <p:nvPr/>
        </p:nvSpPr>
        <p:spPr>
          <a:xfrm>
            <a:off x="0" y="45360"/>
            <a:ext cx="36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Rectangle 2"/>
          <p:cNvSpPr/>
          <p:nvPr/>
        </p:nvSpPr>
        <p:spPr>
          <a:xfrm>
            <a:off x="152280" y="197640"/>
            <a:ext cx="36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bject 1"/>
          <p:cNvSpPr/>
          <p:nvPr/>
        </p:nvSpPr>
        <p:spPr>
          <a:xfrm>
            <a:off x="77760" y="0"/>
            <a:ext cx="221760" cy="6851160"/>
          </a:xfrm>
          <a:custGeom>
            <a:avLst/>
            <a:gdLst/>
            <a:ah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object 20"/>
          <p:cNvSpPr/>
          <p:nvPr/>
        </p:nvSpPr>
        <p:spPr>
          <a:xfrm>
            <a:off x="306360" y="0"/>
            <a:ext cx="186840" cy="6851160"/>
          </a:xfrm>
          <a:custGeom>
            <a:avLst/>
            <a:gdLst/>
            <a:ah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object 22"/>
          <p:cNvSpPr/>
          <p:nvPr/>
        </p:nvSpPr>
        <p:spPr>
          <a:xfrm>
            <a:off x="1490400" y="0"/>
            <a:ext cx="1476360" cy="338040"/>
          </a:xfrm>
          <a:custGeom>
            <a:avLst/>
            <a:gdLst/>
            <a:ah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object 24"/>
          <p:cNvSpPr/>
          <p:nvPr/>
        </p:nvSpPr>
        <p:spPr>
          <a:xfrm>
            <a:off x="1490400" y="6530400"/>
            <a:ext cx="1476360" cy="320760"/>
          </a:xfrm>
          <a:custGeom>
            <a:avLst/>
            <a:gdLst/>
            <a:ah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object 25"/>
          <p:cNvSpPr/>
          <p:nvPr/>
        </p:nvSpPr>
        <p:spPr>
          <a:xfrm>
            <a:off x="500040" y="0"/>
            <a:ext cx="221760" cy="338040"/>
          </a:xfrm>
          <a:custGeom>
            <a:avLst/>
            <a:gdLst/>
            <a:ah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object 26"/>
          <p:cNvSpPr/>
          <p:nvPr/>
        </p:nvSpPr>
        <p:spPr>
          <a:xfrm>
            <a:off x="500040" y="6530400"/>
            <a:ext cx="221760" cy="320760"/>
          </a:xfrm>
          <a:custGeom>
            <a:avLst/>
            <a:gdLst/>
            <a:ah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object 27"/>
          <p:cNvSpPr/>
          <p:nvPr/>
        </p:nvSpPr>
        <p:spPr>
          <a:xfrm>
            <a:off x="728640" y="0"/>
            <a:ext cx="755280" cy="338040"/>
          </a:xfrm>
          <a:custGeom>
            <a:avLst/>
            <a:gdLst/>
            <a:ah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object 28"/>
          <p:cNvSpPr/>
          <p:nvPr/>
        </p:nvSpPr>
        <p:spPr>
          <a:xfrm>
            <a:off x="728640" y="6530400"/>
            <a:ext cx="755280" cy="320760"/>
          </a:xfrm>
          <a:custGeom>
            <a:avLst/>
            <a:gdLst/>
            <a:ah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object 29"/>
          <p:cNvSpPr/>
          <p:nvPr/>
        </p:nvSpPr>
        <p:spPr>
          <a:xfrm>
            <a:off x="6707160" y="0"/>
            <a:ext cx="1517040" cy="338040"/>
          </a:xfrm>
          <a:custGeom>
            <a:avLst/>
            <a:gdLst/>
            <a:ah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object 30"/>
          <p:cNvSpPr/>
          <p:nvPr/>
        </p:nvSpPr>
        <p:spPr>
          <a:xfrm>
            <a:off x="6707160" y="6530400"/>
            <a:ext cx="1517040" cy="320760"/>
          </a:xfrm>
          <a:custGeom>
            <a:avLst/>
            <a:gdLst/>
            <a:ah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object 31"/>
          <p:cNvSpPr/>
          <p:nvPr/>
        </p:nvSpPr>
        <p:spPr>
          <a:xfrm>
            <a:off x="8993160" y="0"/>
            <a:ext cx="144360" cy="6851160"/>
          </a:xfrm>
          <a:custGeom>
            <a:avLst/>
            <a:gdLst/>
            <a:ah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object 32"/>
          <p:cNvSpPr/>
          <p:nvPr/>
        </p:nvSpPr>
        <p:spPr>
          <a:xfrm>
            <a:off x="8231040" y="0"/>
            <a:ext cx="755280" cy="6851160"/>
          </a:xfrm>
          <a:custGeom>
            <a:avLst/>
            <a:gdLst/>
            <a:ah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object 33"/>
          <p:cNvSpPr/>
          <p:nvPr/>
        </p:nvSpPr>
        <p:spPr>
          <a:xfrm>
            <a:off x="3963960" y="0"/>
            <a:ext cx="2736360" cy="338040"/>
          </a:xfrm>
          <a:custGeom>
            <a:avLst/>
            <a:gdLst/>
            <a:ah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object 34"/>
          <p:cNvSpPr/>
          <p:nvPr/>
        </p:nvSpPr>
        <p:spPr>
          <a:xfrm>
            <a:off x="3963960" y="6530400"/>
            <a:ext cx="2736360" cy="320760"/>
          </a:xfrm>
          <a:custGeom>
            <a:avLst/>
            <a:gdLst/>
            <a:ah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object 35"/>
          <p:cNvSpPr/>
          <p:nvPr/>
        </p:nvSpPr>
        <p:spPr>
          <a:xfrm>
            <a:off x="50400" y="0"/>
            <a:ext cx="909324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object 36"/>
          <p:cNvSpPr/>
          <p:nvPr/>
        </p:nvSpPr>
        <p:spPr>
          <a:xfrm>
            <a:off x="495720" y="367200"/>
            <a:ext cx="8222760" cy="617940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object 37"/>
          <p:cNvSpPr/>
          <p:nvPr/>
        </p:nvSpPr>
        <p:spPr>
          <a:xfrm>
            <a:off x="457200" y="344520"/>
            <a:ext cx="8222760" cy="617940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object 38"/>
          <p:cNvSpPr/>
          <p:nvPr/>
        </p:nvSpPr>
        <p:spPr>
          <a:xfrm>
            <a:off x="6987600" y="5852160"/>
            <a:ext cx="1236600" cy="3618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object 39"/>
          <p:cNvSpPr/>
          <p:nvPr/>
        </p:nvSpPr>
        <p:spPr>
          <a:xfrm>
            <a:off x="691920" y="353160"/>
            <a:ext cx="7184160" cy="1098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To view all currently running processes.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cmd : $ps</a:t>
            </a:r>
            <a:endParaRPr b="0" lang="en-IN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To view all processes owned by you 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cmd $ps –x </a:t>
            </a:r>
            <a:endParaRPr b="0" lang="en-IN" sz="2000" spc="-1" strike="noStrike"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,Sans-Serif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To view the process by the command name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cmd : $ps –C cmd_name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Eg :$ps –C ps</a:t>
            </a:r>
            <a:endParaRPr b="0" lang="en-IN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To view the process created by group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cmd $ps –G groupname    or $ps --Group groupname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Eg : $ps –G root</a:t>
            </a:r>
            <a:endParaRPr b="0" lang="en-IN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To view all the running processes by group id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cmd $ps –g groupid   or $ps –group groupid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Eg: ps –g 1</a:t>
            </a:r>
            <a:endParaRPr b="0" lang="en-IN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To view aprocess/multi processes by process Id.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cmd $ps p processid1 processid2  or 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         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$ps -p processid1 processid2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         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$ps –pid processid1 processid2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Eg : ps p 1234 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Eg : ps –p 1234 432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88" name="Rectangle 1"/>
          <p:cNvSpPr/>
          <p:nvPr/>
        </p:nvSpPr>
        <p:spPr>
          <a:xfrm>
            <a:off x="0" y="45360"/>
            <a:ext cx="36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Rectangle 2"/>
          <p:cNvSpPr/>
          <p:nvPr/>
        </p:nvSpPr>
        <p:spPr>
          <a:xfrm>
            <a:off x="152280" y="197640"/>
            <a:ext cx="36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bject 1"/>
          <p:cNvSpPr/>
          <p:nvPr/>
        </p:nvSpPr>
        <p:spPr>
          <a:xfrm>
            <a:off x="77760" y="0"/>
            <a:ext cx="221760" cy="6851160"/>
          </a:xfrm>
          <a:custGeom>
            <a:avLst/>
            <a:gdLst/>
            <a:ah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object 20"/>
          <p:cNvSpPr/>
          <p:nvPr/>
        </p:nvSpPr>
        <p:spPr>
          <a:xfrm>
            <a:off x="306360" y="0"/>
            <a:ext cx="186840" cy="6851160"/>
          </a:xfrm>
          <a:custGeom>
            <a:avLst/>
            <a:gdLst/>
            <a:ah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object 22"/>
          <p:cNvSpPr/>
          <p:nvPr/>
        </p:nvSpPr>
        <p:spPr>
          <a:xfrm>
            <a:off x="1490400" y="0"/>
            <a:ext cx="1476360" cy="338040"/>
          </a:xfrm>
          <a:custGeom>
            <a:avLst/>
            <a:gdLst/>
            <a:ah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object 24"/>
          <p:cNvSpPr/>
          <p:nvPr/>
        </p:nvSpPr>
        <p:spPr>
          <a:xfrm>
            <a:off x="1490400" y="6530400"/>
            <a:ext cx="1476360" cy="320760"/>
          </a:xfrm>
          <a:custGeom>
            <a:avLst/>
            <a:gdLst/>
            <a:ah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object 25"/>
          <p:cNvSpPr/>
          <p:nvPr/>
        </p:nvSpPr>
        <p:spPr>
          <a:xfrm>
            <a:off x="500040" y="0"/>
            <a:ext cx="221760" cy="338040"/>
          </a:xfrm>
          <a:custGeom>
            <a:avLst/>
            <a:gdLst/>
            <a:ah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object 26"/>
          <p:cNvSpPr/>
          <p:nvPr/>
        </p:nvSpPr>
        <p:spPr>
          <a:xfrm>
            <a:off x="500040" y="6530400"/>
            <a:ext cx="221760" cy="320760"/>
          </a:xfrm>
          <a:custGeom>
            <a:avLst/>
            <a:gdLst/>
            <a:ah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object 27"/>
          <p:cNvSpPr/>
          <p:nvPr/>
        </p:nvSpPr>
        <p:spPr>
          <a:xfrm>
            <a:off x="728640" y="0"/>
            <a:ext cx="755280" cy="338040"/>
          </a:xfrm>
          <a:custGeom>
            <a:avLst/>
            <a:gdLst/>
            <a:ah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object 28"/>
          <p:cNvSpPr/>
          <p:nvPr/>
        </p:nvSpPr>
        <p:spPr>
          <a:xfrm>
            <a:off x="728640" y="6530400"/>
            <a:ext cx="755280" cy="320760"/>
          </a:xfrm>
          <a:custGeom>
            <a:avLst/>
            <a:gdLst/>
            <a:ah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object 29"/>
          <p:cNvSpPr/>
          <p:nvPr/>
        </p:nvSpPr>
        <p:spPr>
          <a:xfrm>
            <a:off x="6707160" y="0"/>
            <a:ext cx="1517040" cy="338040"/>
          </a:xfrm>
          <a:custGeom>
            <a:avLst/>
            <a:gdLst/>
            <a:ah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object 30"/>
          <p:cNvSpPr/>
          <p:nvPr/>
        </p:nvSpPr>
        <p:spPr>
          <a:xfrm>
            <a:off x="6707160" y="6530400"/>
            <a:ext cx="1517040" cy="320760"/>
          </a:xfrm>
          <a:custGeom>
            <a:avLst/>
            <a:gdLst/>
            <a:ah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object 31"/>
          <p:cNvSpPr/>
          <p:nvPr/>
        </p:nvSpPr>
        <p:spPr>
          <a:xfrm>
            <a:off x="8993160" y="0"/>
            <a:ext cx="144360" cy="6851160"/>
          </a:xfrm>
          <a:custGeom>
            <a:avLst/>
            <a:gdLst/>
            <a:ah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object 32"/>
          <p:cNvSpPr/>
          <p:nvPr/>
        </p:nvSpPr>
        <p:spPr>
          <a:xfrm>
            <a:off x="8231040" y="0"/>
            <a:ext cx="755280" cy="6851160"/>
          </a:xfrm>
          <a:custGeom>
            <a:avLst/>
            <a:gdLst/>
            <a:ah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object 33"/>
          <p:cNvSpPr/>
          <p:nvPr/>
        </p:nvSpPr>
        <p:spPr>
          <a:xfrm>
            <a:off x="3963960" y="0"/>
            <a:ext cx="2736360" cy="338040"/>
          </a:xfrm>
          <a:custGeom>
            <a:avLst/>
            <a:gdLst/>
            <a:ah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object 34"/>
          <p:cNvSpPr/>
          <p:nvPr/>
        </p:nvSpPr>
        <p:spPr>
          <a:xfrm>
            <a:off x="3963960" y="6530400"/>
            <a:ext cx="2736360" cy="320760"/>
          </a:xfrm>
          <a:custGeom>
            <a:avLst/>
            <a:gdLst/>
            <a:ah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object 35"/>
          <p:cNvSpPr/>
          <p:nvPr/>
        </p:nvSpPr>
        <p:spPr>
          <a:xfrm>
            <a:off x="50400" y="0"/>
            <a:ext cx="909324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object 36"/>
          <p:cNvSpPr/>
          <p:nvPr/>
        </p:nvSpPr>
        <p:spPr>
          <a:xfrm>
            <a:off x="495720" y="367200"/>
            <a:ext cx="8222760" cy="617940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object 37"/>
          <p:cNvSpPr/>
          <p:nvPr/>
        </p:nvSpPr>
        <p:spPr>
          <a:xfrm>
            <a:off x="457200" y="344520"/>
            <a:ext cx="8222760" cy="617940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object 38"/>
          <p:cNvSpPr/>
          <p:nvPr/>
        </p:nvSpPr>
        <p:spPr>
          <a:xfrm>
            <a:off x="6987600" y="5852160"/>
            <a:ext cx="1236600" cy="3618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object 39"/>
          <p:cNvSpPr/>
          <p:nvPr/>
        </p:nvSpPr>
        <p:spPr>
          <a:xfrm>
            <a:off x="691920" y="353160"/>
            <a:ext cx="7184160" cy="112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To view process according to user-defined format. 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cmd : $ps –o col_name or ps o col_name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Eg : ps –o tty,user,pid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br>
              <a:rPr sz="2000"/>
            </a:br>
            <a:r>
              <a:rPr b="1" lang="en-IN" sz="2000" spc="-1" strike="noStrike">
                <a:solidFill>
                  <a:srgbClr val="c00000"/>
                </a:solidFill>
                <a:latin typeface="Arial"/>
                <a:ea typeface="Arial"/>
              </a:rPr>
              <a:t>session leader </a:t>
            </a:r>
            <a:endParaRPr b="0" lang="en-IN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All processes within a session share the same SID, which is the same as the PID of the process that is called setsid(), also known as the session leader. </a:t>
            </a:r>
            <a:endParaRPr b="0" lang="en-IN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A session leader is any process with a PID that matches its SID, i,e - session id == process id.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c00000"/>
                </a:solidFill>
                <a:latin typeface="Arial"/>
                <a:ea typeface="Arial"/>
              </a:rPr>
              <a:t>Pstree 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It shows the running processes as a tree.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The root of the tree is either init or the process with the given pid.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Synatx : $pstree [options] [option]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Eg: </a:t>
            </a:r>
            <a:endParaRPr b="0" lang="en-IN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To view process tree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cmd $pstree</a:t>
            </a:r>
            <a:endParaRPr b="0" lang="en-IN" sz="2000" spc="-1" strike="noStrike">
              <a:latin typeface="Arial"/>
            </a:endParaRPr>
          </a:p>
          <a:p>
            <a:pPr marL="12240">
              <a:lnSpc>
                <a:spcPct val="100000"/>
              </a:lnSpc>
              <a:spcBef>
                <a:spcPts val="680"/>
              </a:spcBef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209" name="Rectangle 1"/>
          <p:cNvSpPr/>
          <p:nvPr/>
        </p:nvSpPr>
        <p:spPr>
          <a:xfrm>
            <a:off x="0" y="45360"/>
            <a:ext cx="36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Rectangle 2"/>
          <p:cNvSpPr/>
          <p:nvPr/>
        </p:nvSpPr>
        <p:spPr>
          <a:xfrm>
            <a:off x="152280" y="197640"/>
            <a:ext cx="36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bject 1"/>
          <p:cNvSpPr/>
          <p:nvPr/>
        </p:nvSpPr>
        <p:spPr>
          <a:xfrm>
            <a:off x="77760" y="0"/>
            <a:ext cx="221760" cy="6851160"/>
          </a:xfrm>
          <a:custGeom>
            <a:avLst/>
            <a:gdLst/>
            <a:ah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object 20"/>
          <p:cNvSpPr/>
          <p:nvPr/>
        </p:nvSpPr>
        <p:spPr>
          <a:xfrm>
            <a:off x="306360" y="0"/>
            <a:ext cx="186840" cy="6851160"/>
          </a:xfrm>
          <a:custGeom>
            <a:avLst/>
            <a:gdLst/>
            <a:ah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object 22"/>
          <p:cNvSpPr/>
          <p:nvPr/>
        </p:nvSpPr>
        <p:spPr>
          <a:xfrm>
            <a:off x="1490400" y="0"/>
            <a:ext cx="1476360" cy="338040"/>
          </a:xfrm>
          <a:custGeom>
            <a:avLst/>
            <a:gdLst/>
            <a:ah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object 24"/>
          <p:cNvSpPr/>
          <p:nvPr/>
        </p:nvSpPr>
        <p:spPr>
          <a:xfrm>
            <a:off x="1490400" y="6530400"/>
            <a:ext cx="1476360" cy="320760"/>
          </a:xfrm>
          <a:custGeom>
            <a:avLst/>
            <a:gdLst/>
            <a:ah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object 25"/>
          <p:cNvSpPr/>
          <p:nvPr/>
        </p:nvSpPr>
        <p:spPr>
          <a:xfrm>
            <a:off x="500040" y="0"/>
            <a:ext cx="221760" cy="338040"/>
          </a:xfrm>
          <a:custGeom>
            <a:avLst/>
            <a:gdLst/>
            <a:ah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object 26"/>
          <p:cNvSpPr/>
          <p:nvPr/>
        </p:nvSpPr>
        <p:spPr>
          <a:xfrm>
            <a:off x="500040" y="6530400"/>
            <a:ext cx="221760" cy="320760"/>
          </a:xfrm>
          <a:custGeom>
            <a:avLst/>
            <a:gdLst/>
            <a:ah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object 27"/>
          <p:cNvSpPr/>
          <p:nvPr/>
        </p:nvSpPr>
        <p:spPr>
          <a:xfrm>
            <a:off x="728640" y="0"/>
            <a:ext cx="755280" cy="338040"/>
          </a:xfrm>
          <a:custGeom>
            <a:avLst/>
            <a:gdLst/>
            <a:ah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object 28"/>
          <p:cNvSpPr/>
          <p:nvPr/>
        </p:nvSpPr>
        <p:spPr>
          <a:xfrm>
            <a:off x="728640" y="6530400"/>
            <a:ext cx="755280" cy="320760"/>
          </a:xfrm>
          <a:custGeom>
            <a:avLst/>
            <a:gdLst/>
            <a:ah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object 29"/>
          <p:cNvSpPr/>
          <p:nvPr/>
        </p:nvSpPr>
        <p:spPr>
          <a:xfrm>
            <a:off x="6707160" y="0"/>
            <a:ext cx="1517040" cy="338040"/>
          </a:xfrm>
          <a:custGeom>
            <a:avLst/>
            <a:gdLst/>
            <a:ah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object 30"/>
          <p:cNvSpPr/>
          <p:nvPr/>
        </p:nvSpPr>
        <p:spPr>
          <a:xfrm>
            <a:off x="6707160" y="6530400"/>
            <a:ext cx="1517040" cy="320760"/>
          </a:xfrm>
          <a:custGeom>
            <a:avLst/>
            <a:gdLst/>
            <a:ah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object 31"/>
          <p:cNvSpPr/>
          <p:nvPr/>
        </p:nvSpPr>
        <p:spPr>
          <a:xfrm>
            <a:off x="8993160" y="0"/>
            <a:ext cx="144360" cy="6851160"/>
          </a:xfrm>
          <a:custGeom>
            <a:avLst/>
            <a:gdLst/>
            <a:ah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object 32"/>
          <p:cNvSpPr/>
          <p:nvPr/>
        </p:nvSpPr>
        <p:spPr>
          <a:xfrm>
            <a:off x="8231040" y="0"/>
            <a:ext cx="755280" cy="6851160"/>
          </a:xfrm>
          <a:custGeom>
            <a:avLst/>
            <a:gdLst/>
            <a:ah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object 33"/>
          <p:cNvSpPr/>
          <p:nvPr/>
        </p:nvSpPr>
        <p:spPr>
          <a:xfrm>
            <a:off x="3963960" y="0"/>
            <a:ext cx="2736360" cy="338040"/>
          </a:xfrm>
          <a:custGeom>
            <a:avLst/>
            <a:gdLst/>
            <a:ah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object 34"/>
          <p:cNvSpPr/>
          <p:nvPr/>
        </p:nvSpPr>
        <p:spPr>
          <a:xfrm>
            <a:off x="3963960" y="6530400"/>
            <a:ext cx="2736360" cy="320760"/>
          </a:xfrm>
          <a:custGeom>
            <a:avLst/>
            <a:gdLst/>
            <a:ah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object 35"/>
          <p:cNvSpPr/>
          <p:nvPr/>
        </p:nvSpPr>
        <p:spPr>
          <a:xfrm>
            <a:off x="50400" y="0"/>
            <a:ext cx="909324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object 36"/>
          <p:cNvSpPr/>
          <p:nvPr/>
        </p:nvSpPr>
        <p:spPr>
          <a:xfrm>
            <a:off x="495720" y="367200"/>
            <a:ext cx="8222760" cy="617940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object 37"/>
          <p:cNvSpPr/>
          <p:nvPr/>
        </p:nvSpPr>
        <p:spPr>
          <a:xfrm>
            <a:off x="457200" y="344520"/>
            <a:ext cx="8222760" cy="617940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object 38"/>
          <p:cNvSpPr/>
          <p:nvPr/>
        </p:nvSpPr>
        <p:spPr>
          <a:xfrm>
            <a:off x="6987600" y="5852160"/>
            <a:ext cx="1236600" cy="3618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object 39"/>
          <p:cNvSpPr/>
          <p:nvPr/>
        </p:nvSpPr>
        <p:spPr>
          <a:xfrm>
            <a:off x="691920" y="353160"/>
            <a:ext cx="7184160" cy="1190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240">
              <a:lnSpc>
                <a:spcPct val="100000"/>
              </a:lnSpc>
              <a:spcBef>
                <a:spcPts val="680"/>
              </a:spcBef>
              <a:buNone/>
            </a:pPr>
            <a:r>
              <a:rPr b="1" i="1" lang="en-IN" sz="2000" spc="-1" strike="noStrike">
                <a:solidFill>
                  <a:srgbClr val="c00000"/>
                </a:solidFill>
                <a:latin typeface="Arial"/>
                <a:ea typeface="Arial"/>
              </a:rPr>
              <a:t>kill</a:t>
            </a:r>
            <a:endParaRPr b="0" lang="en-IN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It is used to terminate processes manually. </a:t>
            </a:r>
            <a:endParaRPr b="0" lang="en-IN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kill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 command sends a signal to a process which terminates the process. If the user doesn’t specify any signal which is to be sent along with kill command then default </a:t>
            </a:r>
            <a:r>
              <a:rPr b="0" i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TERM 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signal is sent that terminates the process.</a:t>
            </a:r>
            <a:endParaRPr b="0" lang="en-IN" sz="2000" spc="-1" strike="noStrike">
              <a:latin typeface="Arial"/>
            </a:endParaRPr>
          </a:p>
          <a:p>
            <a:pPr indent="-3430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The most widely applied signals are as follows: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    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HUP (1)-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 It reloads a process.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    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KILL (9)-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 It kills a process.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    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TERM (15)-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 It stops a process gracefully.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Syntax: $kill [options]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To view all the available signals.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Synatx : $kill -l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Negative PID values are used to indicate the process group ID.</a:t>
            </a: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A PID of –1, It indicates all the processes except kill and init, which is the parent process of all processes on the system.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marL="12240">
              <a:lnSpc>
                <a:spcPct val="100000"/>
              </a:lnSpc>
              <a:spcBef>
                <a:spcPts val="680"/>
              </a:spcBef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230" name="Rectangle 1"/>
          <p:cNvSpPr/>
          <p:nvPr/>
        </p:nvSpPr>
        <p:spPr>
          <a:xfrm>
            <a:off x="0" y="45360"/>
            <a:ext cx="36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Rectangle 2"/>
          <p:cNvSpPr/>
          <p:nvPr/>
        </p:nvSpPr>
        <p:spPr>
          <a:xfrm>
            <a:off x="152280" y="197640"/>
            <a:ext cx="36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object 1"/>
          <p:cNvSpPr/>
          <p:nvPr/>
        </p:nvSpPr>
        <p:spPr>
          <a:xfrm>
            <a:off x="77760" y="0"/>
            <a:ext cx="221760" cy="6851160"/>
          </a:xfrm>
          <a:custGeom>
            <a:avLst/>
            <a:gdLst/>
            <a:ah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object 20"/>
          <p:cNvSpPr/>
          <p:nvPr/>
        </p:nvSpPr>
        <p:spPr>
          <a:xfrm>
            <a:off x="306360" y="0"/>
            <a:ext cx="186840" cy="6851160"/>
          </a:xfrm>
          <a:custGeom>
            <a:avLst/>
            <a:gdLst/>
            <a:ah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object 22"/>
          <p:cNvSpPr/>
          <p:nvPr/>
        </p:nvSpPr>
        <p:spPr>
          <a:xfrm>
            <a:off x="1490400" y="0"/>
            <a:ext cx="1476360" cy="338040"/>
          </a:xfrm>
          <a:custGeom>
            <a:avLst/>
            <a:gdLst/>
            <a:ah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object 24"/>
          <p:cNvSpPr/>
          <p:nvPr/>
        </p:nvSpPr>
        <p:spPr>
          <a:xfrm>
            <a:off x="1490400" y="6530400"/>
            <a:ext cx="1476360" cy="320760"/>
          </a:xfrm>
          <a:custGeom>
            <a:avLst/>
            <a:gdLst/>
            <a:ah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object 25"/>
          <p:cNvSpPr/>
          <p:nvPr/>
        </p:nvSpPr>
        <p:spPr>
          <a:xfrm>
            <a:off x="500040" y="0"/>
            <a:ext cx="221760" cy="338040"/>
          </a:xfrm>
          <a:custGeom>
            <a:avLst/>
            <a:gdLst/>
            <a:ah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object 26"/>
          <p:cNvSpPr/>
          <p:nvPr/>
        </p:nvSpPr>
        <p:spPr>
          <a:xfrm>
            <a:off x="500040" y="6530400"/>
            <a:ext cx="221760" cy="320760"/>
          </a:xfrm>
          <a:custGeom>
            <a:avLst/>
            <a:gdLst/>
            <a:ah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object 27"/>
          <p:cNvSpPr/>
          <p:nvPr/>
        </p:nvSpPr>
        <p:spPr>
          <a:xfrm>
            <a:off x="728640" y="0"/>
            <a:ext cx="755280" cy="338040"/>
          </a:xfrm>
          <a:custGeom>
            <a:avLst/>
            <a:gdLst/>
            <a:ah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object 28"/>
          <p:cNvSpPr/>
          <p:nvPr/>
        </p:nvSpPr>
        <p:spPr>
          <a:xfrm>
            <a:off x="728640" y="6530400"/>
            <a:ext cx="755280" cy="320760"/>
          </a:xfrm>
          <a:custGeom>
            <a:avLst/>
            <a:gdLst/>
            <a:ah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object 29"/>
          <p:cNvSpPr/>
          <p:nvPr/>
        </p:nvSpPr>
        <p:spPr>
          <a:xfrm>
            <a:off x="6707160" y="0"/>
            <a:ext cx="1517040" cy="338040"/>
          </a:xfrm>
          <a:custGeom>
            <a:avLst/>
            <a:gdLst/>
            <a:ah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object 30"/>
          <p:cNvSpPr/>
          <p:nvPr/>
        </p:nvSpPr>
        <p:spPr>
          <a:xfrm>
            <a:off x="6707160" y="6530400"/>
            <a:ext cx="1517040" cy="320760"/>
          </a:xfrm>
          <a:custGeom>
            <a:avLst/>
            <a:gdLst/>
            <a:ah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object 31"/>
          <p:cNvSpPr/>
          <p:nvPr/>
        </p:nvSpPr>
        <p:spPr>
          <a:xfrm>
            <a:off x="8993160" y="0"/>
            <a:ext cx="144360" cy="6851160"/>
          </a:xfrm>
          <a:custGeom>
            <a:avLst/>
            <a:gdLst/>
            <a:ah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object 32"/>
          <p:cNvSpPr/>
          <p:nvPr/>
        </p:nvSpPr>
        <p:spPr>
          <a:xfrm>
            <a:off x="8231040" y="0"/>
            <a:ext cx="755280" cy="6851160"/>
          </a:xfrm>
          <a:custGeom>
            <a:avLst/>
            <a:gdLst/>
            <a:ah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object 33"/>
          <p:cNvSpPr/>
          <p:nvPr/>
        </p:nvSpPr>
        <p:spPr>
          <a:xfrm>
            <a:off x="3963960" y="0"/>
            <a:ext cx="2736360" cy="338040"/>
          </a:xfrm>
          <a:custGeom>
            <a:avLst/>
            <a:gdLst/>
            <a:ah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object 34"/>
          <p:cNvSpPr/>
          <p:nvPr/>
        </p:nvSpPr>
        <p:spPr>
          <a:xfrm>
            <a:off x="3963960" y="6530400"/>
            <a:ext cx="2736360" cy="320760"/>
          </a:xfrm>
          <a:custGeom>
            <a:avLst/>
            <a:gdLst/>
            <a:ah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object 35"/>
          <p:cNvSpPr/>
          <p:nvPr/>
        </p:nvSpPr>
        <p:spPr>
          <a:xfrm>
            <a:off x="50400" y="0"/>
            <a:ext cx="909324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object 36"/>
          <p:cNvSpPr/>
          <p:nvPr/>
        </p:nvSpPr>
        <p:spPr>
          <a:xfrm>
            <a:off x="495720" y="367200"/>
            <a:ext cx="8222760" cy="617940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object 37"/>
          <p:cNvSpPr/>
          <p:nvPr/>
        </p:nvSpPr>
        <p:spPr>
          <a:xfrm>
            <a:off x="457200" y="344520"/>
            <a:ext cx="8222760" cy="617940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object 38"/>
          <p:cNvSpPr/>
          <p:nvPr/>
        </p:nvSpPr>
        <p:spPr>
          <a:xfrm>
            <a:off x="6987600" y="5852160"/>
            <a:ext cx="1236600" cy="3618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object 39"/>
          <p:cNvSpPr/>
          <p:nvPr/>
        </p:nvSpPr>
        <p:spPr>
          <a:xfrm>
            <a:off x="691920" y="353160"/>
            <a:ext cx="7184160" cy="1147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To kill a process with PID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Synatx : $kill pid</a:t>
            </a:r>
            <a:endParaRPr b="0" lang="en-IN" sz="2000" spc="-1" strike="noStrike"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,Sans-Serif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To kill a process with PID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Synatx : $kill –9 pid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c00000"/>
                </a:solidFill>
                <a:latin typeface="Arial"/>
                <a:ea typeface="Arial"/>
              </a:rPr>
              <a:t>Killall</a:t>
            </a:r>
            <a:endParaRPr b="0" lang="en-IN" sz="2000" spc="-1" strike="noStrike">
              <a:latin typeface="Arial"/>
            </a:endParaRPr>
          </a:p>
          <a:p>
            <a:pPr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The 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killall is 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used for killing any running process on the system based on a given name. </a:t>
            </a:r>
            <a:endParaRPr b="0" lang="en-IN" sz="2000" spc="-1" strike="noStrike">
              <a:latin typeface="Arial"/>
            </a:endParaRPr>
          </a:p>
          <a:p>
            <a:pPr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This command will terminate the processes forcibly when a specified name matches.</a:t>
            </a:r>
            <a:endParaRPr b="0" lang="en-IN" sz="2000" spc="-1" strike="noStrike">
              <a:latin typeface="Arial"/>
            </a:endParaRPr>
          </a:p>
          <a:p>
            <a:pPr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It can kill a bunch of processes altogether.</a:t>
            </a:r>
            <a:endParaRPr b="0" lang="en-IN" sz="2000" spc="-1" strike="noStrike">
              <a:latin typeface="Arial"/>
            </a:endParaRPr>
          </a:p>
          <a:p>
            <a:pPr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It will first send a signal to every running daemon. If you do not specify any signal name, by default, it sends the SIGTERM. </a:t>
            </a:r>
            <a:endParaRPr b="0" lang="en-IN" sz="2000" spc="-1" strike="noStrike">
              <a:latin typeface="Arial"/>
            </a:endParaRPr>
          </a:p>
          <a:p>
            <a:pPr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To define signal name-  using the number (example -1) or via options (example: -s).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Syntax: killall [options]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kill a process by name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Cmd : $killlall processname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251" name="Rectangle 1"/>
          <p:cNvSpPr/>
          <p:nvPr/>
        </p:nvSpPr>
        <p:spPr>
          <a:xfrm>
            <a:off x="0" y="45360"/>
            <a:ext cx="36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Rectangle 2"/>
          <p:cNvSpPr/>
          <p:nvPr/>
        </p:nvSpPr>
        <p:spPr>
          <a:xfrm>
            <a:off x="152280" y="197640"/>
            <a:ext cx="36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object 1"/>
          <p:cNvSpPr/>
          <p:nvPr/>
        </p:nvSpPr>
        <p:spPr>
          <a:xfrm>
            <a:off x="77760" y="0"/>
            <a:ext cx="221760" cy="6851160"/>
          </a:xfrm>
          <a:custGeom>
            <a:avLst/>
            <a:gdLst/>
            <a:ah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object 20"/>
          <p:cNvSpPr/>
          <p:nvPr/>
        </p:nvSpPr>
        <p:spPr>
          <a:xfrm>
            <a:off x="306360" y="0"/>
            <a:ext cx="186840" cy="6851160"/>
          </a:xfrm>
          <a:custGeom>
            <a:avLst/>
            <a:gdLst/>
            <a:ah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object 22"/>
          <p:cNvSpPr/>
          <p:nvPr/>
        </p:nvSpPr>
        <p:spPr>
          <a:xfrm>
            <a:off x="1490400" y="0"/>
            <a:ext cx="1476360" cy="338040"/>
          </a:xfrm>
          <a:custGeom>
            <a:avLst/>
            <a:gdLst/>
            <a:ah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object 24"/>
          <p:cNvSpPr/>
          <p:nvPr/>
        </p:nvSpPr>
        <p:spPr>
          <a:xfrm>
            <a:off x="1490400" y="6530400"/>
            <a:ext cx="1476360" cy="320760"/>
          </a:xfrm>
          <a:custGeom>
            <a:avLst/>
            <a:gdLst/>
            <a:ah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object 25"/>
          <p:cNvSpPr/>
          <p:nvPr/>
        </p:nvSpPr>
        <p:spPr>
          <a:xfrm>
            <a:off x="500040" y="0"/>
            <a:ext cx="221760" cy="338040"/>
          </a:xfrm>
          <a:custGeom>
            <a:avLst/>
            <a:gdLst/>
            <a:ah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object 26"/>
          <p:cNvSpPr/>
          <p:nvPr/>
        </p:nvSpPr>
        <p:spPr>
          <a:xfrm>
            <a:off x="500040" y="6530400"/>
            <a:ext cx="221760" cy="320760"/>
          </a:xfrm>
          <a:custGeom>
            <a:avLst/>
            <a:gdLst/>
            <a:ah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object 27"/>
          <p:cNvSpPr/>
          <p:nvPr/>
        </p:nvSpPr>
        <p:spPr>
          <a:xfrm>
            <a:off x="728640" y="0"/>
            <a:ext cx="755280" cy="338040"/>
          </a:xfrm>
          <a:custGeom>
            <a:avLst/>
            <a:gdLst/>
            <a:ah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object 28"/>
          <p:cNvSpPr/>
          <p:nvPr/>
        </p:nvSpPr>
        <p:spPr>
          <a:xfrm>
            <a:off x="728640" y="6530400"/>
            <a:ext cx="755280" cy="320760"/>
          </a:xfrm>
          <a:custGeom>
            <a:avLst/>
            <a:gdLst/>
            <a:ah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object 29"/>
          <p:cNvSpPr/>
          <p:nvPr/>
        </p:nvSpPr>
        <p:spPr>
          <a:xfrm>
            <a:off x="6707160" y="0"/>
            <a:ext cx="1517040" cy="338040"/>
          </a:xfrm>
          <a:custGeom>
            <a:avLst/>
            <a:gdLst/>
            <a:ah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object 30"/>
          <p:cNvSpPr/>
          <p:nvPr/>
        </p:nvSpPr>
        <p:spPr>
          <a:xfrm>
            <a:off x="6707160" y="6530400"/>
            <a:ext cx="1517040" cy="320760"/>
          </a:xfrm>
          <a:custGeom>
            <a:avLst/>
            <a:gdLst/>
            <a:ah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object 31"/>
          <p:cNvSpPr/>
          <p:nvPr/>
        </p:nvSpPr>
        <p:spPr>
          <a:xfrm>
            <a:off x="8993160" y="0"/>
            <a:ext cx="144360" cy="6851160"/>
          </a:xfrm>
          <a:custGeom>
            <a:avLst/>
            <a:gdLst/>
            <a:ah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object 32"/>
          <p:cNvSpPr/>
          <p:nvPr/>
        </p:nvSpPr>
        <p:spPr>
          <a:xfrm>
            <a:off x="8231040" y="0"/>
            <a:ext cx="755280" cy="6851160"/>
          </a:xfrm>
          <a:custGeom>
            <a:avLst/>
            <a:gdLst/>
            <a:ah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object 33"/>
          <p:cNvSpPr/>
          <p:nvPr/>
        </p:nvSpPr>
        <p:spPr>
          <a:xfrm>
            <a:off x="3963960" y="0"/>
            <a:ext cx="2736360" cy="338040"/>
          </a:xfrm>
          <a:custGeom>
            <a:avLst/>
            <a:gdLst/>
            <a:ah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object 34"/>
          <p:cNvSpPr/>
          <p:nvPr/>
        </p:nvSpPr>
        <p:spPr>
          <a:xfrm>
            <a:off x="3963960" y="6530400"/>
            <a:ext cx="2736360" cy="320760"/>
          </a:xfrm>
          <a:custGeom>
            <a:avLst/>
            <a:gdLst/>
            <a:ah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object 35"/>
          <p:cNvSpPr/>
          <p:nvPr/>
        </p:nvSpPr>
        <p:spPr>
          <a:xfrm>
            <a:off x="50400" y="0"/>
            <a:ext cx="909324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object 36"/>
          <p:cNvSpPr/>
          <p:nvPr/>
        </p:nvSpPr>
        <p:spPr>
          <a:xfrm>
            <a:off x="495720" y="367200"/>
            <a:ext cx="8222760" cy="617940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object 37"/>
          <p:cNvSpPr/>
          <p:nvPr/>
        </p:nvSpPr>
        <p:spPr>
          <a:xfrm>
            <a:off x="457200" y="344520"/>
            <a:ext cx="8222760" cy="617940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object 38"/>
          <p:cNvSpPr/>
          <p:nvPr/>
        </p:nvSpPr>
        <p:spPr>
          <a:xfrm>
            <a:off x="6987600" y="5852160"/>
            <a:ext cx="1236600" cy="3618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object 39"/>
          <p:cNvSpPr/>
          <p:nvPr/>
        </p:nvSpPr>
        <p:spPr>
          <a:xfrm>
            <a:off x="691920" y="353160"/>
            <a:ext cx="7184160" cy="9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240">
              <a:lnSpc>
                <a:spcPct val="100000"/>
              </a:lnSpc>
              <a:spcBef>
                <a:spcPts val="680"/>
              </a:spcBef>
              <a:buNone/>
            </a:pPr>
            <a:r>
              <a:rPr b="1" lang="en-IN" sz="2000" spc="-1" strike="noStrike">
                <a:solidFill>
                  <a:srgbClr val="c00000"/>
                </a:solidFill>
                <a:latin typeface="Arial"/>
                <a:ea typeface="Arial"/>
              </a:rPr>
              <a:t>Kill v/s Killall</a:t>
            </a:r>
            <a:endParaRPr b="0" lang="en-IN" sz="2000" spc="-1" strike="noStrike">
              <a:latin typeface="Arial"/>
            </a:endParaRPr>
          </a:p>
          <a:p>
            <a:pPr marL="12240">
              <a:lnSpc>
                <a:spcPct val="100000"/>
              </a:lnSpc>
              <a:spcBef>
                <a:spcPts val="680"/>
              </a:spcBef>
              <a:buNone/>
            </a:pPr>
            <a:endParaRPr b="0" lang="en-IN" sz="2000" spc="-1" strike="noStrike">
              <a:latin typeface="Arial"/>
            </a:endParaRPr>
          </a:p>
          <a:p>
            <a:pPr marL="12240">
              <a:lnSpc>
                <a:spcPct val="100000"/>
              </a:lnSpc>
              <a:spcBef>
                <a:spcPts val="680"/>
              </a:spcBef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Eg :  Step 1 - Start background processes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Cmd : $evince &amp;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Cmd : $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evince &amp;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Cmd : $evince &amp;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Cmd : $evince &amp;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Cmd : $evince &amp;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Cmd : $yes &gt; /dev/null &amp;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Cmd : $yes &gt; /dev/null &amp;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Cmd : $yes &gt; /dev/null &amp;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272" name="Rectangle 1"/>
          <p:cNvSpPr/>
          <p:nvPr/>
        </p:nvSpPr>
        <p:spPr>
          <a:xfrm>
            <a:off x="0" y="45360"/>
            <a:ext cx="36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Rectangle 2"/>
          <p:cNvSpPr/>
          <p:nvPr/>
        </p:nvSpPr>
        <p:spPr>
          <a:xfrm>
            <a:off x="152280" y="197640"/>
            <a:ext cx="36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4" name="Picture 4" descr=""/>
          <p:cNvPicPr/>
          <p:nvPr/>
        </p:nvPicPr>
        <p:blipFill>
          <a:blip r:embed="rId3"/>
          <a:stretch/>
        </p:blipFill>
        <p:spPr>
          <a:xfrm>
            <a:off x="2395440" y="804240"/>
            <a:ext cx="2426400" cy="291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2018-06-11T11:27:57Z</dcterms:created>
  <dc:creator>Anushray Gupta</dc:creator>
  <dc:description/>
  <dc:language>en-IN</dc:language>
  <cp:lastModifiedBy/>
  <dcterms:modified xsi:type="dcterms:W3CDTF">2023-02-27T09:02:32Z</dcterms:modified>
  <cp:revision>366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2018-06-11T00:00:00Z</vt:filetime>
  </property>
  <property fmtid="{D5CDD505-2E9C-101B-9397-08002B2CF9AE}" pid="5" name="PresentationFormat">
    <vt:lpwstr>On-screen Show (4:3)</vt:lpwstr>
  </property>
  <property fmtid="{D5CDD505-2E9C-101B-9397-08002B2CF9AE}" pid="6" name="Slides">
    <vt:i4>15</vt:i4>
  </property>
</Properties>
</file>