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1AB419-A588-4E2F-8442-E2C2B37979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3C385-74DF-4FE0-9D4D-76E273FCF6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C96E06-96BE-4943-99F5-F83E7AD4A9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530064-2068-4A64-A062-BBA8BA3C31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5AF40E-3869-4465-BB78-545158E7B4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0CA21F-6C20-4981-BBBD-E65D966CE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D85F6-0C75-4140-897D-FE2B9FC4E4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EE301-97FC-47C0-92EA-A2C2ED864C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9ECA0-66FF-4765-B7CC-7CCB084B4E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96BEE-B300-4437-BD19-C03704F170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7A96FD-84ED-473C-A9FC-29B0DCB721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7F9E9-D47A-4621-8DAF-D43652B1B4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00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602B77-26AE-49BB-8259-4BBBC95417B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4400" cy="6856920"/>
          </a:xfrm>
          <a:custGeom>
            <a:avLst/>
            <a:gdLst>
              <a:gd name="textAreaLeft" fmla="*/ 0 w 194400"/>
              <a:gd name="textAreaRight" fmla="*/ 195480 w 1944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0320" cy="600840"/>
          </a:xfrm>
          <a:custGeom>
            <a:avLst/>
            <a:gdLst>
              <a:gd name="textAreaLeft" fmla="*/ 0 w 1480320"/>
              <a:gd name="textAreaRight" fmla="*/ 1481400 w 1480320"/>
              <a:gd name="textAreaTop" fmla="*/ 0 h 600840"/>
              <a:gd name="textAreaBottom" fmla="*/ 601920 h 60084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0320" cy="607320"/>
          </a:xfrm>
          <a:custGeom>
            <a:avLst/>
            <a:gdLst>
              <a:gd name="textAreaLeft" fmla="*/ 0 w 1480320"/>
              <a:gd name="textAreaRight" fmla="*/ 1481400 w 1480320"/>
              <a:gd name="textAreaTop" fmla="*/ 0 h 607320"/>
              <a:gd name="textAreaBottom" fmla="*/ 608400 h 60732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2800" cy="6073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607320"/>
              <a:gd name="textAreaBottom" fmla="*/ 608400 h 60732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552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120" cy="6249240"/>
          </a:xfrm>
          <a:custGeom>
            <a:avLst/>
            <a:gdLst>
              <a:gd name="textAreaLeft" fmla="*/ 0 w 3678120"/>
              <a:gd name="textAreaRight" fmla="*/ 3679200 w 367812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120" cy="6249240"/>
          </a:xfrm>
          <a:custGeom>
            <a:avLst/>
            <a:gdLst>
              <a:gd name="textAreaLeft" fmla="*/ 0 w 3678120"/>
              <a:gd name="textAreaRight" fmla="*/ 3679200 w 367812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240"/>
          </a:xfrm>
          <a:custGeom>
            <a:avLst/>
            <a:gdLst>
              <a:gd name="textAreaLeft" fmla="*/ 0 w 360"/>
              <a:gd name="textAreaRight" fmla="*/ 2880 w 36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240" cy="2291400"/>
          </a:xfrm>
          <a:custGeom>
            <a:avLst/>
            <a:gdLst>
              <a:gd name="textAreaLeft" fmla="*/ 0 w 3504240"/>
              <a:gd name="textAreaRight" fmla="*/ 3505320 w 3504240"/>
              <a:gd name="textAreaTop" fmla="*/ 0 h 2291400"/>
              <a:gd name="textAreaBottom" fmla="*/ 2292480 h 229140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2560" cy="5647320"/>
          </a:xfrm>
          <a:custGeom>
            <a:avLst/>
            <a:gdLst>
              <a:gd name="textAreaLeft" fmla="*/ 0 w 3562560"/>
              <a:gd name="textAreaRight" fmla="*/ 3563640 w 3562560"/>
              <a:gd name="textAreaTop" fmla="*/ 0 h 5647320"/>
              <a:gd name="textAreaBottom" fmla="*/ 5648400 h 564732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2560" cy="5647320"/>
          </a:xfrm>
          <a:custGeom>
            <a:avLst/>
            <a:gdLst>
              <a:gd name="textAreaLeft" fmla="*/ 0 w 3562560"/>
              <a:gd name="textAreaRight" fmla="*/ 3563640 w 3562560"/>
              <a:gd name="textAreaTop" fmla="*/ 0 h 5647320"/>
              <a:gd name="textAreaBottom" fmla="*/ 5648400 h 564732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240" cy="131760"/>
          </a:xfrm>
          <a:custGeom>
            <a:avLst/>
            <a:gdLst>
              <a:gd name="textAreaLeft" fmla="*/ 0 w 3504240"/>
              <a:gd name="textAreaRight" fmla="*/ 3505320 w 3504240"/>
              <a:gd name="textAreaTop" fmla="*/ 0 h 131760"/>
              <a:gd name="textAreaBottom" fmla="*/ 132840 h 13176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040" cy="11480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03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200" cy="3304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63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3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-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4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ee5846"/>
                </a:solidFill>
                <a:latin typeface="Calibri"/>
              </a:rPr>
              <a:t>Some </a:t>
            </a:r>
            <a:r>
              <a:rPr b="1" lang="en-US" sz="2400" spc="-1" strike="noStrike">
                <a:solidFill>
                  <a:srgbClr val="ee5846"/>
                </a:solidFill>
                <a:latin typeface="Calibri"/>
              </a:rPr>
              <a:t>Advanced </a:t>
            </a:r>
            <a:r>
              <a:rPr b="1" lang="en-US" sz="2400" spc="-1" strike="noStrike">
                <a:solidFill>
                  <a:srgbClr val="ee5846"/>
                </a:solidFill>
                <a:latin typeface="Calibri"/>
              </a:rPr>
              <a:t>Commands and </a:t>
            </a:r>
            <a:r>
              <a:rPr b="1" lang="en-US" sz="2400" spc="-1" strike="noStrike">
                <a:solidFill>
                  <a:srgbClr val="ee5846"/>
                </a:solidFill>
                <a:latin typeface="Calibri"/>
              </a:rPr>
              <a:t>a bit </a:t>
            </a:r>
            <a:r>
              <a:rPr b="1" lang="en-US" sz="2400" spc="-1" strike="noStrike">
                <a:solidFill>
                  <a:srgbClr val="ee5846"/>
                </a:solidFill>
                <a:latin typeface="Calibri"/>
              </a:rPr>
              <a:t>mathematics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ee5846"/>
                </a:solidFill>
                <a:latin typeface="Calibri"/>
              </a:rPr>
              <a:t>By: Naveen </a:t>
            </a:r>
            <a:r>
              <a:rPr b="0" lang="en-US" sz="2400" spc="-1" strike="noStrike">
                <a:solidFill>
                  <a:srgbClr val="ee5846"/>
                </a:solidFill>
                <a:latin typeface="Calibri"/>
              </a:rPr>
              <a:t>Tiwari</a:t>
            </a: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8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4520" cy="5268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8600" y="1173600"/>
            <a:ext cx="29160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00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3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4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21"/>
          <p:cNvSpPr/>
          <p:nvPr/>
        </p:nvSpPr>
        <p:spPr>
          <a:xfrm>
            <a:off x="1123920" y="344520"/>
            <a:ext cx="7189920" cy="70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store the result of complete operation in variable.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$val=`echo “val1+val2” | bc`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Assignment Operators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=, +=, -=, *=, /=, ^=, %=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$echo “var=5;var^=2;var” | 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$x=`echo “var=100;var*=2;var” | bc`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Increment Operators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/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Decrement Operators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++a, a++, /--a, a—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$echo “var=20;var++” | 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$echo “var=50;--var” | 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4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5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6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21"/>
          <p:cNvSpPr/>
          <p:nvPr/>
        </p:nvSpPr>
        <p:spPr>
          <a:xfrm>
            <a:off x="1123920" y="344520"/>
            <a:ext cx="7189920" cy="725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Comparison or Relational Operators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Relational operators are used to compare 2 numbers.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If true, then result is 1. Otherwise(false), result 0.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&gt;=, &lt;=, ==, != , &gt; , &lt;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$echo “4&gt;5” | 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6. Logical or Boolean Operators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 of the logical operators is either 1(TRUE) or 0(FALSE).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expr1 &amp;&amp; expr2 : Result is 1 if both expressions are non-zero.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expr1 || expr2 : Result is 1 if either expression is non-zero.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! expr : Result is 1 if expr is 0.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 : $echo “10 &amp;&amp; 5” | 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2" name="object 21"/>
          <p:cNvSpPr/>
          <p:nvPr/>
        </p:nvSpPr>
        <p:spPr>
          <a:xfrm>
            <a:off x="1123920" y="344520"/>
            <a:ext cx="7189920" cy="92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Verdana"/>
              </a:rPr>
              <a:t>cal (calendar)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cal command is a calendar command in Linux which is used to see the calendar of a specific month or a whole year.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$cal [option] [option]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To Shows current month calendar on the terminal with the current date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$cal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Shows the calendar of the complete current year with the current date highlighted.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cal –y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1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3" name="object 21"/>
          <p:cNvSpPr/>
          <p:nvPr/>
        </p:nvSpPr>
        <p:spPr>
          <a:xfrm>
            <a:off x="1123920" y="344520"/>
            <a:ext cx="7189920" cy="62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Shows calendar of selected month and year.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$cal [month] [year]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Shows the whole calendar of the year.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$cal [year]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Shows calendar of previous, current and next month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$cal -3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date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display the system date and 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$date [option]… [+format]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1123920" y="344520"/>
            <a:ext cx="7189920" cy="47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IN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hostname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Hostname command in Linux is used to obtain the DNS(Domain Name System) name and set the system’s hostname or NIS(Network Information System) domain name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$hostname -[option] [file]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IN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reboot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reboot command is used restart or reboot the system.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$reboot [options]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1"/>
          <p:cNvSpPr/>
          <p:nvPr/>
        </p:nvSpPr>
        <p:spPr>
          <a:xfrm>
            <a:off x="1123920" y="344520"/>
            <a:ext cx="7189920" cy="74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IN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clear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clear the terminal screen.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$clear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uptime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find out how long the system is active. (running).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$uptime [options]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factor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print the prime factors of the given numbers.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$factor [number]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1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20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22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24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25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26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27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28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29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30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31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32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33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34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35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36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37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38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39"/>
          <p:cNvSpPr/>
          <p:nvPr/>
        </p:nvSpPr>
        <p:spPr>
          <a:xfrm>
            <a:off x="1123920" y="344520"/>
            <a:ext cx="718992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IN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free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Displays the total amount of free space available along with the amount of memory used and swap memory in the system, and also the buffers used by the kernel.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$free -[option]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1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2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21"/>
          <p:cNvSpPr/>
          <p:nvPr/>
        </p:nvSpPr>
        <p:spPr>
          <a:xfrm>
            <a:off x="1123920" y="344520"/>
            <a:ext cx="7189920" cy="56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units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unit conversion and calculation program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$units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 : $units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You have: 1 km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You want: 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* 1000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/ 0.001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59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60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61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62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63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64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65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66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67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68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69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70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71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72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73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74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75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76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77"/>
          <p:cNvSpPr/>
          <p:nvPr/>
        </p:nvSpPr>
        <p:spPr>
          <a:xfrm>
            <a:off x="1123920" y="344520"/>
            <a:ext cx="7189920" cy="61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bc (Base Conversion)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used for command line calculator.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bc [ -hlwsqv ] [options] [file]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calculator mode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cmd : $bc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$bc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4+3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3*9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2.5*10.5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8.5-10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exit bc mode type - quit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7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8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40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2" name="object 41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42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43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44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45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46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47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48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49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50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51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52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53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54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55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56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57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58"/>
          <p:cNvSpPr/>
          <p:nvPr/>
        </p:nvSpPr>
        <p:spPr>
          <a:xfrm>
            <a:off x="1123920" y="344520"/>
            <a:ext cx="7189920" cy="62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set the variable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 :$bc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for(i=1; I&lt;=10; i=i+1) 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 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life of this variable is until you exit bc.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scale -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set the number of digit after decimal point.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 : $bc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scale=1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3.12+2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Arithmetic Operators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echo “val1+val2” | bc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5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Rectangle 6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Application>LibreOffice/7.4.4.2$Linux_X86_64 LibreOffice_project/40$Build-2</Application>
  <AppVersion>15.0000</AppVersion>
  <Words>430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2023-02-03T13:32:38Z</dcterms:modified>
  <cp:revision>155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8</vt:i4>
  </property>
</Properties>
</file>