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1D4917-EB05-4534-B43B-B01C18641E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70970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023120" y="3691800"/>
            <a:ext cx="70970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F24E9C-8F88-48CA-88D1-6648D85833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5984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023120" y="369180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59840" y="369180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06E312-1255-481E-ADE9-40B1AAD8FD9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422520" y="140148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822280" y="140148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1023120" y="369180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422520" y="369180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5822280" y="369180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9C8935-F3F9-4265-899A-26ACE5F87D2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023120" y="1401480"/>
            <a:ext cx="70970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378F94-3046-4EFC-9DD9-E07910C016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70970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189766-99B2-4FEC-A449-78017F2045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34632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59840" y="1401480"/>
            <a:ext cx="34632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D37C5D-6403-4C63-ABC9-8CD84651A1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BDF025-1774-4361-96FC-C684F2C159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07800" y="7920"/>
            <a:ext cx="8527680" cy="13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E41196-5E23-45B2-B62F-3854F6F7C5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59840" y="1401480"/>
            <a:ext cx="34632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023120" y="369180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DB0101-9253-4A9E-9498-577CA86A4C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34632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5984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59840" y="369180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290B2D-D090-446C-AC92-E510463F1C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5984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023120" y="3691800"/>
            <a:ext cx="70970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E095BD-7E14-42B9-BCB8-A0FCBFE4E0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k object 16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023120" y="1401480"/>
            <a:ext cx="70970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1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2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816DED5-C05E-4B9C-BC35-DEF1F5C96C51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2"/>
          <p:cNvSpPr/>
          <p:nvPr/>
        </p:nvSpPr>
        <p:spPr>
          <a:xfrm>
            <a:off x="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object 3"/>
          <p:cNvSpPr/>
          <p:nvPr/>
        </p:nvSpPr>
        <p:spPr>
          <a:xfrm>
            <a:off x="228600" y="0"/>
            <a:ext cx="195120" cy="6857640"/>
          </a:xfrm>
          <a:custGeom>
            <a:avLst/>
            <a:gdLst>
              <a:gd name="textAreaLeft" fmla="*/ 0 w 195120"/>
              <a:gd name="textAreaRight" fmla="*/ 195480 w 1951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object 4"/>
          <p:cNvSpPr/>
          <p:nvPr/>
        </p:nvSpPr>
        <p:spPr>
          <a:xfrm>
            <a:off x="1414440" y="0"/>
            <a:ext cx="1481040" cy="601560"/>
          </a:xfrm>
          <a:custGeom>
            <a:avLst/>
            <a:gdLst>
              <a:gd name="textAreaLeft" fmla="*/ 0 w 1481040"/>
              <a:gd name="textAreaRight" fmla="*/ 1481400 w 1481040"/>
              <a:gd name="textAreaTop" fmla="*/ 0 h 601560"/>
              <a:gd name="textAreaBottom" fmla="*/ 601920 h 601560"/>
            </a:gdLst>
            <a:ahLst/>
            <a:rect l="textAreaLeft" t="textAreaTop" r="textAreaRight" b="textAreaBottom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object 5"/>
          <p:cNvSpPr/>
          <p:nvPr/>
        </p:nvSpPr>
        <p:spPr>
          <a:xfrm>
            <a:off x="1414440" y="6249960"/>
            <a:ext cx="1481040" cy="608040"/>
          </a:xfrm>
          <a:custGeom>
            <a:avLst/>
            <a:gdLst>
              <a:gd name="textAreaLeft" fmla="*/ 0 w 1481040"/>
              <a:gd name="textAreaRight" fmla="*/ 1481400 w 1481040"/>
              <a:gd name="textAreaTop" fmla="*/ 0 h 608040"/>
              <a:gd name="textAreaBottom" fmla="*/ 608400 h 608040"/>
            </a:gdLst>
            <a:ahLst/>
            <a:rect l="textAreaLeft" t="textAreaTop" r="textAreaRight" b="textAreaBottom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object 6"/>
          <p:cNvSpPr/>
          <p:nvPr/>
        </p:nvSpPr>
        <p:spPr>
          <a:xfrm>
            <a:off x="42372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object 7"/>
          <p:cNvSpPr/>
          <p:nvPr/>
        </p:nvSpPr>
        <p:spPr>
          <a:xfrm>
            <a:off x="65232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object 8"/>
          <p:cNvSpPr/>
          <p:nvPr/>
        </p:nvSpPr>
        <p:spPr>
          <a:xfrm>
            <a:off x="6629400" y="6249960"/>
            <a:ext cx="1523520" cy="6080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608040"/>
              <a:gd name="textAreaBottom" fmla="*/ 608400 h 608040"/>
            </a:gdLst>
            <a:ahLst/>
            <a:rect l="textAreaLeft" t="textAreaTop" r="textAreaRight" b="textAreaBottom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object 9"/>
          <p:cNvSpPr/>
          <p:nvPr/>
        </p:nvSpPr>
        <p:spPr>
          <a:xfrm>
            <a:off x="-6480" y="0"/>
            <a:ext cx="915624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object 10"/>
          <p:cNvSpPr/>
          <p:nvPr/>
        </p:nvSpPr>
        <p:spPr>
          <a:xfrm>
            <a:off x="4572000" y="0"/>
            <a:ext cx="3678840" cy="6249960"/>
          </a:xfrm>
          <a:custGeom>
            <a:avLst/>
            <a:gdLst>
              <a:gd name="textAreaLeft" fmla="*/ 0 w 3678840"/>
              <a:gd name="textAreaRight" fmla="*/ 3679200 w 3678840"/>
              <a:gd name="textAreaTop" fmla="*/ 0 h 6249960"/>
              <a:gd name="textAreaBottom" fmla="*/ 6250320 h 6249960"/>
            </a:gdLst>
            <a:ahLst/>
            <a:rect l="textAreaLeft" t="textAreaTop" r="textAreaRight" b="textAreaBottom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object 11"/>
          <p:cNvSpPr/>
          <p:nvPr/>
        </p:nvSpPr>
        <p:spPr>
          <a:xfrm>
            <a:off x="4561200" y="0"/>
            <a:ext cx="3678840" cy="6249960"/>
          </a:xfrm>
          <a:custGeom>
            <a:avLst/>
            <a:gdLst>
              <a:gd name="textAreaLeft" fmla="*/ 0 w 3678840"/>
              <a:gd name="textAreaRight" fmla="*/ 3679200 w 3678840"/>
              <a:gd name="textAreaTop" fmla="*/ 0 h 6249960"/>
              <a:gd name="textAreaBottom" fmla="*/ 6250320 h 6249960"/>
            </a:gdLst>
            <a:ahLst/>
            <a:rect l="textAreaLeft" t="textAreaTop" r="textAreaRight" b="textAreaBottom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noFill/>
          <a:ln w="1524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object 12"/>
          <p:cNvSpPr/>
          <p:nvPr/>
        </p:nvSpPr>
        <p:spPr>
          <a:xfrm>
            <a:off x="4561200" y="0"/>
            <a:ext cx="360" cy="6249960"/>
          </a:xfrm>
          <a:custGeom>
            <a:avLst/>
            <a:gdLst>
              <a:gd name="textAreaLeft" fmla="*/ 0 w 360"/>
              <a:gd name="textAreaRight" fmla="*/ 720 w 360"/>
              <a:gd name="textAreaTop" fmla="*/ 0 h 6249960"/>
              <a:gd name="textAreaBottom" fmla="*/ 6250320 h 6249960"/>
            </a:gdLst>
            <a:ahLst/>
            <a:rect l="textAreaLeft" t="textAreaTop" r="textAreaRight" b="textAreaBottom"/>
            <a:pathLst>
              <a:path w="0"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noFill/>
          <a:ln w="1524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object 13"/>
          <p:cNvSpPr/>
          <p:nvPr/>
        </p:nvSpPr>
        <p:spPr>
          <a:xfrm>
            <a:off x="4649760" y="0"/>
            <a:ext cx="3504960" cy="2292120"/>
          </a:xfrm>
          <a:custGeom>
            <a:avLst/>
            <a:gdLst>
              <a:gd name="textAreaLeft" fmla="*/ 0 w 3504960"/>
              <a:gd name="textAreaRight" fmla="*/ 3505320 w 3504960"/>
              <a:gd name="textAreaTop" fmla="*/ 0 h 2292120"/>
              <a:gd name="textAreaBottom" fmla="*/ 2292480 h 2292120"/>
            </a:gdLst>
            <a:ahLst/>
            <a:rect l="textAreaLeft" t="textAreaTop" r="textAreaRight" b="textAreaBottom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object 14"/>
          <p:cNvSpPr/>
          <p:nvPr/>
        </p:nvSpPr>
        <p:spPr>
          <a:xfrm>
            <a:off x="905400" y="571680"/>
            <a:ext cx="3563280" cy="5648040"/>
          </a:xfrm>
          <a:custGeom>
            <a:avLst/>
            <a:gdLst>
              <a:gd name="textAreaLeft" fmla="*/ 0 w 3563280"/>
              <a:gd name="textAreaRight" fmla="*/ 3563640 w 3563280"/>
              <a:gd name="textAreaTop" fmla="*/ 0 h 5648040"/>
              <a:gd name="textAreaBottom" fmla="*/ 5648400 h 5648040"/>
            </a:gdLst>
            <a:ahLst/>
            <a:rect l="textAreaLeft" t="textAreaTop" r="textAreaRight" b="textAreaBottom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object 15"/>
          <p:cNvSpPr/>
          <p:nvPr/>
        </p:nvSpPr>
        <p:spPr>
          <a:xfrm>
            <a:off x="905400" y="601920"/>
            <a:ext cx="3563280" cy="5648040"/>
          </a:xfrm>
          <a:custGeom>
            <a:avLst/>
            <a:gdLst>
              <a:gd name="textAreaLeft" fmla="*/ 0 w 3563280"/>
              <a:gd name="textAreaRight" fmla="*/ 3563640 w 3563280"/>
              <a:gd name="textAreaTop" fmla="*/ 0 h 5648040"/>
              <a:gd name="textAreaBottom" fmla="*/ 5648400 h 5648040"/>
            </a:gdLst>
            <a:ahLst/>
            <a:rect l="textAreaLeft" t="textAreaTop" r="textAreaRight" b="textAreaBottom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object 16"/>
          <p:cNvSpPr/>
          <p:nvPr/>
        </p:nvSpPr>
        <p:spPr>
          <a:xfrm>
            <a:off x="4649760" y="6097680"/>
            <a:ext cx="3504960" cy="132480"/>
          </a:xfrm>
          <a:custGeom>
            <a:avLst/>
            <a:gdLst>
              <a:gd name="textAreaLeft" fmla="*/ 0 w 3504960"/>
              <a:gd name="textAreaRight" fmla="*/ 3505320 w 3504960"/>
              <a:gd name="textAreaTop" fmla="*/ 0 h 132480"/>
              <a:gd name="textAreaBottom" fmla="*/ 132840 h 132480"/>
            </a:gdLst>
            <a:ahLst/>
            <a:rect l="textAreaLeft" t="textAreaTop" r="textAreaRight" b="textAreaBottom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object 18"/>
          <p:cNvSpPr/>
          <p:nvPr/>
        </p:nvSpPr>
        <p:spPr>
          <a:xfrm>
            <a:off x="4881240" y="615600"/>
            <a:ext cx="2759760" cy="11487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object 19"/>
          <p:cNvSpPr/>
          <p:nvPr/>
        </p:nvSpPr>
        <p:spPr>
          <a:xfrm>
            <a:off x="4812840" y="3294360"/>
            <a:ext cx="315108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878000" y="2738520"/>
            <a:ext cx="3085920" cy="36705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400" spc="69" strike="noStrike">
                <a:solidFill>
                  <a:srgbClr val="c0504d"/>
                </a:solidFill>
                <a:latin typeface="Verdana"/>
              </a:rPr>
              <a:t>Le</a:t>
            </a:r>
            <a:r>
              <a:rPr b="0" lang="en-US" sz="2400" spc="49" strike="noStrike">
                <a:solidFill>
                  <a:srgbClr val="c0504d"/>
                </a:solidFill>
                <a:latin typeface="Verdana"/>
              </a:rPr>
              <a:t>c</a:t>
            </a:r>
            <a:r>
              <a:rPr b="0" lang="en-US" sz="2400" spc="-75" strike="noStrike">
                <a:solidFill>
                  <a:srgbClr val="c0504d"/>
                </a:solidFill>
                <a:latin typeface="Verdana"/>
              </a:rPr>
              <a:t>t</a:t>
            </a:r>
            <a:r>
              <a:rPr b="0" lang="en-US" sz="2400" spc="-114" strike="noStrike">
                <a:solidFill>
                  <a:srgbClr val="c0504d"/>
                </a:solidFill>
                <a:latin typeface="Verdana"/>
              </a:rPr>
              <a:t>u</a:t>
            </a:r>
            <a:r>
              <a:rPr b="0" lang="en-US" sz="2400" spc="-92" strike="noStrike">
                <a:solidFill>
                  <a:srgbClr val="c0504d"/>
                </a:solidFill>
                <a:latin typeface="Verdana"/>
              </a:rPr>
              <a:t>re</a:t>
            </a:r>
            <a:r>
              <a:rPr b="0" lang="en-US" sz="2400" spc="-92" strike="noStrike">
                <a:solidFill>
                  <a:srgbClr val="c0504d"/>
                </a:solidFill>
                <a:latin typeface="Verdana"/>
              </a:rPr>
              <a:t> </a:t>
            </a:r>
            <a:r>
              <a:rPr b="0" lang="en-IN" sz="2400" spc="-301" strike="noStrike">
                <a:solidFill>
                  <a:srgbClr val="c0504d"/>
                </a:solidFill>
                <a:latin typeface="Verdana"/>
              </a:rPr>
              <a:t>–</a:t>
            </a:r>
            <a:r>
              <a:rPr b="0" lang="en-US" sz="2400" spc="-301" strike="noStrike">
                <a:solidFill>
                  <a:srgbClr val="c0504d"/>
                </a:solidFill>
                <a:latin typeface="Verdana"/>
              </a:rPr>
              <a:t> </a:t>
            </a:r>
            <a:r>
              <a:rPr b="0" lang="en-US" sz="2400" spc="-202" strike="noStrike">
                <a:solidFill>
                  <a:srgbClr val="c0504d"/>
                </a:solidFill>
                <a:latin typeface="Verdana"/>
              </a:rPr>
              <a:t>7</a:t>
            </a:r>
            <a:br>
              <a:rPr sz="2400"/>
            </a:br>
            <a:br>
              <a:rPr sz="2400"/>
            </a:br>
            <a:r>
              <a:rPr b="0" lang="en-US" sz="2400" spc="-202" strike="noStrike">
                <a:solidFill>
                  <a:srgbClr val="c0504d"/>
                </a:solidFill>
                <a:latin typeface="Verdana"/>
              </a:rPr>
              <a:t>Basic Commands For Creating files</a:t>
            </a:r>
            <a:br>
              <a:rPr sz="2400"/>
            </a:br>
            <a:br>
              <a:rPr sz="2400"/>
            </a:br>
            <a:br>
              <a:rPr sz="2400"/>
            </a:br>
            <a:br>
              <a:rPr sz="2400"/>
            </a:br>
            <a:br>
              <a:rPr sz="2400"/>
            </a:br>
            <a:r>
              <a:rPr b="0" lang="en-US" sz="2400" spc="-202" strike="noStrike">
                <a:solidFill>
                  <a:srgbClr val="c0504d"/>
                </a:solidFill>
                <a:latin typeface="Verdana"/>
              </a:rPr>
              <a:t>By : Naveen Tiwari</a:t>
            </a: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object 23"/>
          <p:cNvSpPr/>
          <p:nvPr/>
        </p:nvSpPr>
        <p:spPr>
          <a:xfrm>
            <a:off x="5650200" y="5881680"/>
            <a:ext cx="1393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US" sz="1800" spc="-151" strike="noStrike">
                <a:solidFill>
                  <a:srgbClr val="ee5846"/>
                </a:solidFill>
                <a:latin typeface="Verdana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Rectangle 23"/>
          <p:cNvSpPr/>
          <p:nvPr/>
        </p:nvSpPr>
        <p:spPr>
          <a:xfrm>
            <a:off x="1066680" y="762120"/>
            <a:ext cx="3225240" cy="52689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2" name="TextBox 24"/>
          <p:cNvSpPr/>
          <p:nvPr/>
        </p:nvSpPr>
        <p:spPr>
          <a:xfrm flipH="1">
            <a:off x="1219320" y="1173600"/>
            <a:ext cx="291672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LINUX ADMINISTRATION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Picture 25" descr=""/>
          <p:cNvPicPr/>
          <p:nvPr/>
        </p:nvPicPr>
        <p:blipFill>
          <a:blip r:embed="rId3"/>
          <a:stretch/>
        </p:blipFill>
        <p:spPr>
          <a:xfrm>
            <a:off x="1602000" y="2877480"/>
            <a:ext cx="2142720" cy="214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object 17"/>
          <p:cNvSpPr/>
          <p:nvPr/>
        </p:nvSpPr>
        <p:spPr>
          <a:xfrm>
            <a:off x="45108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object 21"/>
          <p:cNvSpPr/>
          <p:nvPr/>
        </p:nvSpPr>
        <p:spPr>
          <a:xfrm>
            <a:off x="1123920" y="344520"/>
            <a:ext cx="7190640" cy="77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c00000"/>
                </a:solidFill>
                <a:latin typeface="Calibri"/>
              </a:rPr>
              <a:t>Linux Directory Commands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pwd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The pwd command is used to display the location of the current working directory.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Syntax $pwd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Eg 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mkdir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The mkdir command is used to create a new directory under any directory.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Syntax $mkdir &lt;directory name&gt;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Eg 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To create a directory and set permission simultaneously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Cmd : $mkdir -m permission dirname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Eg: $mkdir -m 777 Test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Rectangle 3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Rectangle 4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object 17"/>
          <p:cNvSpPr/>
          <p:nvPr/>
        </p:nvSpPr>
        <p:spPr>
          <a:xfrm>
            <a:off x="45108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object 21"/>
          <p:cNvSpPr/>
          <p:nvPr/>
        </p:nvSpPr>
        <p:spPr>
          <a:xfrm>
            <a:off x="1123920" y="344520"/>
            <a:ext cx="7190640" cy="62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rmdir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The rmdir command is used to delete a directory.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Syntax $rmdir &lt;directory name&gt;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ls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The ls command is used to display a list of content of a directory.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Syntax $ls –[options]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cd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The cd command is used to change the current directory.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Syntax $cd &lt;directory name&gt;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Rectangle 3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Rectangle 4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object 17"/>
          <p:cNvSpPr/>
          <p:nvPr/>
        </p:nvSpPr>
        <p:spPr>
          <a:xfrm>
            <a:off x="451080" y="403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object 21"/>
          <p:cNvSpPr/>
          <p:nvPr/>
        </p:nvSpPr>
        <p:spPr>
          <a:xfrm>
            <a:off x="1123920" y="344520"/>
            <a:ext cx="7190640" cy="67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Linux File commands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touch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touch command is used to create empty files. We can create multiple empty files by executing it once.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Syntax $touch &lt;filename&gt; &lt;filename2&gt;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Eg 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cat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can be used to create a file, display content of the file, copy the content of one file to another file, and more.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Syntax $cat [option] &lt;file&gt;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Eg 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rm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rm command is used to delete a file.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Syntax $rm &lt;file name&gt;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Eg 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Rectangle 3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Rectangle 4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object 17"/>
          <p:cNvSpPr/>
          <p:nvPr/>
        </p:nvSpPr>
        <p:spPr>
          <a:xfrm>
            <a:off x="45108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object 21"/>
          <p:cNvSpPr/>
          <p:nvPr/>
        </p:nvSpPr>
        <p:spPr>
          <a:xfrm>
            <a:off x="1123920" y="344520"/>
            <a:ext cx="7190640" cy="57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cp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The cp command is used to copy a file or directory.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Syntax $cp &lt;existing filename&gt; &lt;new filename&gt;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mv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The mv command is used to move a file or a directory form one location to another location.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Syntax $mv &lt;existing filename&gt; &lt;directory path&gt;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Rectangle 3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Rectangle 4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3746</TotalTime>
  <Application>LibreOffice/7.4.4.2$Linux_X86_64 LibreOffice_project/40$Build-2</Application>
  <AppVersion>15.0000</AppVersion>
  <Words>280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2018-06-11T11:27:57Z</dcterms:created>
  <dc:creator>Anushray Gupta</dc:creator>
  <dc:description/>
  <dc:language>en-IN</dc:language>
  <cp:lastModifiedBy/>
  <dcterms:modified xsi:type="dcterms:W3CDTF">2023-01-29T22:46:01Z</dcterms:modified>
  <cp:revision>194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  <property fmtid="{D5CDD505-2E9C-101B-9397-08002B2CF9AE}" pid="5" name="PresentationFormat">
    <vt:lpwstr>On-screen Show (4:3)</vt:lpwstr>
  </property>
  <property fmtid="{D5CDD505-2E9C-101B-9397-08002B2CF9AE}" pid="6" name="Slides">
    <vt:i4>5</vt:i4>
  </property>
</Properties>
</file>