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7" r:id="rId6"/>
    <p:sldId id="278" r:id="rId7"/>
    <p:sldId id="279" r:id="rId8"/>
    <p:sldId id="280" r:id="rId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46F2E-9FEC-421D-97D7-00BA26927AD3}" v="2144" dt="2023-02-15T18:35:45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A5C4EA-1F84-4849-A5A5-84AD9C0AEA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9CE82B-02AC-4F1D-8B40-B1910217E7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779BEE-43F7-49EC-906D-F2EC502D02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6C499B-D046-462A-958A-D72CA6E944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7425A9-3909-41D7-95E6-6DDCB09A96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8A979A-358D-4260-BCA8-C9690DB3A6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8F09E2D-3D01-4F57-9E4A-0DDD022CC7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BADD35-F3C0-4C19-AD92-934499ED89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983BA11-4F37-4C3F-A342-533D62CB43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711E166-F80E-4DC7-A7FF-6A302A1603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2D6F5B-8BA7-448F-908B-D054062D3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3A3D4F-DAFD-4AF3-81A8-D12789D5FF66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933D15-F8A4-4779-87B7-9E9459273B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9CAD13F-9C8C-4DE8-9A25-26A53A3041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7C928BE-66E5-4E04-AF92-54A9B51C4B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DB0B8C-4FDD-4114-BEE5-547A82303EF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664142-2E75-4A81-A366-F03C90BA60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5E7D4F-E588-419B-87D3-92B116EA7FD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C3B8D9-FCA9-4EB3-BD4D-29DDD6F927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579428-A9CC-407D-9342-8D15BD12A8E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2D47CB-A9C7-4218-9B57-F8A0EDB0840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A17FBA-4EA2-4FD8-A0CE-537B11CA3DF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F585B7-5924-45C3-917F-D42C2FFAD3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15376A-AB4C-4381-BE12-77F70ACCE9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k object 16"/>
          <p:cNvSpPr/>
          <p:nvPr/>
        </p:nvSpPr>
        <p:spPr>
          <a:xfrm>
            <a:off x="0" y="0"/>
            <a:ext cx="9137520" cy="685152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19600" cy="3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096640" cy="3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613AFE1-4AE1-4D55-B00E-98998724F8F8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096640" cy="3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k object 16"/>
          <p:cNvSpPr/>
          <p:nvPr/>
        </p:nvSpPr>
        <p:spPr>
          <a:xfrm>
            <a:off x="0" y="0"/>
            <a:ext cx="9137520" cy="685152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19600" cy="3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6378120"/>
            <a:ext cx="2096640" cy="3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11976C4-DB2A-420B-8807-5B4ED02F546B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6378120"/>
            <a:ext cx="2096640" cy="3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"/>
          <p:cNvSpPr/>
          <p:nvPr/>
        </p:nvSpPr>
        <p:spPr>
          <a:xfrm>
            <a:off x="0" y="0"/>
            <a:ext cx="222120" cy="6851520"/>
          </a:xfrm>
          <a:custGeom>
            <a:avLst/>
            <a:gdLst>
              <a:gd name="textAreaLeft" fmla="*/ 0 w 222120"/>
              <a:gd name="textAreaRight" fmla="*/ 228600 w 2221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5" name="object 3"/>
          <p:cNvSpPr/>
          <p:nvPr/>
        </p:nvSpPr>
        <p:spPr>
          <a:xfrm>
            <a:off x="228600" y="0"/>
            <a:ext cx="189000" cy="6851520"/>
          </a:xfrm>
          <a:custGeom>
            <a:avLst/>
            <a:gdLst>
              <a:gd name="textAreaLeft" fmla="*/ 0 w 189000"/>
              <a:gd name="textAreaRight" fmla="*/ 195480 w 18900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4"/>
          <p:cNvSpPr/>
          <p:nvPr/>
        </p:nvSpPr>
        <p:spPr>
          <a:xfrm>
            <a:off x="1414440" y="0"/>
            <a:ext cx="1474920" cy="595440"/>
          </a:xfrm>
          <a:custGeom>
            <a:avLst/>
            <a:gdLst>
              <a:gd name="textAreaLeft" fmla="*/ 0 w 1474920"/>
              <a:gd name="textAreaRight" fmla="*/ 1481400 w 1474920"/>
              <a:gd name="textAreaTop" fmla="*/ 0 h 595440"/>
              <a:gd name="textAreaBottom" fmla="*/ 601920 h 595440"/>
            </a:gdLst>
            <a:ahLst/>
            <a:cxn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5"/>
          <p:cNvSpPr/>
          <p:nvPr/>
        </p:nvSpPr>
        <p:spPr>
          <a:xfrm>
            <a:off x="1414440" y="6249960"/>
            <a:ext cx="1474920" cy="601920"/>
          </a:xfrm>
          <a:custGeom>
            <a:avLst/>
            <a:gdLst>
              <a:gd name="textAreaLeft" fmla="*/ 0 w 1474920"/>
              <a:gd name="textAreaRight" fmla="*/ 1481400 w 1474920"/>
              <a:gd name="textAreaTop" fmla="*/ 0 h 601920"/>
              <a:gd name="textAreaBottom" fmla="*/ 608400 h 601920"/>
            </a:gdLst>
            <a:ahLst/>
            <a:cxn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6"/>
          <p:cNvSpPr/>
          <p:nvPr/>
        </p:nvSpPr>
        <p:spPr>
          <a:xfrm>
            <a:off x="423720" y="0"/>
            <a:ext cx="222120" cy="6851520"/>
          </a:xfrm>
          <a:custGeom>
            <a:avLst/>
            <a:gdLst>
              <a:gd name="textAreaLeft" fmla="*/ 0 w 222120"/>
              <a:gd name="textAreaRight" fmla="*/ 228600 w 2221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7"/>
          <p:cNvSpPr/>
          <p:nvPr/>
        </p:nvSpPr>
        <p:spPr>
          <a:xfrm>
            <a:off x="652320" y="0"/>
            <a:ext cx="755640" cy="6851520"/>
          </a:xfrm>
          <a:custGeom>
            <a:avLst/>
            <a:gdLst>
              <a:gd name="textAreaLeft" fmla="*/ 0 w 755640"/>
              <a:gd name="textAreaRight" fmla="*/ 762120 w 75564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8"/>
          <p:cNvSpPr/>
          <p:nvPr/>
        </p:nvSpPr>
        <p:spPr>
          <a:xfrm>
            <a:off x="6629400" y="6249960"/>
            <a:ext cx="1517400" cy="60192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601920"/>
              <a:gd name="textAreaBottom" fmla="*/ 608400 h 601920"/>
            </a:gdLst>
            <a:ahLst/>
            <a:cxn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9"/>
          <p:cNvSpPr/>
          <p:nvPr/>
        </p:nvSpPr>
        <p:spPr>
          <a:xfrm>
            <a:off x="-6480" y="0"/>
            <a:ext cx="9150120" cy="6858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10"/>
          <p:cNvSpPr/>
          <p:nvPr/>
        </p:nvSpPr>
        <p:spPr>
          <a:xfrm>
            <a:off x="4572000" y="0"/>
            <a:ext cx="3672720" cy="6243840"/>
          </a:xfrm>
          <a:custGeom>
            <a:avLst/>
            <a:gdLst>
              <a:gd name="textAreaLeft" fmla="*/ 0 w 3672720"/>
              <a:gd name="textAreaRight" fmla="*/ 3679200 w 3672720"/>
              <a:gd name="textAreaTop" fmla="*/ 0 h 6243840"/>
              <a:gd name="textAreaBottom" fmla="*/ 6250320 h 6243840"/>
            </a:gdLst>
            <a:ahLst/>
            <a:cxn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11"/>
          <p:cNvSpPr/>
          <p:nvPr/>
        </p:nvSpPr>
        <p:spPr>
          <a:xfrm>
            <a:off x="4561200" y="0"/>
            <a:ext cx="3672720" cy="6243840"/>
          </a:xfrm>
          <a:custGeom>
            <a:avLst/>
            <a:gdLst>
              <a:gd name="textAreaLeft" fmla="*/ 0 w 3672720"/>
              <a:gd name="textAreaRight" fmla="*/ 3679200 w 3672720"/>
              <a:gd name="textAreaTop" fmla="*/ 0 h 6243840"/>
              <a:gd name="textAreaBottom" fmla="*/ 6250320 h 6243840"/>
            </a:gdLst>
            <a:ahLst/>
            <a:cxn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12"/>
          <p:cNvSpPr/>
          <p:nvPr/>
        </p:nvSpPr>
        <p:spPr>
          <a:xfrm>
            <a:off x="4561200" y="0"/>
            <a:ext cx="360" cy="6243840"/>
          </a:xfrm>
          <a:custGeom>
            <a:avLst/>
            <a:gdLst>
              <a:gd name="textAreaLeft" fmla="*/ 0 w 360"/>
              <a:gd name="textAreaRight" fmla="*/ 94371840 w 360"/>
              <a:gd name="textAreaTop" fmla="*/ 0 h 6243840"/>
              <a:gd name="textAreaBottom" fmla="*/ 6250320 h 6243840"/>
            </a:gdLst>
            <a:ahLst/>
            <a:cxnLst/>
            <a:rect l="textAreaLeft" t="textAreaTop" r="textAreaRight" b="textAreaBottom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13"/>
          <p:cNvSpPr/>
          <p:nvPr/>
        </p:nvSpPr>
        <p:spPr>
          <a:xfrm>
            <a:off x="4649760" y="0"/>
            <a:ext cx="3498840" cy="2286000"/>
          </a:xfrm>
          <a:custGeom>
            <a:avLst/>
            <a:gdLst>
              <a:gd name="textAreaLeft" fmla="*/ 0 w 3498840"/>
              <a:gd name="textAreaRight" fmla="*/ 3505320 w 3498840"/>
              <a:gd name="textAreaTop" fmla="*/ 0 h 2286000"/>
              <a:gd name="textAreaBottom" fmla="*/ 2292480 h 2286000"/>
            </a:gdLst>
            <a:ahLst/>
            <a:cxn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14"/>
          <p:cNvSpPr/>
          <p:nvPr/>
        </p:nvSpPr>
        <p:spPr>
          <a:xfrm>
            <a:off x="905400" y="571680"/>
            <a:ext cx="3557160" cy="5641920"/>
          </a:xfrm>
          <a:custGeom>
            <a:avLst/>
            <a:gdLst>
              <a:gd name="textAreaLeft" fmla="*/ 0 w 3557160"/>
              <a:gd name="textAreaRight" fmla="*/ 3563640 w 3557160"/>
              <a:gd name="textAreaTop" fmla="*/ 0 h 5641920"/>
              <a:gd name="textAreaBottom" fmla="*/ 5648400 h 5641920"/>
            </a:gdLst>
            <a:ahLst/>
            <a:cxn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15"/>
          <p:cNvSpPr/>
          <p:nvPr/>
        </p:nvSpPr>
        <p:spPr>
          <a:xfrm>
            <a:off x="905400" y="601920"/>
            <a:ext cx="3557160" cy="5641920"/>
          </a:xfrm>
          <a:custGeom>
            <a:avLst/>
            <a:gdLst>
              <a:gd name="textAreaLeft" fmla="*/ 0 w 3557160"/>
              <a:gd name="textAreaRight" fmla="*/ 3563640 w 3557160"/>
              <a:gd name="textAreaTop" fmla="*/ 0 h 5641920"/>
              <a:gd name="textAreaBottom" fmla="*/ 5648400 h 5641920"/>
            </a:gdLst>
            <a:ahLst/>
            <a:cxn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16"/>
          <p:cNvSpPr/>
          <p:nvPr/>
        </p:nvSpPr>
        <p:spPr>
          <a:xfrm>
            <a:off x="4649760" y="6097680"/>
            <a:ext cx="3498840" cy="126360"/>
          </a:xfrm>
          <a:custGeom>
            <a:avLst/>
            <a:gdLst>
              <a:gd name="textAreaLeft" fmla="*/ 0 w 3498840"/>
              <a:gd name="textAreaRight" fmla="*/ 3505320 w 3498840"/>
              <a:gd name="textAreaTop" fmla="*/ 0 h 126360"/>
              <a:gd name="textAreaBottom" fmla="*/ 132840 h 126360"/>
            </a:gdLst>
            <a:ahLst/>
            <a:cxn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18"/>
          <p:cNvSpPr/>
          <p:nvPr/>
        </p:nvSpPr>
        <p:spPr>
          <a:xfrm>
            <a:off x="4881240" y="615600"/>
            <a:ext cx="2753640" cy="11426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19"/>
          <p:cNvSpPr/>
          <p:nvPr/>
        </p:nvSpPr>
        <p:spPr>
          <a:xfrm>
            <a:off x="4812840" y="3294360"/>
            <a:ext cx="3144960" cy="50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79800" cy="36644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400" b="0" strike="noStrike" spc="21">
                <a:solidFill>
                  <a:srgbClr val="C0504D"/>
                </a:solidFill>
                <a:latin typeface="Verdana"/>
                <a:ea typeface="DejaVu Sans"/>
              </a:rPr>
              <a:t>Le</a:t>
            </a:r>
            <a:r>
              <a:rPr lang="en-US" sz="2400" b="0" strike="noStrike" spc="1">
                <a:solidFill>
                  <a:srgbClr val="C0504D"/>
                </a:solidFill>
                <a:latin typeface="Verdana"/>
                <a:ea typeface="DejaVu Sans"/>
              </a:rPr>
              <a:t>c</a:t>
            </a:r>
            <a:r>
              <a:rPr lang="en-US" sz="2400" b="0" strike="noStrike" spc="-75">
                <a:solidFill>
                  <a:srgbClr val="C0504D"/>
                </a:solidFill>
                <a:latin typeface="Verdana"/>
                <a:ea typeface="DejaVu Sans"/>
              </a:rPr>
              <a:t>t</a:t>
            </a:r>
            <a:r>
              <a:rPr lang="en-US" sz="2400" b="0" strike="noStrike" spc="-114">
                <a:solidFill>
                  <a:srgbClr val="C0504D"/>
                </a:solidFill>
                <a:latin typeface="Verdana"/>
                <a:ea typeface="DejaVu Sans"/>
              </a:rPr>
              <a:t>u</a:t>
            </a:r>
            <a:r>
              <a:rPr lang="en-US" sz="2400" b="0" strike="noStrike" spc="-92">
                <a:solidFill>
                  <a:srgbClr val="C0504D"/>
                </a:solidFill>
                <a:latin typeface="Verdana"/>
                <a:ea typeface="DejaVu Sans"/>
              </a:rPr>
              <a:t>re </a:t>
            </a:r>
            <a:r>
              <a:rPr lang="en-IN" sz="2400" b="0" strike="noStrike" spc="-301">
                <a:solidFill>
                  <a:srgbClr val="C0504D"/>
                </a:solidFill>
                <a:latin typeface="Verdana"/>
                <a:ea typeface="DejaVu Sans"/>
              </a:rPr>
              <a:t>–</a:t>
            </a:r>
            <a:r>
              <a:rPr lang="en-US" sz="2400" b="0" strike="noStrike" spc="-301">
                <a:solidFill>
                  <a:srgbClr val="C0504D"/>
                </a:solidFill>
                <a:latin typeface="Verdana"/>
                <a:ea typeface="DejaVu Sans"/>
              </a:rPr>
              <a:t> 18</a:t>
            </a:r>
            <a:br>
              <a:rPr sz="2400"/>
            </a:br>
            <a:br>
              <a:rPr sz="2400"/>
            </a:br>
            <a:r>
              <a:rPr lang="en-US" sz="2400" b="0" strike="noStrike" spc="-202">
                <a:solidFill>
                  <a:srgbClr val="C0504D"/>
                </a:solidFill>
                <a:latin typeface="Verdana"/>
                <a:ea typeface="DejaVu Sans"/>
              </a:rPr>
              <a:t>Advance Linux commands 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lang="en-US" sz="2400" b="0" strike="noStrike" spc="-202">
                <a:solidFill>
                  <a:srgbClr val="C0504D"/>
                </a:solidFill>
                <a:latin typeface="Verdana"/>
                <a:ea typeface="DejaVu Sans"/>
              </a:rPr>
              <a:t>By : Naveen Tiwari</a:t>
            </a:r>
            <a:br>
              <a:rPr sz="2400"/>
            </a:b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23"/>
          <p:cNvSpPr/>
          <p:nvPr/>
        </p:nvSpPr>
        <p:spPr>
          <a:xfrm>
            <a:off x="5650200" y="5881680"/>
            <a:ext cx="133200" cy="2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-151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23"/>
          <p:cNvSpPr/>
          <p:nvPr/>
        </p:nvSpPr>
        <p:spPr>
          <a:xfrm>
            <a:off x="1066680" y="762120"/>
            <a:ext cx="3219120" cy="526284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04" name="TextBox 24"/>
          <p:cNvSpPr/>
          <p:nvPr/>
        </p:nvSpPr>
        <p:spPr>
          <a:xfrm flipH="1">
            <a:off x="1210680" y="1173600"/>
            <a:ext cx="291060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25"/>
          <p:cNvPicPr/>
          <p:nvPr/>
        </p:nvPicPr>
        <p:blipFill>
          <a:blip r:embed="rId4"/>
          <a:stretch/>
        </p:blipFill>
        <p:spPr>
          <a:xfrm>
            <a:off x="1602000" y="2877480"/>
            <a:ext cx="2136600" cy="213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2120" cy="6851520"/>
          </a:xfrm>
          <a:custGeom>
            <a:avLst/>
            <a:gdLst>
              <a:gd name="textAreaLeft" fmla="*/ 0 w 222120"/>
              <a:gd name="textAreaRight" fmla="*/ 228600 w 2221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306360" y="0"/>
            <a:ext cx="187200" cy="6851520"/>
          </a:xfrm>
          <a:custGeom>
            <a:avLst/>
            <a:gdLst>
              <a:gd name="textAreaLeft" fmla="*/ 0 w 187200"/>
              <a:gd name="textAreaRight" fmla="*/ 193680 w 18720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1490400" y="0"/>
            <a:ext cx="1476720" cy="33840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5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6"/>
          <p:cNvSpPr/>
          <p:nvPr/>
        </p:nvSpPr>
        <p:spPr>
          <a:xfrm>
            <a:off x="500040" y="0"/>
            <a:ext cx="222120" cy="338400"/>
          </a:xfrm>
          <a:custGeom>
            <a:avLst/>
            <a:gdLst>
              <a:gd name="textAreaLeft" fmla="*/ 0 w 222120"/>
              <a:gd name="textAreaRight" fmla="*/ 228600 w 2221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7"/>
          <p:cNvSpPr/>
          <p:nvPr/>
        </p:nvSpPr>
        <p:spPr>
          <a:xfrm>
            <a:off x="500040" y="6530400"/>
            <a:ext cx="222120" cy="321120"/>
          </a:xfrm>
          <a:custGeom>
            <a:avLst/>
            <a:gdLst>
              <a:gd name="textAreaLeft" fmla="*/ 0 w 222120"/>
              <a:gd name="textAreaRight" fmla="*/ 228600 w 2221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8"/>
          <p:cNvSpPr/>
          <p:nvPr/>
        </p:nvSpPr>
        <p:spPr>
          <a:xfrm>
            <a:off x="728640" y="0"/>
            <a:ext cx="755640" cy="338400"/>
          </a:xfrm>
          <a:custGeom>
            <a:avLst/>
            <a:gdLst>
              <a:gd name="textAreaLeft" fmla="*/ 0 w 755640"/>
              <a:gd name="textAreaRight" fmla="*/ 762120 w 75564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9"/>
          <p:cNvSpPr/>
          <p:nvPr/>
        </p:nvSpPr>
        <p:spPr>
          <a:xfrm>
            <a:off x="728640" y="6530400"/>
            <a:ext cx="755640" cy="321120"/>
          </a:xfrm>
          <a:custGeom>
            <a:avLst/>
            <a:gdLst>
              <a:gd name="textAreaLeft" fmla="*/ 0 w 755640"/>
              <a:gd name="textAreaRight" fmla="*/ 762120 w 75564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6707160" y="0"/>
            <a:ext cx="1517400" cy="33840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11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8993160" y="0"/>
            <a:ext cx="144720" cy="6851520"/>
          </a:xfrm>
          <a:custGeom>
            <a:avLst/>
            <a:gdLst>
              <a:gd name="textAreaLeft" fmla="*/ 0 w 144720"/>
              <a:gd name="textAreaRight" fmla="*/ 151200 w 1447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13"/>
          <p:cNvSpPr/>
          <p:nvPr/>
        </p:nvSpPr>
        <p:spPr>
          <a:xfrm>
            <a:off x="8231040" y="0"/>
            <a:ext cx="755640" cy="6851520"/>
          </a:xfrm>
          <a:custGeom>
            <a:avLst/>
            <a:gdLst>
              <a:gd name="textAreaLeft" fmla="*/ 0 w 755640"/>
              <a:gd name="textAreaRight" fmla="*/ 762120 w 75564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14"/>
          <p:cNvSpPr/>
          <p:nvPr/>
        </p:nvSpPr>
        <p:spPr>
          <a:xfrm>
            <a:off x="3963960" y="0"/>
            <a:ext cx="2736720" cy="33840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15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17"/>
          <p:cNvSpPr/>
          <p:nvPr/>
        </p:nvSpPr>
        <p:spPr>
          <a:xfrm>
            <a:off x="495720" y="36720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457200" y="34452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19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21"/>
          <p:cNvSpPr/>
          <p:nvPr/>
        </p:nvSpPr>
        <p:spPr>
          <a:xfrm>
            <a:off x="720674" y="338783"/>
            <a:ext cx="7515199" cy="62889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86400" rIns="0" bIns="0" anchor="t">
            <a:spAutoFit/>
          </a:bodyPr>
          <a:lstStyle/>
          <a:p>
            <a:pPr marL="12065">
              <a:spcBef>
                <a:spcPts val="680"/>
              </a:spcBef>
            </a:pPr>
            <a:r>
              <a:rPr lang="en-US" sz="2300" b="1" spc="-1" dirty="0">
                <a:solidFill>
                  <a:srgbClr val="C00000"/>
                </a:solidFill>
                <a:latin typeface="Calibri"/>
              </a:rPr>
              <a:t>Awk (</a:t>
            </a:r>
            <a:r>
              <a:rPr lang="en-US" sz="2300" b="1" spc="-1" dirty="0">
                <a:solidFill>
                  <a:srgbClr val="C00000"/>
                </a:solidFill>
                <a:latin typeface="Arial"/>
                <a:cs typeface="Arial"/>
              </a:rPr>
              <a:t>Aho, Weinberger, and </a:t>
            </a:r>
            <a:r>
              <a:rPr lang="en-US" sz="2300" b="1" spc="-1" dirty="0" err="1">
                <a:solidFill>
                  <a:srgbClr val="C00000"/>
                </a:solidFill>
                <a:latin typeface="Arial"/>
                <a:cs typeface="Arial"/>
              </a:rPr>
              <a:t>Kernigha</a:t>
            </a:r>
            <a:r>
              <a:rPr lang="en-US" sz="2300" b="1" spc="-1" dirty="0">
                <a:solidFill>
                  <a:srgbClr val="C00000"/>
                </a:solidFill>
                <a:latin typeface="Calibri"/>
              </a:rPr>
              <a:t>)</a:t>
            </a:r>
            <a:endParaRPr lang="en-IN" sz="2300" b="1" strike="noStrike" spc="-1" dirty="0">
              <a:solidFill>
                <a:srgbClr val="C00000"/>
              </a:solidFill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2300" spc="-1" dirty="0">
                <a:ea typeface="+mn-lt"/>
                <a:cs typeface="+mn-lt"/>
              </a:rPr>
              <a:t> Awk is mostly used for pattern scanning and processing.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2300" spc="-1" dirty="0">
                <a:ea typeface="+mn-lt"/>
                <a:cs typeface="+mn-lt"/>
              </a:rPr>
              <a:t> It searches one or more files to see if they contain lines that matches with the specified patterns and then perform the associated actions. </a:t>
            </a:r>
            <a:endParaRPr lang="en-US" sz="2300" spc="-1">
              <a:cs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2300" spc="-1" dirty="0">
                <a:ea typeface="+mn-lt"/>
                <a:cs typeface="+mn-lt"/>
              </a:rPr>
              <a:t> It is used for text processing in Linux.</a:t>
            </a:r>
            <a:endParaRPr lang="en-US" sz="2300" spc="-1" dirty="0">
              <a:cs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2300" spc="-1" dirty="0">
                <a:ea typeface="+mn-lt"/>
                <a:cs typeface="+mn-lt"/>
              </a:rPr>
              <a:t> The Awk is a powerful scripting language used for text scripting.</a:t>
            </a:r>
            <a:endParaRPr lang="en-US" sz="2300" spc="-1" dirty="0">
              <a:cs typeface="Arial"/>
            </a:endParaRPr>
          </a:p>
          <a:p>
            <a:pPr>
              <a:spcBef>
                <a:spcPts val="680"/>
              </a:spcBef>
              <a:buClr>
                <a:srgbClr val="000000"/>
              </a:buClr>
            </a:pPr>
            <a:r>
              <a:rPr lang="en-US" sz="2300" b="1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2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Syntax:</a:t>
            </a:r>
            <a:r>
              <a:rPr lang="en-US" sz="2300" b="1" spc="-1" dirty="0">
                <a:solidFill>
                  <a:srgbClr val="000000"/>
                </a:solidFill>
                <a:latin typeface="Calibri"/>
                <a:ea typeface="DejaVu Sans"/>
              </a:rPr>
              <a:t> $</a:t>
            </a:r>
            <a:r>
              <a:rPr lang="en-US" sz="2300" b="1" spc="-1" dirty="0">
                <a:ea typeface="+mn-lt"/>
                <a:cs typeface="+mn-lt"/>
              </a:rPr>
              <a:t>awk options 'selection _criteria {action }' </a:t>
            </a:r>
            <a:r>
              <a:rPr lang="en-US" sz="2300" b="1" spc="-1" dirty="0" err="1">
                <a:ea typeface="+mn-lt"/>
                <a:cs typeface="+mn-lt"/>
              </a:rPr>
              <a:t>inpu</a:t>
            </a:r>
            <a:r>
              <a:rPr lang="en-US" sz="2300" b="1" spc="-1" dirty="0">
                <a:ea typeface="+mn-lt"/>
                <a:cs typeface="+mn-lt"/>
              </a:rPr>
              <a:t>               t-file &gt; output-file  </a:t>
            </a:r>
            <a:endParaRPr lang="en-IN" sz="2300" b="1" spc="-1" dirty="0">
              <a:latin typeface="Arial"/>
              <a:ea typeface="DejaVu Sans"/>
            </a:endParaRPr>
          </a:p>
          <a:p>
            <a:pPr>
              <a:spcBef>
                <a:spcPts val="680"/>
              </a:spcBef>
            </a:pP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3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lang="en-US" sz="2300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N" sz="23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spc="-1" dirty="0">
                <a:ea typeface="+mn-lt"/>
                <a:cs typeface="+mn-lt"/>
              </a:rPr>
              <a:t>To print the inputted string every time you execute the command.</a:t>
            </a:r>
            <a:endParaRPr lang="en-US" sz="2300" b="1" strike="noStrike" spc="-1" dirty="0">
              <a:solidFill>
                <a:srgbClr val="C9211E"/>
              </a:solidFill>
              <a:latin typeface="Calibri"/>
            </a:endParaRPr>
          </a:p>
          <a:p>
            <a:pPr>
              <a:spcBef>
                <a:spcPts val="680"/>
              </a:spcBef>
              <a:buClr>
                <a:srgbClr val="000000"/>
              </a:buClr>
            </a:pPr>
            <a:r>
              <a:rPr lang="en-US" sz="2300" b="1" spc="-1" dirty="0">
                <a:solidFill>
                  <a:srgbClr val="000000"/>
                </a:solidFill>
                <a:latin typeface="Calibri"/>
                <a:ea typeface="DejaVu Sans"/>
              </a:rPr>
              <a:t>  </a:t>
            </a:r>
            <a:r>
              <a:rPr lang="en-US" sz="23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cmd</a:t>
            </a:r>
            <a:r>
              <a:rPr lang="en-US" sz="23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300" b="1" spc="-1" dirty="0">
                <a:solidFill>
                  <a:srgbClr val="000000"/>
                </a:solidFill>
                <a:latin typeface="Calibri"/>
                <a:ea typeface="DejaVu Sans"/>
              </a:rPr>
              <a:t>: $</a:t>
            </a:r>
            <a:r>
              <a:rPr lang="en-US" sz="2300" spc="-1" dirty="0">
                <a:ea typeface="+mn-lt"/>
                <a:cs typeface="+mn-lt"/>
              </a:rPr>
              <a:t>awk '{ print "Hello Students"}'  </a:t>
            </a:r>
            <a:endParaRPr lang="en-IN" sz="2300" spc="-1" dirty="0">
              <a:latin typeface="Arial"/>
              <a:ea typeface="DejaVu Sans"/>
            </a:endParaRPr>
          </a:p>
          <a:p>
            <a:pPr>
              <a:spcBef>
                <a:spcPts val="680"/>
              </a:spcBef>
            </a:pPr>
            <a:r>
              <a:rPr lang="en-US" sz="2300" spc="-1" dirty="0">
                <a:ea typeface="+mn-lt"/>
                <a:cs typeface="+mn-lt"/>
              </a:rPr>
              <a:t> Press </a:t>
            </a:r>
            <a:r>
              <a:rPr lang="en-US" sz="2300" b="1" spc="-1" dirty="0">
                <a:ea typeface="+mn-lt"/>
                <a:cs typeface="+mn-lt"/>
              </a:rPr>
              <a:t>CTRL+D</a:t>
            </a:r>
            <a:r>
              <a:rPr lang="en-US" sz="2300" spc="-1" dirty="0">
                <a:ea typeface="+mn-lt"/>
                <a:cs typeface="+mn-lt"/>
              </a:rPr>
              <a:t> key to terminate the program.</a:t>
            </a:r>
            <a:endParaRPr lang="en-US" dirty="0"/>
          </a:p>
          <a:p>
            <a:pPr>
              <a:spcBef>
                <a:spcPts val="680"/>
              </a:spcBef>
            </a:pPr>
            <a:r>
              <a:rPr lang="en-US" sz="23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Eg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:</a:t>
            </a:r>
            <a:r>
              <a:rPr lang="en-US" sz="2300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IN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11"/>
          <p:cNvSpPr/>
          <p:nvPr/>
        </p:nvSpPr>
        <p:spPr>
          <a:xfrm>
            <a:off x="77760" y="0"/>
            <a:ext cx="222120" cy="6851520"/>
          </a:xfrm>
          <a:custGeom>
            <a:avLst/>
            <a:gdLst>
              <a:gd name="textAreaLeft" fmla="*/ 0 w 222120"/>
              <a:gd name="textAreaRight" fmla="*/ 228600 w 2221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212"/>
          <p:cNvSpPr/>
          <p:nvPr/>
        </p:nvSpPr>
        <p:spPr>
          <a:xfrm>
            <a:off x="306360" y="0"/>
            <a:ext cx="187200" cy="6851520"/>
          </a:xfrm>
          <a:custGeom>
            <a:avLst/>
            <a:gdLst>
              <a:gd name="textAreaLeft" fmla="*/ 0 w 187200"/>
              <a:gd name="textAreaRight" fmla="*/ 193680 w 18720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213"/>
          <p:cNvSpPr/>
          <p:nvPr/>
        </p:nvSpPr>
        <p:spPr>
          <a:xfrm>
            <a:off x="1490400" y="0"/>
            <a:ext cx="1476720" cy="33840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214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215"/>
          <p:cNvSpPr/>
          <p:nvPr/>
        </p:nvSpPr>
        <p:spPr>
          <a:xfrm>
            <a:off x="500040" y="0"/>
            <a:ext cx="222120" cy="338400"/>
          </a:xfrm>
          <a:custGeom>
            <a:avLst/>
            <a:gdLst>
              <a:gd name="textAreaLeft" fmla="*/ 0 w 222120"/>
              <a:gd name="textAreaRight" fmla="*/ 228600 w 2221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216"/>
          <p:cNvSpPr/>
          <p:nvPr/>
        </p:nvSpPr>
        <p:spPr>
          <a:xfrm>
            <a:off x="500040" y="6530400"/>
            <a:ext cx="222120" cy="321120"/>
          </a:xfrm>
          <a:custGeom>
            <a:avLst/>
            <a:gdLst>
              <a:gd name="textAreaLeft" fmla="*/ 0 w 222120"/>
              <a:gd name="textAreaRight" fmla="*/ 228600 w 2221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217"/>
          <p:cNvSpPr/>
          <p:nvPr/>
        </p:nvSpPr>
        <p:spPr>
          <a:xfrm>
            <a:off x="728640" y="0"/>
            <a:ext cx="755640" cy="338400"/>
          </a:xfrm>
          <a:custGeom>
            <a:avLst/>
            <a:gdLst>
              <a:gd name="textAreaLeft" fmla="*/ 0 w 755640"/>
              <a:gd name="textAreaRight" fmla="*/ 762120 w 75564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218"/>
          <p:cNvSpPr/>
          <p:nvPr/>
        </p:nvSpPr>
        <p:spPr>
          <a:xfrm>
            <a:off x="728640" y="6530400"/>
            <a:ext cx="755640" cy="321120"/>
          </a:xfrm>
          <a:custGeom>
            <a:avLst/>
            <a:gdLst>
              <a:gd name="textAreaLeft" fmla="*/ 0 w 755640"/>
              <a:gd name="textAreaRight" fmla="*/ 762120 w 75564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219"/>
          <p:cNvSpPr/>
          <p:nvPr/>
        </p:nvSpPr>
        <p:spPr>
          <a:xfrm>
            <a:off x="6707160" y="0"/>
            <a:ext cx="1517400" cy="33840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220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221"/>
          <p:cNvSpPr/>
          <p:nvPr/>
        </p:nvSpPr>
        <p:spPr>
          <a:xfrm>
            <a:off x="8993160" y="0"/>
            <a:ext cx="144720" cy="6851520"/>
          </a:xfrm>
          <a:custGeom>
            <a:avLst/>
            <a:gdLst>
              <a:gd name="textAreaLeft" fmla="*/ 0 w 144720"/>
              <a:gd name="textAreaRight" fmla="*/ 151200 w 1447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222"/>
          <p:cNvSpPr/>
          <p:nvPr/>
        </p:nvSpPr>
        <p:spPr>
          <a:xfrm>
            <a:off x="8231040" y="0"/>
            <a:ext cx="755640" cy="6851520"/>
          </a:xfrm>
          <a:custGeom>
            <a:avLst/>
            <a:gdLst>
              <a:gd name="textAreaLeft" fmla="*/ 0 w 755640"/>
              <a:gd name="textAreaRight" fmla="*/ 762120 w 75564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223"/>
          <p:cNvSpPr/>
          <p:nvPr/>
        </p:nvSpPr>
        <p:spPr>
          <a:xfrm>
            <a:off x="3963960" y="0"/>
            <a:ext cx="2736720" cy="33840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224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225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226"/>
          <p:cNvSpPr/>
          <p:nvPr/>
        </p:nvSpPr>
        <p:spPr>
          <a:xfrm>
            <a:off x="451080" y="36720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227"/>
          <p:cNvSpPr/>
          <p:nvPr/>
        </p:nvSpPr>
        <p:spPr>
          <a:xfrm>
            <a:off x="457200" y="34452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228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229"/>
          <p:cNvSpPr/>
          <p:nvPr/>
        </p:nvSpPr>
        <p:spPr>
          <a:xfrm>
            <a:off x="691920" y="353160"/>
            <a:ext cx="7184520" cy="77688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0" rIns="0" bIns="0" anchor="t">
            <a:spAutoFit/>
          </a:bodyPr>
          <a:lstStyle/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latin typeface="Calibri"/>
              </a:rPr>
              <a:t>To create a input file for awk.</a:t>
            </a:r>
            <a:endParaRPr lang="en-US" sz="2000" strike="noStrike" spc="-1">
              <a:solidFill>
                <a:srgbClr val="BF0041"/>
              </a:solidFill>
              <a:latin typeface="Calibri"/>
            </a:endParaRPr>
          </a:p>
          <a:p>
            <a:pPr>
              <a:spcBef>
                <a:spcPts val="68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  <a:ea typeface="DejaVu Sans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DejaVu Sans"/>
              </a:rPr>
              <a:t> : $cat &gt; dob.txt </a:t>
            </a:r>
          </a:p>
          <a:p>
            <a:pPr>
              <a:spcBef>
                <a:spcPts val="680"/>
              </a:spcBef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 To save the file press 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Ctrl+D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To </a:t>
            </a:r>
            <a:r>
              <a:rPr lang="en-US" sz="2000" spc="-1" dirty="0">
                <a:ea typeface="+mn-lt"/>
                <a:cs typeface="+mn-lt"/>
              </a:rPr>
              <a:t>prints every line of data from the specified file.  </a:t>
            </a:r>
            <a:endParaRPr lang="en-US" sz="2000" strike="noStrike" spc="-1" dirty="0">
              <a:ea typeface="+mn-lt"/>
              <a:cs typeface="+mn-lt"/>
            </a:endParaRPr>
          </a:p>
          <a:p>
            <a:pPr>
              <a:spcBef>
                <a:spcPts val="680"/>
              </a:spcBef>
            </a:pP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 : $awk '{print}' filename</a:t>
            </a:r>
            <a:endParaRPr lang="en-US" sz="2000" b="1" spc="-1"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Arial"/>
                <a:cs typeface="Arial"/>
              </a:rPr>
              <a:t>Eg</a:t>
            </a:r>
            <a:r>
              <a:rPr lang="en-US" sz="2000" spc="-1" dirty="0">
                <a:solidFill>
                  <a:srgbClr val="000000"/>
                </a:solidFill>
                <a:latin typeface="Arial"/>
                <a:cs typeface="Arial"/>
              </a:rPr>
              <a:t> : $awk '{print}' dob.txt</a:t>
            </a:r>
          </a:p>
          <a:p>
            <a:pPr>
              <a:spcBef>
                <a:spcPts val="68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Note : </a:t>
            </a:r>
            <a:r>
              <a:rPr lang="en-US" sz="2000" spc="-1" dirty="0">
                <a:ea typeface="+mn-lt"/>
                <a:cs typeface="+mn-lt"/>
              </a:rPr>
              <a:t>By default Awk prints every line of data from the specified file. </a:t>
            </a:r>
            <a:endParaRPr lang="en-US" sz="2000" b="1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ea typeface="+mn-lt"/>
                <a:cs typeface="+mn-lt"/>
              </a:rPr>
              <a:t>To print the lines which match the given pattern. </a:t>
            </a:r>
            <a:endParaRPr lang="en-US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 : $</a:t>
            </a:r>
            <a:r>
              <a:rPr lang="en-US" sz="2000" b="1" spc="-1" dirty="0">
                <a:ea typeface="+mn-lt"/>
                <a:cs typeface="+mn-lt"/>
              </a:rPr>
              <a:t>awk '/string/ {print}' filename</a:t>
            </a:r>
          </a:p>
          <a:p>
            <a:pPr>
              <a:spcBef>
                <a:spcPts val="68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Arial"/>
                <a:cs typeface="Arial"/>
              </a:rPr>
              <a:t>Eg</a:t>
            </a:r>
            <a:r>
              <a:rPr lang="en-US" sz="2000" spc="-1" dirty="0">
                <a:solidFill>
                  <a:srgbClr val="000000"/>
                </a:solidFill>
                <a:latin typeface="Arial"/>
                <a:cs typeface="Arial"/>
              </a:rPr>
              <a:t> : $</a:t>
            </a:r>
            <a:r>
              <a:rPr lang="en-US" sz="2000" spc="-1" dirty="0">
                <a:latin typeface="Arial"/>
                <a:cs typeface="Arial"/>
              </a:rPr>
              <a:t>awk '/may/ {print}' dob.txt</a:t>
            </a:r>
            <a:endParaRPr lang="en-US" sz="2000" spc="-1" dirty="0">
              <a:ea typeface="+mn-lt"/>
              <a:cs typeface="+mn-lt"/>
            </a:endParaRP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ea typeface="+mn-lt"/>
                <a:cs typeface="+mn-lt"/>
              </a:rPr>
              <a:t>To splits the record delimited by whitespace character by default and stores it in the $n variables.</a:t>
            </a:r>
            <a:endParaRPr lang="en-US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spc="-1" dirty="0">
                <a:ea typeface="+mn-lt"/>
                <a:cs typeface="+mn-lt"/>
              </a:rPr>
              <a:t>    $0 represents the whole line.  </a:t>
            </a:r>
            <a:endParaRPr lang="en-US" sz="2000" spc="-1"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 : </a:t>
            </a:r>
            <a:r>
              <a:rPr lang="en-US" sz="2000" b="1" spc="-1" dirty="0">
                <a:ea typeface="+mn-lt"/>
                <a:cs typeface="+mn-lt"/>
              </a:rPr>
              <a:t>awk '{print $0}' dob.txt </a:t>
            </a:r>
            <a:endParaRPr lang="en-US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cs typeface="Arial"/>
              </a:rPr>
              <a:t>   </a:t>
            </a:r>
          </a:p>
          <a:p>
            <a:pPr>
              <a:spcBef>
                <a:spcPts val="680"/>
              </a:spcBef>
            </a:pPr>
            <a:endParaRPr lang="en-US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80"/>
              </a:spcBef>
            </a:pPr>
            <a:endParaRPr lang="en-IN" sz="20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80"/>
              </a:spcBef>
            </a:pPr>
            <a:endParaRPr lang="en-IN" sz="2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24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25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11"/>
          <p:cNvSpPr/>
          <p:nvPr/>
        </p:nvSpPr>
        <p:spPr>
          <a:xfrm>
            <a:off x="77760" y="0"/>
            <a:ext cx="222120" cy="6851520"/>
          </a:xfrm>
          <a:custGeom>
            <a:avLst/>
            <a:gdLst>
              <a:gd name="textAreaLeft" fmla="*/ 0 w 222120"/>
              <a:gd name="textAreaRight" fmla="*/ 228600 w 2221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212"/>
          <p:cNvSpPr/>
          <p:nvPr/>
        </p:nvSpPr>
        <p:spPr>
          <a:xfrm>
            <a:off x="306360" y="0"/>
            <a:ext cx="187200" cy="6851520"/>
          </a:xfrm>
          <a:custGeom>
            <a:avLst/>
            <a:gdLst>
              <a:gd name="textAreaLeft" fmla="*/ 0 w 187200"/>
              <a:gd name="textAreaRight" fmla="*/ 193680 w 18720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213"/>
          <p:cNvSpPr/>
          <p:nvPr/>
        </p:nvSpPr>
        <p:spPr>
          <a:xfrm>
            <a:off x="1490400" y="0"/>
            <a:ext cx="1476720" cy="33840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214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215"/>
          <p:cNvSpPr/>
          <p:nvPr/>
        </p:nvSpPr>
        <p:spPr>
          <a:xfrm>
            <a:off x="500040" y="0"/>
            <a:ext cx="222120" cy="338400"/>
          </a:xfrm>
          <a:custGeom>
            <a:avLst/>
            <a:gdLst>
              <a:gd name="textAreaLeft" fmla="*/ 0 w 222120"/>
              <a:gd name="textAreaRight" fmla="*/ 228600 w 2221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216"/>
          <p:cNvSpPr/>
          <p:nvPr/>
        </p:nvSpPr>
        <p:spPr>
          <a:xfrm>
            <a:off x="500040" y="6530400"/>
            <a:ext cx="222120" cy="321120"/>
          </a:xfrm>
          <a:custGeom>
            <a:avLst/>
            <a:gdLst>
              <a:gd name="textAreaLeft" fmla="*/ 0 w 222120"/>
              <a:gd name="textAreaRight" fmla="*/ 228600 w 2221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217"/>
          <p:cNvSpPr/>
          <p:nvPr/>
        </p:nvSpPr>
        <p:spPr>
          <a:xfrm>
            <a:off x="728640" y="0"/>
            <a:ext cx="755640" cy="338400"/>
          </a:xfrm>
          <a:custGeom>
            <a:avLst/>
            <a:gdLst>
              <a:gd name="textAreaLeft" fmla="*/ 0 w 755640"/>
              <a:gd name="textAreaRight" fmla="*/ 762120 w 75564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218"/>
          <p:cNvSpPr/>
          <p:nvPr/>
        </p:nvSpPr>
        <p:spPr>
          <a:xfrm>
            <a:off x="728640" y="6530400"/>
            <a:ext cx="755640" cy="321120"/>
          </a:xfrm>
          <a:custGeom>
            <a:avLst/>
            <a:gdLst>
              <a:gd name="textAreaLeft" fmla="*/ 0 w 755640"/>
              <a:gd name="textAreaRight" fmla="*/ 762120 w 75564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219"/>
          <p:cNvSpPr/>
          <p:nvPr/>
        </p:nvSpPr>
        <p:spPr>
          <a:xfrm>
            <a:off x="6707160" y="0"/>
            <a:ext cx="1517400" cy="33840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220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221"/>
          <p:cNvSpPr/>
          <p:nvPr/>
        </p:nvSpPr>
        <p:spPr>
          <a:xfrm>
            <a:off x="8993160" y="0"/>
            <a:ext cx="144720" cy="6851520"/>
          </a:xfrm>
          <a:custGeom>
            <a:avLst/>
            <a:gdLst>
              <a:gd name="textAreaLeft" fmla="*/ 0 w 144720"/>
              <a:gd name="textAreaRight" fmla="*/ 151200 w 1447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222"/>
          <p:cNvSpPr/>
          <p:nvPr/>
        </p:nvSpPr>
        <p:spPr>
          <a:xfrm>
            <a:off x="8231040" y="0"/>
            <a:ext cx="755640" cy="6851520"/>
          </a:xfrm>
          <a:custGeom>
            <a:avLst/>
            <a:gdLst>
              <a:gd name="textAreaLeft" fmla="*/ 0 w 755640"/>
              <a:gd name="textAreaRight" fmla="*/ 762120 w 75564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223"/>
          <p:cNvSpPr/>
          <p:nvPr/>
        </p:nvSpPr>
        <p:spPr>
          <a:xfrm>
            <a:off x="3963960" y="0"/>
            <a:ext cx="2736720" cy="33840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224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225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226"/>
          <p:cNvSpPr/>
          <p:nvPr/>
        </p:nvSpPr>
        <p:spPr>
          <a:xfrm>
            <a:off x="451080" y="36720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227"/>
          <p:cNvSpPr/>
          <p:nvPr/>
        </p:nvSpPr>
        <p:spPr>
          <a:xfrm>
            <a:off x="457200" y="34452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228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229"/>
          <p:cNvSpPr/>
          <p:nvPr/>
        </p:nvSpPr>
        <p:spPr>
          <a:xfrm>
            <a:off x="691920" y="353160"/>
            <a:ext cx="7184520" cy="82561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0" rIns="0" bIns="0" anchor="t">
            <a:spAutoFit/>
          </a:bodyPr>
          <a:lstStyle/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latin typeface="Arial"/>
                <a:cs typeface="Arial"/>
              </a:rPr>
              <a:t>To print the specific words from lines.</a:t>
            </a:r>
          </a:p>
          <a:p>
            <a:pPr>
              <a:spcBef>
                <a:spcPts val="680"/>
              </a:spcBef>
            </a:pPr>
            <a:r>
              <a:rPr lang="en-US" sz="2000" spc="-1" dirty="0">
                <a:latin typeface="Arial"/>
                <a:cs typeface="Arial"/>
              </a:rPr>
              <a:t>If the line has 6 words, it will be stored in $1, $2, $3, $4,          $5 and $6 respectively.</a:t>
            </a:r>
            <a:endParaRPr lang="en-US" sz="2000" spc="-1">
              <a:latin typeface="Arial"/>
              <a:ea typeface="+mn-lt"/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 : $</a:t>
            </a:r>
            <a:r>
              <a:rPr lang="en-US" sz="2000" b="1" spc="-1" dirty="0">
                <a:latin typeface="Arial"/>
                <a:cs typeface="Arial"/>
              </a:rPr>
              <a:t>awk '{print $1, $3}' dob.txt </a:t>
            </a:r>
            <a:endParaRPr lang="en-US" sz="2000" b="1" strike="noStrike" spc="-1" dirty="0">
              <a:latin typeface="Arial"/>
              <a:cs typeface="Arial"/>
            </a:endParaRP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ea typeface="+mn-lt"/>
                <a:cs typeface="+mn-lt"/>
              </a:rPr>
              <a:t>To print Line Number</a:t>
            </a:r>
            <a:endParaRPr lang="en-US" sz="2000" spc="-1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spcBef>
                <a:spcPts val="68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 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: $</a:t>
            </a:r>
            <a:r>
              <a:rPr lang="en-US" sz="2000" b="1" spc="-1" dirty="0">
                <a:ea typeface="+mn-lt"/>
                <a:cs typeface="+mn-lt"/>
              </a:rPr>
              <a:t>awk '{print NR,$0}' dob.txt</a:t>
            </a:r>
            <a:endParaRPr lang="en-US" sz="2000" b="1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 marL="342900" indent="-342900">
              <a:spcBef>
                <a:spcPts val="680"/>
              </a:spcBef>
              <a:buFont typeface="Arial,Sans-Serif"/>
              <a:buChar char="•"/>
            </a:pPr>
            <a:r>
              <a:rPr lang="en-US" sz="2000" spc="-1" dirty="0">
                <a:latin typeface="Arial"/>
                <a:ea typeface="+mn-lt"/>
                <a:cs typeface="Arial"/>
              </a:rPr>
              <a:t>To display Line Number with space </a:t>
            </a:r>
            <a:endParaRPr lang="en-US" sz="2000" spc="-1">
              <a:ea typeface="+mn-lt"/>
              <a:cs typeface="+mn-lt"/>
            </a:endParaRPr>
          </a:p>
          <a:p>
            <a:pPr>
              <a:spcBef>
                <a:spcPts val="68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 : $</a:t>
            </a:r>
            <a:r>
              <a:rPr lang="en-US" sz="2000" b="1" spc="-1" dirty="0">
                <a:latin typeface="Arial"/>
                <a:cs typeface="Arial"/>
              </a:rPr>
              <a:t>awk '{print NR " ",$0}' dob.txt</a:t>
            </a:r>
            <a:endParaRPr lang="en-US" dirty="0"/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To print</a:t>
            </a:r>
            <a:r>
              <a:rPr lang="en-US" sz="2000" spc="-1" dirty="0">
                <a:ea typeface="+mn-lt"/>
                <a:cs typeface="+mn-lt"/>
              </a:rPr>
              <a:t> Last Field</a:t>
            </a:r>
            <a:endParaRPr lang="en-US" sz="2000" strike="noStrike" spc="-1" dirty="0">
              <a:ea typeface="+mn-lt"/>
              <a:cs typeface="+mn-lt"/>
            </a:endParaRPr>
          </a:p>
          <a:p>
            <a:pPr>
              <a:spcBef>
                <a:spcPts val="680"/>
              </a:spcBef>
            </a:pP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 : $</a:t>
            </a:r>
            <a:r>
              <a:rPr lang="en-US" sz="2000" b="1" spc="-1" dirty="0">
                <a:ea typeface="+mn-lt"/>
                <a:cs typeface="+mn-lt"/>
              </a:rPr>
              <a:t>awk '{print $NF}' dob.txt </a:t>
            </a:r>
            <a:endParaRPr lang="en-US" sz="2000" b="1" spc="-1">
              <a:cs typeface="Arial"/>
            </a:endParaRPr>
          </a:p>
          <a:p>
            <a:pPr marL="342900" indent="-342900">
              <a:spcBef>
                <a:spcPts val="68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To print</a:t>
            </a:r>
            <a:r>
              <a:rPr lang="en-US" sz="2000" spc="-1" dirty="0">
                <a:latin typeface="Arial"/>
                <a:cs typeface="Arial"/>
              </a:rPr>
              <a:t> Last Field with line number</a:t>
            </a:r>
            <a:endParaRPr lang="en-US" sz="2000" spc="-1">
              <a:ea typeface="+mn-lt"/>
              <a:cs typeface="+mn-lt"/>
            </a:endParaRPr>
          </a:p>
          <a:p>
            <a:pPr>
              <a:spcBef>
                <a:spcPts val="680"/>
              </a:spcBef>
            </a:pP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 : $</a:t>
            </a:r>
            <a:r>
              <a:rPr lang="en-US" sz="2000" b="1" spc="-1" dirty="0">
                <a:latin typeface="Arial"/>
                <a:cs typeface="Arial"/>
              </a:rPr>
              <a:t>awk '{print NR $NF}' dob.txt </a:t>
            </a:r>
            <a:endParaRPr lang="en-US" sz="2000" spc="-1">
              <a:ea typeface="+mn-lt"/>
              <a:cs typeface="+mn-lt"/>
            </a:endParaRP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  <a:cs typeface="Arial"/>
              </a:rPr>
              <a:t>To print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  <a:cs typeface="Arial"/>
              </a:rPr>
              <a:t>print</a:t>
            </a:r>
            <a:r>
              <a:rPr lang="en-US" sz="2000" spc="-1" dirty="0">
                <a:ea typeface="+mn-lt"/>
                <a:cs typeface="+mn-lt"/>
              </a:rPr>
              <a:t> Line From M to N</a:t>
            </a:r>
            <a:endParaRPr lang="en-US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b="1" spc="-1" dirty="0" err="1">
                <a:cs typeface="Arial"/>
              </a:rPr>
              <a:t>Cmd</a:t>
            </a:r>
            <a:r>
              <a:rPr lang="en-US" sz="2000" b="1" spc="-1" dirty="0">
                <a:cs typeface="Arial"/>
              </a:rPr>
              <a:t> : $</a:t>
            </a:r>
            <a:r>
              <a:rPr lang="en-US" sz="2000" b="1" spc="-1" dirty="0">
                <a:ea typeface="+mn-lt"/>
                <a:cs typeface="+mn-lt"/>
              </a:rPr>
              <a:t>awk 'NR==M, NR==N {print NR,$0}' dob.txt </a:t>
            </a:r>
            <a:endParaRPr lang="en-US" sz="2000" b="1" spc="-1" dirty="0">
              <a:cs typeface="Arial"/>
            </a:endParaRPr>
          </a:p>
          <a:p>
            <a:pPr>
              <a:spcBef>
                <a:spcPts val="680"/>
              </a:spcBef>
            </a:pPr>
            <a:endParaRPr lang="en-US" sz="2000" b="1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endParaRPr lang="en-US" sz="2000" b="1" spc="-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cs typeface="Arial"/>
              </a:rPr>
              <a:t>   </a:t>
            </a:r>
          </a:p>
          <a:p>
            <a:pPr>
              <a:spcBef>
                <a:spcPts val="680"/>
              </a:spcBef>
            </a:pPr>
            <a:endParaRPr lang="en-US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80"/>
              </a:spcBef>
            </a:pPr>
            <a:endParaRPr lang="en-IN" sz="20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80"/>
              </a:spcBef>
            </a:pPr>
            <a:endParaRPr lang="en-IN" sz="2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24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25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99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11"/>
          <p:cNvSpPr/>
          <p:nvPr/>
        </p:nvSpPr>
        <p:spPr>
          <a:xfrm>
            <a:off x="77760" y="0"/>
            <a:ext cx="222120" cy="6851520"/>
          </a:xfrm>
          <a:custGeom>
            <a:avLst/>
            <a:gdLst>
              <a:gd name="textAreaLeft" fmla="*/ 0 w 222120"/>
              <a:gd name="textAreaRight" fmla="*/ 228600 w 2221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212"/>
          <p:cNvSpPr/>
          <p:nvPr/>
        </p:nvSpPr>
        <p:spPr>
          <a:xfrm>
            <a:off x="306360" y="0"/>
            <a:ext cx="187200" cy="6851520"/>
          </a:xfrm>
          <a:custGeom>
            <a:avLst/>
            <a:gdLst>
              <a:gd name="textAreaLeft" fmla="*/ 0 w 187200"/>
              <a:gd name="textAreaRight" fmla="*/ 193680 w 18720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213"/>
          <p:cNvSpPr/>
          <p:nvPr/>
        </p:nvSpPr>
        <p:spPr>
          <a:xfrm>
            <a:off x="1490400" y="0"/>
            <a:ext cx="1476720" cy="33840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214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215"/>
          <p:cNvSpPr/>
          <p:nvPr/>
        </p:nvSpPr>
        <p:spPr>
          <a:xfrm>
            <a:off x="500040" y="0"/>
            <a:ext cx="222120" cy="338400"/>
          </a:xfrm>
          <a:custGeom>
            <a:avLst/>
            <a:gdLst>
              <a:gd name="textAreaLeft" fmla="*/ 0 w 222120"/>
              <a:gd name="textAreaRight" fmla="*/ 228600 w 2221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216"/>
          <p:cNvSpPr/>
          <p:nvPr/>
        </p:nvSpPr>
        <p:spPr>
          <a:xfrm>
            <a:off x="500040" y="6530400"/>
            <a:ext cx="222120" cy="321120"/>
          </a:xfrm>
          <a:custGeom>
            <a:avLst/>
            <a:gdLst>
              <a:gd name="textAreaLeft" fmla="*/ 0 w 222120"/>
              <a:gd name="textAreaRight" fmla="*/ 228600 w 2221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217"/>
          <p:cNvSpPr/>
          <p:nvPr/>
        </p:nvSpPr>
        <p:spPr>
          <a:xfrm>
            <a:off x="728640" y="0"/>
            <a:ext cx="755640" cy="338400"/>
          </a:xfrm>
          <a:custGeom>
            <a:avLst/>
            <a:gdLst>
              <a:gd name="textAreaLeft" fmla="*/ 0 w 755640"/>
              <a:gd name="textAreaRight" fmla="*/ 762120 w 75564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218"/>
          <p:cNvSpPr/>
          <p:nvPr/>
        </p:nvSpPr>
        <p:spPr>
          <a:xfrm>
            <a:off x="728640" y="6530400"/>
            <a:ext cx="755640" cy="321120"/>
          </a:xfrm>
          <a:custGeom>
            <a:avLst/>
            <a:gdLst>
              <a:gd name="textAreaLeft" fmla="*/ 0 w 755640"/>
              <a:gd name="textAreaRight" fmla="*/ 762120 w 75564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219"/>
          <p:cNvSpPr/>
          <p:nvPr/>
        </p:nvSpPr>
        <p:spPr>
          <a:xfrm>
            <a:off x="6707160" y="0"/>
            <a:ext cx="1517400" cy="33840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220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221"/>
          <p:cNvSpPr/>
          <p:nvPr/>
        </p:nvSpPr>
        <p:spPr>
          <a:xfrm>
            <a:off x="8993160" y="0"/>
            <a:ext cx="144720" cy="6851520"/>
          </a:xfrm>
          <a:custGeom>
            <a:avLst/>
            <a:gdLst>
              <a:gd name="textAreaLeft" fmla="*/ 0 w 144720"/>
              <a:gd name="textAreaRight" fmla="*/ 151200 w 1447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222"/>
          <p:cNvSpPr/>
          <p:nvPr/>
        </p:nvSpPr>
        <p:spPr>
          <a:xfrm>
            <a:off x="8231040" y="0"/>
            <a:ext cx="755640" cy="6851520"/>
          </a:xfrm>
          <a:custGeom>
            <a:avLst/>
            <a:gdLst>
              <a:gd name="textAreaLeft" fmla="*/ 0 w 755640"/>
              <a:gd name="textAreaRight" fmla="*/ 762120 w 75564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223"/>
          <p:cNvSpPr/>
          <p:nvPr/>
        </p:nvSpPr>
        <p:spPr>
          <a:xfrm>
            <a:off x="3963960" y="0"/>
            <a:ext cx="2736720" cy="33840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224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225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226"/>
          <p:cNvSpPr/>
          <p:nvPr/>
        </p:nvSpPr>
        <p:spPr>
          <a:xfrm>
            <a:off x="451080" y="36720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227"/>
          <p:cNvSpPr/>
          <p:nvPr/>
        </p:nvSpPr>
        <p:spPr>
          <a:xfrm>
            <a:off x="457200" y="34452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228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229"/>
          <p:cNvSpPr/>
          <p:nvPr/>
        </p:nvSpPr>
        <p:spPr>
          <a:xfrm>
            <a:off x="691920" y="353160"/>
            <a:ext cx="7184520" cy="93590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0" rIns="0" bIns="0" anchor="t">
            <a:spAutoFit/>
          </a:bodyPr>
          <a:lstStyle/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b="1" spc="-1" dirty="0">
                <a:ea typeface="+mn-lt"/>
                <a:cs typeface="+mn-lt"/>
              </a:rPr>
              <a:t> </a:t>
            </a:r>
            <a:r>
              <a:rPr lang="en-US" sz="2000" spc="-1" dirty="0">
                <a:ea typeface="+mn-lt"/>
                <a:cs typeface="+mn-lt"/>
              </a:rPr>
              <a:t>To print any </a:t>
            </a:r>
            <a:r>
              <a:rPr lang="en-US" sz="2000" spc="-1" dirty="0" err="1">
                <a:ea typeface="+mn-lt"/>
                <a:cs typeface="+mn-lt"/>
              </a:rPr>
              <a:t>non empty</a:t>
            </a:r>
            <a:r>
              <a:rPr lang="en-US" sz="2000" spc="-1" dirty="0">
                <a:ea typeface="+mn-lt"/>
                <a:cs typeface="+mn-lt"/>
              </a:rPr>
              <a:t> line if present  </a:t>
            </a:r>
            <a:endParaRPr lang="en-US" dirty="0"/>
          </a:p>
          <a:p>
            <a:pPr>
              <a:spcBef>
                <a:spcPts val="68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 : $</a:t>
            </a:r>
            <a:r>
              <a:rPr lang="en-US" sz="2000" b="1" spc="-1" dirty="0">
                <a:ea typeface="+mn-lt"/>
                <a:cs typeface="+mn-lt"/>
              </a:rPr>
              <a:t>awk 'NF &lt; 0' dob.txt</a:t>
            </a:r>
            <a:endParaRPr lang="en-US" sz="2000" b="1" strike="noStrike" spc="-1" dirty="0">
              <a:ea typeface="+mn-lt"/>
              <a:cs typeface="+mn-lt"/>
            </a:endParaRPr>
          </a:p>
          <a:p>
            <a:pPr>
              <a:spcBef>
                <a:spcPts val="680"/>
              </a:spcBef>
            </a:pPr>
            <a:r>
              <a:rPr lang="en-US" sz="2000" b="1" spc="-1" dirty="0">
                <a:ea typeface="+mn-lt"/>
                <a:cs typeface="+mn-lt"/>
              </a:rPr>
              <a:t>      </a:t>
            </a:r>
          </a:p>
          <a:p>
            <a:pPr>
              <a:spcBef>
                <a:spcPts val="680"/>
              </a:spcBef>
            </a:pPr>
            <a:r>
              <a:rPr lang="en-US" sz="2000" b="1" spc="-1" dirty="0">
                <a:ea typeface="+mn-lt"/>
                <a:cs typeface="+mn-lt"/>
              </a:rPr>
              <a:t>Or         $awk ‘NF == 0 {print NR}’  dob.txt</a:t>
            </a:r>
          </a:p>
          <a:p>
            <a:pPr>
              <a:spcBef>
                <a:spcPts val="680"/>
              </a:spcBef>
            </a:pPr>
            <a:r>
              <a:rPr lang="en-US" sz="2000" b="1" spc="-1" dirty="0">
                <a:ea typeface="+mn-lt"/>
                <a:cs typeface="+mn-lt"/>
              </a:rPr>
              <a:t>Or         $awk ‘NF &lt;= 0 {print NR}’ dob.txt</a:t>
            </a: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b="1" spc="-1" dirty="0">
                <a:ea typeface="+mn-lt"/>
                <a:cs typeface="+mn-lt"/>
              </a:rPr>
              <a:t>To find the length of the longest line present in the file.</a:t>
            </a:r>
          </a:p>
          <a:p>
            <a:pPr>
              <a:spcBef>
                <a:spcPts val="680"/>
              </a:spcBef>
            </a:pPr>
            <a:r>
              <a:rPr lang="en-US" sz="2000" b="1" spc="-1" dirty="0" err="1">
                <a:ea typeface="+mn-lt"/>
                <a:cs typeface="+mn-lt"/>
              </a:rPr>
              <a:t>Cmd</a:t>
            </a:r>
            <a:r>
              <a:rPr lang="en-US" sz="2000" b="1" spc="-1" dirty="0">
                <a:ea typeface="+mn-lt"/>
                <a:cs typeface="+mn-lt"/>
              </a:rPr>
              <a:t> : $awk '{ if (length($0) &gt; max) max = length($0) } END { print max }' dob.txt</a:t>
            </a: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ea typeface="+mn-lt"/>
                <a:cs typeface="+mn-lt"/>
              </a:rPr>
              <a:t>To count the lines in a file</a:t>
            </a:r>
            <a:endParaRPr lang="en-US" sz="2000" spc="-1" dirty="0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 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: $</a:t>
            </a:r>
            <a:r>
              <a:rPr lang="en-US" sz="2000" b="1" spc="-1" dirty="0">
                <a:ea typeface="+mn-lt"/>
                <a:cs typeface="+mn-lt"/>
              </a:rPr>
              <a:t>awk 'END { print NR }' dob.txt</a:t>
            </a:r>
          </a:p>
          <a:p>
            <a:pPr marL="342900" indent="-342900">
              <a:spcBef>
                <a:spcPts val="680"/>
              </a:spcBef>
              <a:buFont typeface="Arial,Sans-Serif"/>
              <a:buChar char="•"/>
            </a:pPr>
            <a:r>
              <a:rPr lang="en-US" sz="2000" spc="-1" dirty="0">
                <a:ea typeface="+mn-lt"/>
                <a:cs typeface="+mn-lt"/>
              </a:rPr>
              <a:t>Printing lines with more than </a:t>
            </a:r>
            <a:r>
              <a:rPr lang="en-US" sz="2000" b="1" spc="-1" dirty="0">
                <a:ea typeface="+mn-lt"/>
                <a:cs typeface="+mn-lt"/>
              </a:rPr>
              <a:t>n </a:t>
            </a:r>
            <a:r>
              <a:rPr lang="en-US" sz="2000" spc="-1" dirty="0">
                <a:ea typeface="+mn-lt"/>
                <a:cs typeface="+mn-lt"/>
              </a:rPr>
              <a:t>characters.</a:t>
            </a:r>
          </a:p>
          <a:p>
            <a:pPr>
              <a:spcBef>
                <a:spcPts val="68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 : $</a:t>
            </a:r>
            <a:r>
              <a:rPr lang="en-US" sz="2000" b="1" spc="-1" dirty="0">
                <a:ea typeface="+mn-lt"/>
                <a:cs typeface="+mn-lt"/>
              </a:rPr>
              <a:t>awk 'length($0) &gt; 8' dob.txt</a:t>
            </a:r>
            <a:endParaRPr lang="en-US" b="1" dirty="0"/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ea typeface="+mn-lt"/>
                <a:cs typeface="+mn-lt"/>
              </a:rPr>
              <a:t> To find/check for any string in any specific column.</a:t>
            </a:r>
            <a:endParaRPr lang="en-US" dirty="0"/>
          </a:p>
          <a:p>
            <a:pPr>
              <a:spcBef>
                <a:spcPts val="680"/>
              </a:spcBef>
            </a:pPr>
            <a:r>
              <a:rPr lang="en-US" sz="2000" b="1" spc="-1" dirty="0" err="1">
                <a:solidFill>
                  <a:srgbClr val="000000"/>
                </a:solidFill>
                <a:latin typeface="Arial"/>
                <a:cs typeface="Arial"/>
              </a:rPr>
              <a:t>cmd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cs typeface="Arial"/>
              </a:rPr>
              <a:t> : $</a:t>
            </a:r>
            <a:r>
              <a:rPr lang="en-US" sz="2000" b="1" spc="-1" dirty="0">
                <a:ea typeface="+mn-lt"/>
                <a:cs typeface="+mn-lt"/>
              </a:rPr>
              <a:t>awk '{ if($3 == "string") print $0;}'</a:t>
            </a:r>
            <a:r>
              <a:rPr lang="en-US" sz="2000" spc="-1" dirty="0">
                <a:ea typeface="+mn-lt"/>
                <a:cs typeface="+mn-lt"/>
              </a:rPr>
              <a:t> </a:t>
            </a:r>
            <a:r>
              <a:rPr lang="en-US" sz="2000" b="1" spc="-1" dirty="0">
                <a:ea typeface="+mn-lt"/>
                <a:cs typeface="+mn-lt"/>
              </a:rPr>
              <a:t>dob.txt </a:t>
            </a:r>
            <a:endParaRPr lang="en-US" sz="2000" b="1" spc="-1" dirty="0">
              <a:cs typeface="Arial"/>
            </a:endParaRP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spc="-1" dirty="0">
                <a:ea typeface="+mn-lt"/>
                <a:cs typeface="+mn-lt"/>
              </a:rPr>
              <a:t>To print cube of n numbers</a:t>
            </a:r>
          </a:p>
          <a:p>
            <a:pPr>
              <a:spcBef>
                <a:spcPts val="680"/>
              </a:spcBef>
            </a:pPr>
            <a:r>
              <a:rPr lang="en-US" sz="2000" b="1" spc="-1" dirty="0" err="1">
                <a:ea typeface="+mn-lt"/>
                <a:cs typeface="+mn-lt"/>
              </a:rPr>
              <a:t>Cmd</a:t>
            </a:r>
            <a:r>
              <a:rPr lang="en-US" sz="2000" b="1" spc="-1" dirty="0">
                <a:ea typeface="+mn-lt"/>
                <a:cs typeface="+mn-lt"/>
              </a:rPr>
              <a:t> :$awk 'BEGIN { for(</a:t>
            </a:r>
            <a:r>
              <a:rPr lang="en-US" sz="2000" b="1" spc="-1" dirty="0" err="1">
                <a:ea typeface="+mn-lt"/>
                <a:cs typeface="+mn-lt"/>
              </a:rPr>
              <a:t>i</a:t>
            </a:r>
            <a:r>
              <a:rPr lang="en-US" sz="2000" b="1" spc="-1" dirty="0">
                <a:ea typeface="+mn-lt"/>
                <a:cs typeface="+mn-lt"/>
              </a:rPr>
              <a:t>=1;i&lt;=6;i++) print </a:t>
            </a:r>
            <a:r>
              <a:rPr lang="en-US" sz="2000" b="1" spc="-1" dirty="0" err="1">
                <a:ea typeface="+mn-lt"/>
                <a:cs typeface="+mn-lt"/>
              </a:rPr>
              <a:t>i</a:t>
            </a:r>
            <a:r>
              <a:rPr lang="en-US" sz="2000" b="1" spc="-1" dirty="0">
                <a:ea typeface="+mn-lt"/>
                <a:cs typeface="+mn-lt"/>
              </a:rPr>
              <a:t> " - " </a:t>
            </a:r>
            <a:r>
              <a:rPr lang="en-US" sz="2000" b="1" spc="-1" dirty="0" err="1">
                <a:ea typeface="+mn-lt"/>
                <a:cs typeface="+mn-lt"/>
              </a:rPr>
              <a:t>i</a:t>
            </a:r>
            <a:r>
              <a:rPr lang="en-US" sz="2000" b="1" spc="-1" dirty="0">
                <a:ea typeface="+mn-lt"/>
                <a:cs typeface="+mn-lt"/>
              </a:rPr>
              <a:t>*</a:t>
            </a:r>
            <a:r>
              <a:rPr lang="en-US" sz="2000" b="1" spc="-1" dirty="0" err="1">
                <a:ea typeface="+mn-lt"/>
                <a:cs typeface="+mn-lt"/>
              </a:rPr>
              <a:t>i</a:t>
            </a:r>
            <a:r>
              <a:rPr lang="en-US" sz="2000" b="1" spc="-1" dirty="0">
                <a:ea typeface="+mn-lt"/>
                <a:cs typeface="+mn-lt"/>
              </a:rPr>
              <a:t>*</a:t>
            </a:r>
            <a:r>
              <a:rPr lang="en-US" sz="2000" b="1" spc="-1" dirty="0" err="1">
                <a:ea typeface="+mn-lt"/>
                <a:cs typeface="+mn-lt"/>
              </a:rPr>
              <a:t>i</a:t>
            </a:r>
            <a:r>
              <a:rPr lang="en-US" sz="2000" b="1" spc="-1" dirty="0">
                <a:ea typeface="+mn-lt"/>
                <a:cs typeface="+mn-lt"/>
              </a:rPr>
              <a:t>; }'</a:t>
            </a:r>
            <a:endParaRPr lang="en-US" b="1" dirty="0">
              <a:ea typeface="+mn-lt"/>
              <a:cs typeface="+mn-lt"/>
            </a:endParaRPr>
          </a:p>
          <a:p>
            <a:pPr>
              <a:spcBef>
                <a:spcPts val="680"/>
              </a:spcBef>
            </a:pPr>
            <a:endParaRPr lang="en-US" sz="2000" b="1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endParaRPr lang="en-US" sz="2000" b="1" spc="-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cs typeface="Arial"/>
              </a:rPr>
              <a:t>   </a:t>
            </a:r>
          </a:p>
          <a:p>
            <a:pPr>
              <a:spcBef>
                <a:spcPts val="680"/>
              </a:spcBef>
            </a:pPr>
            <a:endParaRPr lang="en-US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80"/>
              </a:spcBef>
            </a:pPr>
            <a:endParaRPr lang="en-IN" sz="20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80"/>
              </a:spcBef>
            </a:pPr>
            <a:endParaRPr lang="en-IN" sz="2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24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25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3147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11"/>
          <p:cNvSpPr/>
          <p:nvPr/>
        </p:nvSpPr>
        <p:spPr>
          <a:xfrm>
            <a:off x="77760" y="0"/>
            <a:ext cx="222120" cy="6851520"/>
          </a:xfrm>
          <a:custGeom>
            <a:avLst/>
            <a:gdLst>
              <a:gd name="textAreaLeft" fmla="*/ 0 w 222120"/>
              <a:gd name="textAreaRight" fmla="*/ 228600 w 2221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212"/>
          <p:cNvSpPr/>
          <p:nvPr/>
        </p:nvSpPr>
        <p:spPr>
          <a:xfrm>
            <a:off x="306360" y="0"/>
            <a:ext cx="187200" cy="6851520"/>
          </a:xfrm>
          <a:custGeom>
            <a:avLst/>
            <a:gdLst>
              <a:gd name="textAreaLeft" fmla="*/ 0 w 187200"/>
              <a:gd name="textAreaRight" fmla="*/ 193680 w 18720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213"/>
          <p:cNvSpPr/>
          <p:nvPr/>
        </p:nvSpPr>
        <p:spPr>
          <a:xfrm>
            <a:off x="1490400" y="0"/>
            <a:ext cx="1476720" cy="33840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214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215"/>
          <p:cNvSpPr/>
          <p:nvPr/>
        </p:nvSpPr>
        <p:spPr>
          <a:xfrm>
            <a:off x="500040" y="0"/>
            <a:ext cx="222120" cy="338400"/>
          </a:xfrm>
          <a:custGeom>
            <a:avLst/>
            <a:gdLst>
              <a:gd name="textAreaLeft" fmla="*/ 0 w 222120"/>
              <a:gd name="textAreaRight" fmla="*/ 228600 w 2221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216"/>
          <p:cNvSpPr/>
          <p:nvPr/>
        </p:nvSpPr>
        <p:spPr>
          <a:xfrm>
            <a:off x="500040" y="6530400"/>
            <a:ext cx="222120" cy="321120"/>
          </a:xfrm>
          <a:custGeom>
            <a:avLst/>
            <a:gdLst>
              <a:gd name="textAreaLeft" fmla="*/ 0 w 222120"/>
              <a:gd name="textAreaRight" fmla="*/ 228600 w 2221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217"/>
          <p:cNvSpPr/>
          <p:nvPr/>
        </p:nvSpPr>
        <p:spPr>
          <a:xfrm>
            <a:off x="728640" y="0"/>
            <a:ext cx="755640" cy="338400"/>
          </a:xfrm>
          <a:custGeom>
            <a:avLst/>
            <a:gdLst>
              <a:gd name="textAreaLeft" fmla="*/ 0 w 755640"/>
              <a:gd name="textAreaRight" fmla="*/ 762120 w 75564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218"/>
          <p:cNvSpPr/>
          <p:nvPr/>
        </p:nvSpPr>
        <p:spPr>
          <a:xfrm>
            <a:off x="728640" y="6530400"/>
            <a:ext cx="755640" cy="321120"/>
          </a:xfrm>
          <a:custGeom>
            <a:avLst/>
            <a:gdLst>
              <a:gd name="textAreaLeft" fmla="*/ 0 w 755640"/>
              <a:gd name="textAreaRight" fmla="*/ 762120 w 75564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219"/>
          <p:cNvSpPr/>
          <p:nvPr/>
        </p:nvSpPr>
        <p:spPr>
          <a:xfrm>
            <a:off x="6707160" y="0"/>
            <a:ext cx="1517400" cy="33840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220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221"/>
          <p:cNvSpPr/>
          <p:nvPr/>
        </p:nvSpPr>
        <p:spPr>
          <a:xfrm>
            <a:off x="8993160" y="0"/>
            <a:ext cx="144720" cy="6851520"/>
          </a:xfrm>
          <a:custGeom>
            <a:avLst/>
            <a:gdLst>
              <a:gd name="textAreaLeft" fmla="*/ 0 w 144720"/>
              <a:gd name="textAreaRight" fmla="*/ 151200 w 1447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222"/>
          <p:cNvSpPr/>
          <p:nvPr/>
        </p:nvSpPr>
        <p:spPr>
          <a:xfrm>
            <a:off x="8231040" y="0"/>
            <a:ext cx="755640" cy="6851520"/>
          </a:xfrm>
          <a:custGeom>
            <a:avLst/>
            <a:gdLst>
              <a:gd name="textAreaLeft" fmla="*/ 0 w 755640"/>
              <a:gd name="textAreaRight" fmla="*/ 762120 w 75564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223"/>
          <p:cNvSpPr/>
          <p:nvPr/>
        </p:nvSpPr>
        <p:spPr>
          <a:xfrm>
            <a:off x="3963960" y="0"/>
            <a:ext cx="2736720" cy="33840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224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225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226"/>
          <p:cNvSpPr/>
          <p:nvPr/>
        </p:nvSpPr>
        <p:spPr>
          <a:xfrm>
            <a:off x="451080" y="36720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227"/>
          <p:cNvSpPr/>
          <p:nvPr/>
        </p:nvSpPr>
        <p:spPr>
          <a:xfrm>
            <a:off x="457200" y="34452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228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229"/>
          <p:cNvSpPr/>
          <p:nvPr/>
        </p:nvSpPr>
        <p:spPr>
          <a:xfrm>
            <a:off x="691920" y="353160"/>
            <a:ext cx="7184520" cy="64813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0" rIns="0" bIns="0" anchor="t">
            <a:spAutoFit/>
          </a:bodyPr>
          <a:lstStyle/>
          <a:p>
            <a:pPr>
              <a:spcBef>
                <a:spcPts val="680"/>
              </a:spcBef>
            </a:pPr>
            <a:r>
              <a:rPr lang="en-US" b="1" dirty="0" err="1">
                <a:solidFill>
                  <a:srgbClr val="C00000"/>
                </a:solidFill>
                <a:ea typeface="+mn-lt"/>
                <a:cs typeface="+mn-lt"/>
              </a:rPr>
              <a:t>Lsblk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</a:p>
          <a:p>
            <a:pPr marL="285750" indent="-285750">
              <a:spcBef>
                <a:spcPts val="68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It is used to display details about block devices and these block devices(Except ram disk) are basically those files that represent devices connected to the pc.</a:t>
            </a:r>
            <a:endParaRPr lang="en-US" sz="2000" dirty="0"/>
          </a:p>
          <a:p>
            <a:pPr marL="285750" indent="-285750">
              <a:spcBef>
                <a:spcPts val="68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 It basically displays output in a tree-like structure.</a:t>
            </a:r>
          </a:p>
          <a:p>
            <a:pPr marL="342900" indent="-342900">
              <a:spcBef>
                <a:spcPts val="680"/>
              </a:spcBef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Output of the </a:t>
            </a:r>
            <a:r>
              <a:rPr lang="en-US" sz="2000" b="1" dirty="0" err="1">
                <a:ea typeface="+mn-lt"/>
                <a:cs typeface="+mn-lt"/>
              </a:rPr>
              <a:t>lsblk</a:t>
            </a:r>
            <a:r>
              <a:rPr lang="en-US" sz="2000" b="1" dirty="0">
                <a:ea typeface="+mn-lt"/>
                <a:cs typeface="+mn-lt"/>
              </a:rPr>
              <a:t> command </a:t>
            </a:r>
          </a:p>
          <a:p>
            <a:r>
              <a:rPr lang="en-US" sz="2000" b="1" dirty="0">
                <a:ea typeface="+mn-lt"/>
                <a:cs typeface="+mn-lt"/>
              </a:rPr>
              <a:t>NAME </a:t>
            </a:r>
            <a:r>
              <a:rPr lang="en-US" sz="2000" dirty="0">
                <a:ea typeface="+mn-lt"/>
                <a:cs typeface="+mn-lt"/>
              </a:rPr>
              <a:t>- This is the device name.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MAJ:MIN</a:t>
            </a:r>
            <a:r>
              <a:rPr lang="en-US" sz="2000" dirty="0">
                <a:ea typeface="+mn-lt"/>
                <a:cs typeface="+mn-lt"/>
              </a:rPr>
              <a:t> - This column shows the major and minor device number.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RM</a:t>
            </a:r>
            <a:r>
              <a:rPr lang="en-US" sz="2000" dirty="0">
                <a:ea typeface="+mn-lt"/>
                <a:cs typeface="+mn-lt"/>
              </a:rPr>
              <a:t> - This column shows whether the device is removable or not. Note in this example the device </a:t>
            </a:r>
            <a:r>
              <a:rPr lang="en-US" sz="2000" dirty="0" err="1">
                <a:ea typeface="+mn-lt"/>
                <a:cs typeface="+mn-lt"/>
              </a:rPr>
              <a:t>sdb</a:t>
            </a:r>
            <a:r>
              <a:rPr lang="en-US" sz="2000" dirty="0">
                <a:ea typeface="+mn-lt"/>
                <a:cs typeface="+mn-lt"/>
              </a:rPr>
              <a:t> and sr0 have their RM values equals to 1 indicating they are removable.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SIZE</a:t>
            </a:r>
            <a:r>
              <a:rPr lang="en-US" sz="2000" dirty="0">
                <a:ea typeface="+mn-lt"/>
                <a:cs typeface="+mn-lt"/>
              </a:rPr>
              <a:t> - This is column gives information on the size of the device.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RO</a:t>
            </a:r>
            <a:r>
              <a:rPr lang="en-US" sz="2000" dirty="0">
                <a:ea typeface="+mn-lt"/>
                <a:cs typeface="+mn-lt"/>
              </a:rPr>
              <a:t> - This indicates whether a device is read-only. In this case, all devices have a RO=0 indicating they are not read-only.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TYPE </a:t>
            </a:r>
            <a:r>
              <a:rPr lang="en-US" sz="2000" dirty="0">
                <a:ea typeface="+mn-lt"/>
                <a:cs typeface="+mn-lt"/>
              </a:rPr>
              <a:t>- This column shows the block device is a disk or a partition(part) within a disk. In the picture, </a:t>
            </a:r>
            <a:r>
              <a:rPr lang="en-US" sz="2000" dirty="0" err="1">
                <a:ea typeface="+mn-lt"/>
                <a:cs typeface="+mn-lt"/>
              </a:rPr>
              <a:t>sda</a:t>
            </a:r>
            <a:r>
              <a:rPr lang="en-US" sz="2000" dirty="0">
                <a:ea typeface="+mn-lt"/>
                <a:cs typeface="+mn-lt"/>
              </a:rPr>
              <a:t> is the disk while sr0 is a read-only memory (rom).</a:t>
            </a:r>
            <a:endParaRPr lang="en-US" dirty="0"/>
          </a:p>
          <a:p>
            <a:endParaRPr lang="en-US" sz="2000" b="1" spc="-1" dirty="0" err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6" name="Rectangle 24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25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7601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11"/>
          <p:cNvSpPr/>
          <p:nvPr/>
        </p:nvSpPr>
        <p:spPr>
          <a:xfrm>
            <a:off x="77760" y="0"/>
            <a:ext cx="222120" cy="6851520"/>
          </a:xfrm>
          <a:custGeom>
            <a:avLst/>
            <a:gdLst>
              <a:gd name="textAreaLeft" fmla="*/ 0 w 222120"/>
              <a:gd name="textAreaRight" fmla="*/ 228600 w 2221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212"/>
          <p:cNvSpPr/>
          <p:nvPr/>
        </p:nvSpPr>
        <p:spPr>
          <a:xfrm>
            <a:off x="306360" y="0"/>
            <a:ext cx="187200" cy="6851520"/>
          </a:xfrm>
          <a:custGeom>
            <a:avLst/>
            <a:gdLst>
              <a:gd name="textAreaLeft" fmla="*/ 0 w 187200"/>
              <a:gd name="textAreaRight" fmla="*/ 193680 w 18720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213"/>
          <p:cNvSpPr/>
          <p:nvPr/>
        </p:nvSpPr>
        <p:spPr>
          <a:xfrm>
            <a:off x="1490400" y="0"/>
            <a:ext cx="1476720" cy="33840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214"/>
          <p:cNvSpPr/>
          <p:nvPr/>
        </p:nvSpPr>
        <p:spPr>
          <a:xfrm>
            <a:off x="1490400" y="6530400"/>
            <a:ext cx="1476720" cy="321120"/>
          </a:xfrm>
          <a:custGeom>
            <a:avLst/>
            <a:gdLst>
              <a:gd name="textAreaLeft" fmla="*/ 0 w 1476720"/>
              <a:gd name="textAreaRight" fmla="*/ 1483200 w 147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215"/>
          <p:cNvSpPr/>
          <p:nvPr/>
        </p:nvSpPr>
        <p:spPr>
          <a:xfrm>
            <a:off x="500040" y="0"/>
            <a:ext cx="222120" cy="338400"/>
          </a:xfrm>
          <a:custGeom>
            <a:avLst/>
            <a:gdLst>
              <a:gd name="textAreaLeft" fmla="*/ 0 w 222120"/>
              <a:gd name="textAreaRight" fmla="*/ 228600 w 2221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216"/>
          <p:cNvSpPr/>
          <p:nvPr/>
        </p:nvSpPr>
        <p:spPr>
          <a:xfrm>
            <a:off x="500040" y="6530400"/>
            <a:ext cx="222120" cy="321120"/>
          </a:xfrm>
          <a:custGeom>
            <a:avLst/>
            <a:gdLst>
              <a:gd name="textAreaLeft" fmla="*/ 0 w 222120"/>
              <a:gd name="textAreaRight" fmla="*/ 228600 w 2221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217"/>
          <p:cNvSpPr/>
          <p:nvPr/>
        </p:nvSpPr>
        <p:spPr>
          <a:xfrm>
            <a:off x="728640" y="0"/>
            <a:ext cx="755640" cy="338400"/>
          </a:xfrm>
          <a:custGeom>
            <a:avLst/>
            <a:gdLst>
              <a:gd name="textAreaLeft" fmla="*/ 0 w 755640"/>
              <a:gd name="textAreaRight" fmla="*/ 762120 w 75564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218"/>
          <p:cNvSpPr/>
          <p:nvPr/>
        </p:nvSpPr>
        <p:spPr>
          <a:xfrm>
            <a:off x="728640" y="6530400"/>
            <a:ext cx="755640" cy="321120"/>
          </a:xfrm>
          <a:custGeom>
            <a:avLst/>
            <a:gdLst>
              <a:gd name="textAreaLeft" fmla="*/ 0 w 755640"/>
              <a:gd name="textAreaRight" fmla="*/ 762120 w 75564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219"/>
          <p:cNvSpPr/>
          <p:nvPr/>
        </p:nvSpPr>
        <p:spPr>
          <a:xfrm>
            <a:off x="6707160" y="0"/>
            <a:ext cx="1517400" cy="33840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220"/>
          <p:cNvSpPr/>
          <p:nvPr/>
        </p:nvSpPr>
        <p:spPr>
          <a:xfrm>
            <a:off x="6707160" y="6530400"/>
            <a:ext cx="1517400" cy="321120"/>
          </a:xfrm>
          <a:custGeom>
            <a:avLst/>
            <a:gdLst>
              <a:gd name="textAreaLeft" fmla="*/ 0 w 1517400"/>
              <a:gd name="textAreaRight" fmla="*/ 1523880 w 151740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221"/>
          <p:cNvSpPr/>
          <p:nvPr/>
        </p:nvSpPr>
        <p:spPr>
          <a:xfrm>
            <a:off x="8993160" y="0"/>
            <a:ext cx="144720" cy="6851520"/>
          </a:xfrm>
          <a:custGeom>
            <a:avLst/>
            <a:gdLst>
              <a:gd name="textAreaLeft" fmla="*/ 0 w 144720"/>
              <a:gd name="textAreaRight" fmla="*/ 151200 w 14472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222"/>
          <p:cNvSpPr/>
          <p:nvPr/>
        </p:nvSpPr>
        <p:spPr>
          <a:xfrm>
            <a:off x="8231040" y="0"/>
            <a:ext cx="755640" cy="6851520"/>
          </a:xfrm>
          <a:custGeom>
            <a:avLst/>
            <a:gdLst>
              <a:gd name="textAreaLeft" fmla="*/ 0 w 755640"/>
              <a:gd name="textAreaRight" fmla="*/ 762120 w 755640"/>
              <a:gd name="textAreaTop" fmla="*/ 0 h 6851520"/>
              <a:gd name="textAreaBottom" fmla="*/ 6858000 h 6851520"/>
            </a:gdLst>
            <a:ahLst/>
            <a:cxn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223"/>
          <p:cNvSpPr/>
          <p:nvPr/>
        </p:nvSpPr>
        <p:spPr>
          <a:xfrm>
            <a:off x="3963960" y="0"/>
            <a:ext cx="2736720" cy="33840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38400"/>
              <a:gd name="textAreaBottom" fmla="*/ 344880 h 338400"/>
            </a:gdLst>
            <a:ahLst/>
            <a:cxn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224"/>
          <p:cNvSpPr/>
          <p:nvPr/>
        </p:nvSpPr>
        <p:spPr>
          <a:xfrm>
            <a:off x="3963960" y="6530400"/>
            <a:ext cx="2736720" cy="321120"/>
          </a:xfrm>
          <a:custGeom>
            <a:avLst/>
            <a:gdLst>
              <a:gd name="textAreaLeft" fmla="*/ 0 w 2736720"/>
              <a:gd name="textAreaRight" fmla="*/ 2743200 w 2736720"/>
              <a:gd name="textAreaTop" fmla="*/ 0 h 321120"/>
              <a:gd name="textAreaBottom" fmla="*/ 327600 h 321120"/>
            </a:gdLst>
            <a:ahLst/>
            <a:cxn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225"/>
          <p:cNvSpPr/>
          <p:nvPr/>
        </p:nvSpPr>
        <p:spPr>
          <a:xfrm>
            <a:off x="50400" y="0"/>
            <a:ext cx="9093600" cy="6858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226"/>
          <p:cNvSpPr/>
          <p:nvPr/>
        </p:nvSpPr>
        <p:spPr>
          <a:xfrm>
            <a:off x="451080" y="36720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227"/>
          <p:cNvSpPr/>
          <p:nvPr/>
        </p:nvSpPr>
        <p:spPr>
          <a:xfrm>
            <a:off x="457200" y="344520"/>
            <a:ext cx="8223120" cy="6179760"/>
          </a:xfrm>
          <a:custGeom>
            <a:avLst/>
            <a:gdLst>
              <a:gd name="textAreaLeft" fmla="*/ 0 w 8223120"/>
              <a:gd name="textAreaRight" fmla="*/ 8229600 w 8223120"/>
              <a:gd name="textAreaTop" fmla="*/ 0 h 6179760"/>
              <a:gd name="textAreaBottom" fmla="*/ 6186240 h 6179760"/>
            </a:gdLst>
            <a:ahLst/>
            <a:cxn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228"/>
          <p:cNvSpPr/>
          <p:nvPr/>
        </p:nvSpPr>
        <p:spPr>
          <a:xfrm>
            <a:off x="6987600" y="5852160"/>
            <a:ext cx="1236960" cy="3621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229"/>
          <p:cNvSpPr/>
          <p:nvPr/>
        </p:nvSpPr>
        <p:spPr>
          <a:xfrm>
            <a:off x="691920" y="353160"/>
            <a:ext cx="7184520" cy="93590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0" rIns="0" bIns="0" anchor="t"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MOUNTPOINT</a:t>
            </a:r>
            <a:r>
              <a:rPr lang="en-US" sz="2000" dirty="0">
                <a:ea typeface="+mn-lt"/>
                <a:cs typeface="+mn-lt"/>
              </a:rPr>
              <a:t>: This column indicates the mount point on which the device is mounted.</a:t>
            </a:r>
          </a:p>
          <a:p>
            <a:pPr>
              <a:spcBef>
                <a:spcPts val="680"/>
              </a:spcBef>
            </a:pPr>
            <a:r>
              <a:rPr lang="en-US" sz="2000" b="1" dirty="0">
                <a:ea typeface="+mn-lt"/>
                <a:cs typeface="+mn-lt"/>
              </a:rPr>
              <a:t> Syntax : $</a:t>
            </a:r>
            <a:r>
              <a:rPr lang="en-US" sz="2000" b="1" dirty="0" err="1">
                <a:ea typeface="+mn-lt"/>
                <a:cs typeface="+mn-lt"/>
              </a:rPr>
              <a:t>lsblk</a:t>
            </a:r>
            <a:r>
              <a:rPr lang="en-US" sz="2000" b="1" dirty="0">
                <a:ea typeface="+mn-lt"/>
                <a:cs typeface="+mn-lt"/>
              </a:rPr>
              <a:t> [options] [devices]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spcBef>
                <a:spcPts val="68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   To install </a:t>
            </a:r>
            <a:r>
              <a:rPr lang="en-US" sz="2000" dirty="0" err="1">
                <a:ea typeface="+mn-lt"/>
                <a:cs typeface="+mn-lt"/>
              </a:rPr>
              <a:t>lsblk</a:t>
            </a:r>
            <a:endParaRPr lang="en-US" sz="2000" dirty="0">
              <a:ea typeface="+mn-lt"/>
              <a:cs typeface="+mn-lt"/>
            </a:endParaRPr>
          </a:p>
          <a:p>
            <a:pPr>
              <a:spcBef>
                <a:spcPts val="680"/>
              </a:spcBef>
            </a:pPr>
            <a:r>
              <a:rPr lang="en-US" sz="2000" b="1" dirty="0" err="1">
                <a:ea typeface="+mn-lt"/>
                <a:cs typeface="+mn-lt"/>
              </a:rPr>
              <a:t>Cmd</a:t>
            </a:r>
            <a:r>
              <a:rPr lang="en-US" sz="2000" b="1" dirty="0">
                <a:ea typeface="+mn-lt"/>
                <a:cs typeface="+mn-lt"/>
              </a:rPr>
              <a:t> : $</a:t>
            </a:r>
            <a:r>
              <a:rPr lang="en-US" sz="2000" b="1" dirty="0" err="1">
                <a:ea typeface="+mn-lt"/>
                <a:cs typeface="+mn-lt"/>
              </a:rPr>
              <a:t>sudo</a:t>
            </a:r>
            <a:r>
              <a:rPr lang="en-US" sz="2000" b="1" dirty="0">
                <a:ea typeface="+mn-lt"/>
                <a:cs typeface="+mn-lt"/>
              </a:rPr>
              <a:t> apt-get install util-</a:t>
            </a:r>
            <a:r>
              <a:rPr lang="en-US" sz="2000" b="1" dirty="0" err="1">
                <a:ea typeface="+mn-lt"/>
                <a:cs typeface="+mn-lt"/>
              </a:rPr>
              <a:t>linux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spcBef>
                <a:spcPts val="68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 display block devices.</a:t>
            </a:r>
          </a:p>
          <a:p>
            <a:pPr>
              <a:spcBef>
                <a:spcPts val="680"/>
              </a:spcBef>
            </a:pPr>
            <a:r>
              <a:rPr lang="en-US" sz="2000" b="1" dirty="0" err="1">
                <a:ea typeface="+mn-lt"/>
                <a:cs typeface="+mn-lt"/>
              </a:rPr>
              <a:t>Cmd</a:t>
            </a:r>
            <a:r>
              <a:rPr lang="en-US" sz="2000" b="1" dirty="0">
                <a:ea typeface="+mn-lt"/>
                <a:cs typeface="+mn-lt"/>
              </a:rPr>
              <a:t> : $</a:t>
            </a:r>
            <a:r>
              <a:rPr lang="en-US" sz="2000" b="1" dirty="0" err="1">
                <a:ea typeface="+mn-lt"/>
                <a:cs typeface="+mn-lt"/>
              </a:rPr>
              <a:t>lsblk</a:t>
            </a:r>
            <a:endParaRPr lang="en-US" sz="2000" b="1" dirty="0">
              <a:ea typeface="+mn-lt"/>
              <a:cs typeface="+mn-lt"/>
            </a:endParaRPr>
          </a:p>
          <a:p>
            <a:pPr marL="285750" indent="-285750">
              <a:spcBef>
                <a:spcPts val="68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To display empty block devices as well</a:t>
            </a:r>
          </a:p>
          <a:p>
            <a:pPr>
              <a:spcBef>
                <a:spcPts val="680"/>
              </a:spcBef>
            </a:pPr>
            <a:r>
              <a:rPr lang="en-US" sz="2000" b="1" dirty="0" err="1">
                <a:ea typeface="+mn-lt"/>
                <a:cs typeface="+mn-lt"/>
              </a:rPr>
              <a:t>Cmd</a:t>
            </a:r>
            <a:r>
              <a:rPr lang="en-US" sz="2000" b="1" dirty="0">
                <a:ea typeface="+mn-lt"/>
                <a:cs typeface="+mn-lt"/>
              </a:rPr>
              <a:t> : $</a:t>
            </a:r>
            <a:r>
              <a:rPr lang="en-US" sz="2000" b="1" dirty="0" err="1">
                <a:ea typeface="+mn-lt"/>
                <a:cs typeface="+mn-lt"/>
              </a:rPr>
              <a:t>lsblk</a:t>
            </a:r>
            <a:r>
              <a:rPr lang="en-US" sz="2000" b="1" dirty="0">
                <a:ea typeface="+mn-lt"/>
                <a:cs typeface="+mn-lt"/>
              </a:rPr>
              <a:t> –a</a:t>
            </a:r>
            <a:endParaRPr lang="en-US" sz="2000" dirty="0"/>
          </a:p>
          <a:p>
            <a:pPr marL="285750" indent="-285750">
              <a:spcBef>
                <a:spcPts val="68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To print size information in bytes.</a:t>
            </a:r>
          </a:p>
          <a:p>
            <a:pPr>
              <a:spcBef>
                <a:spcPts val="680"/>
              </a:spcBef>
            </a:pPr>
            <a:r>
              <a:rPr lang="en-US" sz="2000" b="1" dirty="0" err="1">
                <a:ea typeface="+mn-lt"/>
                <a:cs typeface="+mn-lt"/>
              </a:rPr>
              <a:t>Cmd</a:t>
            </a:r>
            <a:r>
              <a:rPr lang="en-US" sz="2000" b="1" dirty="0">
                <a:ea typeface="+mn-lt"/>
                <a:cs typeface="+mn-lt"/>
              </a:rPr>
              <a:t> : $</a:t>
            </a:r>
            <a:r>
              <a:rPr lang="en-US" sz="2000" b="1" dirty="0" err="1">
                <a:ea typeface="+mn-lt"/>
                <a:cs typeface="+mn-lt"/>
              </a:rPr>
              <a:t>lsblk</a:t>
            </a:r>
            <a:r>
              <a:rPr lang="en-US" sz="2000" b="1" dirty="0">
                <a:ea typeface="+mn-lt"/>
                <a:cs typeface="+mn-lt"/>
              </a:rPr>
              <a:t> –b</a:t>
            </a:r>
            <a:endParaRPr lang="en-US" sz="2000" b="1" dirty="0">
              <a:cs typeface="Arial"/>
            </a:endParaRPr>
          </a:p>
          <a:p>
            <a:pPr marL="285750" indent="-285750">
              <a:spcBef>
                <a:spcPts val="68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To print information about device owner, group, and mode of block devices.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r>
              <a:rPr lang="en-US" sz="2000" b="1" dirty="0" err="1">
                <a:latin typeface="Arial"/>
                <a:cs typeface="Arial"/>
              </a:rPr>
              <a:t>Cmd</a:t>
            </a:r>
            <a:r>
              <a:rPr lang="en-US" sz="2000" b="1" dirty="0">
                <a:latin typeface="Arial"/>
                <a:cs typeface="Arial"/>
              </a:rPr>
              <a:t> : $</a:t>
            </a:r>
            <a:r>
              <a:rPr lang="en-US" sz="2000" b="1" dirty="0" err="1">
                <a:latin typeface="Arial"/>
                <a:cs typeface="Arial"/>
              </a:rPr>
              <a:t>lsblk</a:t>
            </a:r>
            <a:r>
              <a:rPr lang="en-US" sz="2000" b="1" dirty="0">
                <a:latin typeface="Arial"/>
                <a:cs typeface="Arial"/>
              </a:rPr>
              <a:t> –m</a:t>
            </a:r>
            <a:endParaRPr lang="en-US" sz="2000" dirty="0"/>
          </a:p>
          <a:p>
            <a:pPr marL="285750" indent="-285750">
              <a:spcBef>
                <a:spcPts val="68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 print selected columns of block-devices</a:t>
            </a:r>
          </a:p>
          <a:p>
            <a:pPr>
              <a:spcBef>
                <a:spcPts val="680"/>
              </a:spcBef>
            </a:pPr>
            <a:r>
              <a:rPr lang="en-US" sz="2000" b="1" dirty="0" err="1">
                <a:latin typeface="Arial"/>
                <a:cs typeface="Arial"/>
              </a:rPr>
              <a:t>Cmd</a:t>
            </a:r>
            <a:r>
              <a:rPr lang="en-US" sz="2000" b="1" dirty="0">
                <a:latin typeface="Arial"/>
                <a:cs typeface="Arial"/>
              </a:rPr>
              <a:t> : $</a:t>
            </a:r>
            <a:r>
              <a:rPr lang="en-US" sz="2000" b="1" dirty="0" err="1">
                <a:latin typeface="Arial"/>
                <a:cs typeface="Arial"/>
              </a:rPr>
              <a:t>l</a:t>
            </a:r>
            <a:r>
              <a:rPr lang="en-US" sz="2000" b="1" dirty="0" err="1">
                <a:ea typeface="+mn-lt"/>
                <a:cs typeface="+mn-lt"/>
              </a:rPr>
              <a:t>sblk</a:t>
            </a:r>
            <a:r>
              <a:rPr lang="en-US" sz="2000" b="1" dirty="0">
                <a:ea typeface="+mn-lt"/>
                <a:cs typeface="+mn-lt"/>
              </a:rPr>
              <a:t> -o SIZE, NAME, MOUNTPOINT</a:t>
            </a:r>
          </a:p>
          <a:p>
            <a:pPr>
              <a:spcBef>
                <a:spcPts val="680"/>
              </a:spcBef>
            </a:pP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680"/>
              </a:spcBef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680"/>
              </a:spcBef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680"/>
              </a:spcBef>
              <a:buFont typeface="Arial,Sans-Serif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endParaRPr lang="en-IN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endParaRPr lang="en-IN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80"/>
              </a:spcBef>
            </a:pPr>
            <a:endParaRPr lang="en-US"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46" name="Rectangle 24"/>
          <p:cNvSpPr/>
          <p:nvPr/>
        </p:nvSpPr>
        <p:spPr>
          <a:xfrm>
            <a:off x="0" y="4536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25"/>
          <p:cNvSpPr/>
          <p:nvPr/>
        </p:nvSpPr>
        <p:spPr>
          <a:xfrm>
            <a:off x="152280" y="197640"/>
            <a:ext cx="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8892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5464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18535</TotalTime>
  <Words>1691</Words>
  <Application>Microsoft Office PowerPoint</Application>
  <PresentationFormat>On-screen Show (4:3)</PresentationFormat>
  <Paragraphs>270</Paragraphs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Lecture – 18  Advance Linux commands    By : Naveen Tiwari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Anushray Gupta</dc:creator>
  <dc:description/>
  <cp:lastModifiedBy/>
  <cp:revision>903</cp:revision>
  <dcterms:created xsi:type="dcterms:W3CDTF">2018-06-11T11:27:57Z</dcterms:created>
  <dcterms:modified xsi:type="dcterms:W3CDTF">2023-02-15T18:36:19Z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21</vt:i4>
  </property>
</Properties>
</file>