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308" r:id="rId2"/>
    <p:sldId id="259" r:id="rId3"/>
    <p:sldId id="256" r:id="rId4"/>
    <p:sldId id="269" r:id="rId5"/>
    <p:sldId id="260" r:id="rId6"/>
    <p:sldId id="261" r:id="rId7"/>
    <p:sldId id="262" r:id="rId8"/>
    <p:sldId id="258" r:id="rId9"/>
    <p:sldId id="263" r:id="rId10"/>
    <p:sldId id="264" r:id="rId11"/>
    <p:sldId id="265" r:id="rId12"/>
    <p:sldId id="266" r:id="rId13"/>
    <p:sldId id="270" r:id="rId14"/>
    <p:sldId id="271" r:id="rId15"/>
    <p:sldId id="272" r:id="rId16"/>
    <p:sldId id="273" r:id="rId17"/>
    <p:sldId id="267" r:id="rId18"/>
    <p:sldId id="274" r:id="rId19"/>
    <p:sldId id="275" r:id="rId20"/>
    <p:sldId id="276" r:id="rId21"/>
    <p:sldId id="283" r:id="rId22"/>
    <p:sldId id="277" r:id="rId23"/>
    <p:sldId id="280" r:id="rId24"/>
    <p:sldId id="279" r:id="rId25"/>
    <p:sldId id="281" r:id="rId26"/>
    <p:sldId id="282" r:id="rId27"/>
    <p:sldId id="278" r:id="rId28"/>
    <p:sldId id="284" r:id="rId29"/>
    <p:sldId id="285" r:id="rId30"/>
    <p:sldId id="286" r:id="rId31"/>
    <p:sldId id="287" r:id="rId32"/>
    <p:sldId id="288" r:id="rId33"/>
    <p:sldId id="289" r:id="rId34"/>
    <p:sldId id="290" r:id="rId35"/>
    <p:sldId id="306" r:id="rId36"/>
    <p:sldId id="307"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010B66-371A-470F-9A41-1EFBF934A6E1}" type="datetimeFigureOut">
              <a:rPr lang="en-IN" smtClean="0"/>
              <a:t>10-07-2023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A22E36-8FF7-47C9-AC90-FCA0499413D6}" type="slidenum">
              <a:rPr lang="en-IN" smtClean="0"/>
              <a:t>‹#›</a:t>
            </a:fld>
            <a:endParaRPr lang="en-IN"/>
          </a:p>
        </p:txBody>
      </p:sp>
    </p:spTree>
    <p:extLst>
      <p:ext uri="{BB962C8B-B14F-4D97-AF65-F5344CB8AC3E}">
        <p14:creationId xmlns:p14="http://schemas.microsoft.com/office/powerpoint/2010/main" val="314592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BFAE7-10FF-DC9A-DD12-B3884D9C9C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432F9A9-A4F4-7F5E-3AE3-0BB4D5CD36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1CCD04B-A5E0-8C5D-8ADC-4F6B4D15CC65}"/>
              </a:ext>
            </a:extLst>
          </p:cNvPr>
          <p:cNvSpPr>
            <a:spLocks noGrp="1"/>
          </p:cNvSpPr>
          <p:nvPr>
            <p:ph type="dt" sz="half" idx="10"/>
          </p:nvPr>
        </p:nvSpPr>
        <p:spPr/>
        <p:txBody>
          <a:bodyPr/>
          <a:lstStyle/>
          <a:p>
            <a:fld id="{CD155A27-0175-4E02-B924-C805F29A0EB1}" type="datetime1">
              <a:rPr lang="en-IN" smtClean="0"/>
              <a:t>10-07-2023</a:t>
            </a:fld>
            <a:endParaRPr lang="en-IN"/>
          </a:p>
        </p:txBody>
      </p:sp>
      <p:sp>
        <p:nvSpPr>
          <p:cNvPr id="5" name="Footer Placeholder 4">
            <a:extLst>
              <a:ext uri="{FF2B5EF4-FFF2-40B4-BE49-F238E27FC236}">
                <a16:creationId xmlns:a16="http://schemas.microsoft.com/office/drawing/2014/main" id="{0BBF4009-9A81-7ED6-8E4D-DFE950629735}"/>
              </a:ext>
            </a:extLst>
          </p:cNvPr>
          <p:cNvSpPr>
            <a:spLocks noGrp="1"/>
          </p:cNvSpPr>
          <p:nvPr>
            <p:ph type="ftr" sz="quarter" idx="11"/>
          </p:nvPr>
        </p:nvSpPr>
        <p:spPr/>
        <p:txBody>
          <a:bodyPr/>
          <a:lstStyle/>
          <a:p>
            <a:r>
              <a:rPr lang="en-US"/>
              <a:t>Prepared  by Data Structure Team Members</a:t>
            </a:r>
            <a:endParaRPr lang="en-IN"/>
          </a:p>
        </p:txBody>
      </p:sp>
      <p:sp>
        <p:nvSpPr>
          <p:cNvPr id="6" name="Slide Number Placeholder 5">
            <a:extLst>
              <a:ext uri="{FF2B5EF4-FFF2-40B4-BE49-F238E27FC236}">
                <a16:creationId xmlns:a16="http://schemas.microsoft.com/office/drawing/2014/main" id="{97675971-FF90-0804-F12C-440A88F64BA1}"/>
              </a:ext>
            </a:extLst>
          </p:cNvPr>
          <p:cNvSpPr>
            <a:spLocks noGrp="1"/>
          </p:cNvSpPr>
          <p:nvPr>
            <p:ph type="sldNum" sz="quarter" idx="12"/>
          </p:nvPr>
        </p:nvSpPr>
        <p:spPr/>
        <p:txBody>
          <a:bodyPr/>
          <a:lstStyle/>
          <a:p>
            <a:fld id="{2BFBFC39-D4A4-46B7-8D68-7C0702BDF67D}" type="slidenum">
              <a:rPr lang="en-IN" smtClean="0"/>
              <a:t>‹#›</a:t>
            </a:fld>
            <a:endParaRPr lang="en-IN"/>
          </a:p>
        </p:txBody>
      </p:sp>
    </p:spTree>
    <p:extLst>
      <p:ext uri="{BB962C8B-B14F-4D97-AF65-F5344CB8AC3E}">
        <p14:creationId xmlns:p14="http://schemas.microsoft.com/office/powerpoint/2010/main" val="3346845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8685D-18CF-311C-B281-55E3E5AB167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DBC0D3-9289-74E4-F807-DC6FD8CDB7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09D2CA-0483-7AE4-F819-761BFD878101}"/>
              </a:ext>
            </a:extLst>
          </p:cNvPr>
          <p:cNvSpPr>
            <a:spLocks noGrp="1"/>
          </p:cNvSpPr>
          <p:nvPr>
            <p:ph type="dt" sz="half" idx="10"/>
          </p:nvPr>
        </p:nvSpPr>
        <p:spPr/>
        <p:txBody>
          <a:bodyPr/>
          <a:lstStyle/>
          <a:p>
            <a:fld id="{00F4669F-F4CA-438C-AFBB-D5931342A62D}" type="datetime1">
              <a:rPr lang="en-IN" smtClean="0"/>
              <a:t>10-07-2023</a:t>
            </a:fld>
            <a:endParaRPr lang="en-IN"/>
          </a:p>
        </p:txBody>
      </p:sp>
      <p:sp>
        <p:nvSpPr>
          <p:cNvPr id="5" name="Footer Placeholder 4">
            <a:extLst>
              <a:ext uri="{FF2B5EF4-FFF2-40B4-BE49-F238E27FC236}">
                <a16:creationId xmlns:a16="http://schemas.microsoft.com/office/drawing/2014/main" id="{854A0733-AF6C-8E6C-FE6F-DF44A068B931}"/>
              </a:ext>
            </a:extLst>
          </p:cNvPr>
          <p:cNvSpPr>
            <a:spLocks noGrp="1"/>
          </p:cNvSpPr>
          <p:nvPr>
            <p:ph type="ftr" sz="quarter" idx="11"/>
          </p:nvPr>
        </p:nvSpPr>
        <p:spPr/>
        <p:txBody>
          <a:bodyPr/>
          <a:lstStyle/>
          <a:p>
            <a:r>
              <a:rPr lang="en-US"/>
              <a:t>Prepared  by Data Structure Team Members</a:t>
            </a:r>
            <a:endParaRPr lang="en-IN"/>
          </a:p>
        </p:txBody>
      </p:sp>
      <p:sp>
        <p:nvSpPr>
          <p:cNvPr id="6" name="Slide Number Placeholder 5">
            <a:extLst>
              <a:ext uri="{FF2B5EF4-FFF2-40B4-BE49-F238E27FC236}">
                <a16:creationId xmlns:a16="http://schemas.microsoft.com/office/drawing/2014/main" id="{C840A973-25C1-7762-74DE-0D07BAA382D5}"/>
              </a:ext>
            </a:extLst>
          </p:cNvPr>
          <p:cNvSpPr>
            <a:spLocks noGrp="1"/>
          </p:cNvSpPr>
          <p:nvPr>
            <p:ph type="sldNum" sz="quarter" idx="12"/>
          </p:nvPr>
        </p:nvSpPr>
        <p:spPr/>
        <p:txBody>
          <a:bodyPr/>
          <a:lstStyle/>
          <a:p>
            <a:fld id="{2BFBFC39-D4A4-46B7-8D68-7C0702BDF67D}" type="slidenum">
              <a:rPr lang="en-IN" smtClean="0"/>
              <a:t>‹#›</a:t>
            </a:fld>
            <a:endParaRPr lang="en-IN"/>
          </a:p>
        </p:txBody>
      </p:sp>
    </p:spTree>
    <p:extLst>
      <p:ext uri="{BB962C8B-B14F-4D97-AF65-F5344CB8AC3E}">
        <p14:creationId xmlns:p14="http://schemas.microsoft.com/office/powerpoint/2010/main" val="3356959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663F81-2C6E-1D99-19E7-4D3FA39A5B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DACC93-52DF-0C96-88D1-7BE06C893C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33EAC6-350C-6687-0A22-16DD2F94DE3A}"/>
              </a:ext>
            </a:extLst>
          </p:cNvPr>
          <p:cNvSpPr>
            <a:spLocks noGrp="1"/>
          </p:cNvSpPr>
          <p:nvPr>
            <p:ph type="dt" sz="half" idx="10"/>
          </p:nvPr>
        </p:nvSpPr>
        <p:spPr/>
        <p:txBody>
          <a:bodyPr/>
          <a:lstStyle/>
          <a:p>
            <a:fld id="{D1CF39C5-A416-4A3D-9B5E-E105E824A153}" type="datetime1">
              <a:rPr lang="en-IN" smtClean="0"/>
              <a:t>10-07-2023</a:t>
            </a:fld>
            <a:endParaRPr lang="en-IN"/>
          </a:p>
        </p:txBody>
      </p:sp>
      <p:sp>
        <p:nvSpPr>
          <p:cNvPr id="5" name="Footer Placeholder 4">
            <a:extLst>
              <a:ext uri="{FF2B5EF4-FFF2-40B4-BE49-F238E27FC236}">
                <a16:creationId xmlns:a16="http://schemas.microsoft.com/office/drawing/2014/main" id="{2D45B618-CA0D-5D24-C5A0-55847C62A7BE}"/>
              </a:ext>
            </a:extLst>
          </p:cNvPr>
          <p:cNvSpPr>
            <a:spLocks noGrp="1"/>
          </p:cNvSpPr>
          <p:nvPr>
            <p:ph type="ftr" sz="quarter" idx="11"/>
          </p:nvPr>
        </p:nvSpPr>
        <p:spPr/>
        <p:txBody>
          <a:bodyPr/>
          <a:lstStyle/>
          <a:p>
            <a:r>
              <a:rPr lang="en-US"/>
              <a:t>Prepared  by Data Structure Team Members</a:t>
            </a:r>
            <a:endParaRPr lang="en-IN"/>
          </a:p>
        </p:txBody>
      </p:sp>
      <p:sp>
        <p:nvSpPr>
          <p:cNvPr id="6" name="Slide Number Placeholder 5">
            <a:extLst>
              <a:ext uri="{FF2B5EF4-FFF2-40B4-BE49-F238E27FC236}">
                <a16:creationId xmlns:a16="http://schemas.microsoft.com/office/drawing/2014/main" id="{FF81F2E1-1E36-9937-AA49-14B3C9EEAA9E}"/>
              </a:ext>
            </a:extLst>
          </p:cNvPr>
          <p:cNvSpPr>
            <a:spLocks noGrp="1"/>
          </p:cNvSpPr>
          <p:nvPr>
            <p:ph type="sldNum" sz="quarter" idx="12"/>
          </p:nvPr>
        </p:nvSpPr>
        <p:spPr/>
        <p:txBody>
          <a:bodyPr/>
          <a:lstStyle/>
          <a:p>
            <a:fld id="{2BFBFC39-D4A4-46B7-8D68-7C0702BDF67D}" type="slidenum">
              <a:rPr lang="en-IN" smtClean="0"/>
              <a:t>‹#›</a:t>
            </a:fld>
            <a:endParaRPr lang="en-IN"/>
          </a:p>
        </p:txBody>
      </p:sp>
    </p:spTree>
    <p:extLst>
      <p:ext uri="{BB962C8B-B14F-4D97-AF65-F5344CB8AC3E}">
        <p14:creationId xmlns:p14="http://schemas.microsoft.com/office/powerpoint/2010/main" val="2880095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9213E-5A46-D984-25EB-DB1389F284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4CCF14-7B62-DE3D-5A45-F1D533DD46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8CC4C9-B398-B637-A1E9-DD30C5F27A6D}"/>
              </a:ext>
            </a:extLst>
          </p:cNvPr>
          <p:cNvSpPr>
            <a:spLocks noGrp="1"/>
          </p:cNvSpPr>
          <p:nvPr>
            <p:ph type="dt" sz="half" idx="10"/>
          </p:nvPr>
        </p:nvSpPr>
        <p:spPr/>
        <p:txBody>
          <a:bodyPr/>
          <a:lstStyle/>
          <a:p>
            <a:fld id="{672D6FE7-A760-4668-B6E8-595763AD87BD}" type="datetime1">
              <a:rPr lang="en-IN" smtClean="0"/>
              <a:t>10-07-2023</a:t>
            </a:fld>
            <a:endParaRPr lang="en-IN"/>
          </a:p>
        </p:txBody>
      </p:sp>
      <p:sp>
        <p:nvSpPr>
          <p:cNvPr id="5" name="Footer Placeholder 4">
            <a:extLst>
              <a:ext uri="{FF2B5EF4-FFF2-40B4-BE49-F238E27FC236}">
                <a16:creationId xmlns:a16="http://schemas.microsoft.com/office/drawing/2014/main" id="{CAA801C5-1412-4248-3AC1-E745F0068339}"/>
              </a:ext>
            </a:extLst>
          </p:cNvPr>
          <p:cNvSpPr>
            <a:spLocks noGrp="1"/>
          </p:cNvSpPr>
          <p:nvPr>
            <p:ph type="ftr" sz="quarter" idx="11"/>
          </p:nvPr>
        </p:nvSpPr>
        <p:spPr/>
        <p:txBody>
          <a:bodyPr/>
          <a:lstStyle/>
          <a:p>
            <a:r>
              <a:rPr lang="en-US"/>
              <a:t>Prepared  by Data Structure Team Members</a:t>
            </a:r>
            <a:endParaRPr lang="en-IN"/>
          </a:p>
        </p:txBody>
      </p:sp>
      <p:sp>
        <p:nvSpPr>
          <p:cNvPr id="6" name="Slide Number Placeholder 5">
            <a:extLst>
              <a:ext uri="{FF2B5EF4-FFF2-40B4-BE49-F238E27FC236}">
                <a16:creationId xmlns:a16="http://schemas.microsoft.com/office/drawing/2014/main" id="{3A7004BA-60E2-9B22-D1BB-989B61814B4F}"/>
              </a:ext>
            </a:extLst>
          </p:cNvPr>
          <p:cNvSpPr>
            <a:spLocks noGrp="1"/>
          </p:cNvSpPr>
          <p:nvPr>
            <p:ph type="sldNum" sz="quarter" idx="12"/>
          </p:nvPr>
        </p:nvSpPr>
        <p:spPr/>
        <p:txBody>
          <a:bodyPr/>
          <a:lstStyle/>
          <a:p>
            <a:fld id="{2BFBFC39-D4A4-46B7-8D68-7C0702BDF67D}" type="slidenum">
              <a:rPr lang="en-IN" smtClean="0"/>
              <a:t>‹#›</a:t>
            </a:fld>
            <a:endParaRPr lang="en-IN"/>
          </a:p>
        </p:txBody>
      </p:sp>
    </p:spTree>
    <p:extLst>
      <p:ext uri="{BB962C8B-B14F-4D97-AF65-F5344CB8AC3E}">
        <p14:creationId xmlns:p14="http://schemas.microsoft.com/office/powerpoint/2010/main" val="1144822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E0BCD-9C58-A289-2783-D243C35484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6CBE01-14FD-4C9E-5084-568818AE1C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F4CF62-7600-96DF-00CC-786C4E94F508}"/>
              </a:ext>
            </a:extLst>
          </p:cNvPr>
          <p:cNvSpPr>
            <a:spLocks noGrp="1"/>
          </p:cNvSpPr>
          <p:nvPr>
            <p:ph type="dt" sz="half" idx="10"/>
          </p:nvPr>
        </p:nvSpPr>
        <p:spPr/>
        <p:txBody>
          <a:bodyPr/>
          <a:lstStyle/>
          <a:p>
            <a:fld id="{9BE8D9C8-DE63-4C72-81E6-EC577DEEBC4D}" type="datetime1">
              <a:rPr lang="en-IN" smtClean="0"/>
              <a:t>10-07-2023</a:t>
            </a:fld>
            <a:endParaRPr lang="en-IN"/>
          </a:p>
        </p:txBody>
      </p:sp>
      <p:sp>
        <p:nvSpPr>
          <p:cNvPr id="5" name="Footer Placeholder 4">
            <a:extLst>
              <a:ext uri="{FF2B5EF4-FFF2-40B4-BE49-F238E27FC236}">
                <a16:creationId xmlns:a16="http://schemas.microsoft.com/office/drawing/2014/main" id="{9665C12C-5D1B-53A3-DF96-D6704CD1306B}"/>
              </a:ext>
            </a:extLst>
          </p:cNvPr>
          <p:cNvSpPr>
            <a:spLocks noGrp="1"/>
          </p:cNvSpPr>
          <p:nvPr>
            <p:ph type="ftr" sz="quarter" idx="11"/>
          </p:nvPr>
        </p:nvSpPr>
        <p:spPr/>
        <p:txBody>
          <a:bodyPr/>
          <a:lstStyle/>
          <a:p>
            <a:r>
              <a:rPr lang="en-US"/>
              <a:t>Prepared  by Data Structure Team Members</a:t>
            </a:r>
            <a:endParaRPr lang="en-IN"/>
          </a:p>
        </p:txBody>
      </p:sp>
      <p:sp>
        <p:nvSpPr>
          <p:cNvPr id="6" name="Slide Number Placeholder 5">
            <a:extLst>
              <a:ext uri="{FF2B5EF4-FFF2-40B4-BE49-F238E27FC236}">
                <a16:creationId xmlns:a16="http://schemas.microsoft.com/office/drawing/2014/main" id="{867FC90E-3F3C-6B9D-BD98-008E41937C15}"/>
              </a:ext>
            </a:extLst>
          </p:cNvPr>
          <p:cNvSpPr>
            <a:spLocks noGrp="1"/>
          </p:cNvSpPr>
          <p:nvPr>
            <p:ph type="sldNum" sz="quarter" idx="12"/>
          </p:nvPr>
        </p:nvSpPr>
        <p:spPr/>
        <p:txBody>
          <a:bodyPr/>
          <a:lstStyle/>
          <a:p>
            <a:fld id="{2BFBFC39-D4A4-46B7-8D68-7C0702BDF67D}" type="slidenum">
              <a:rPr lang="en-IN" smtClean="0"/>
              <a:t>‹#›</a:t>
            </a:fld>
            <a:endParaRPr lang="en-IN"/>
          </a:p>
        </p:txBody>
      </p:sp>
    </p:spTree>
    <p:extLst>
      <p:ext uri="{BB962C8B-B14F-4D97-AF65-F5344CB8AC3E}">
        <p14:creationId xmlns:p14="http://schemas.microsoft.com/office/powerpoint/2010/main" val="3486980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D18BF-3A77-AADB-DA22-46BB52BF1B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8448B5-B78A-CDD8-C37D-C1D9218700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EFD644-71CF-DE27-8D94-B6C10B1FC4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64337E4-59E8-EEBE-E9E3-ABC4915721C1}"/>
              </a:ext>
            </a:extLst>
          </p:cNvPr>
          <p:cNvSpPr>
            <a:spLocks noGrp="1"/>
          </p:cNvSpPr>
          <p:nvPr>
            <p:ph type="dt" sz="half" idx="10"/>
          </p:nvPr>
        </p:nvSpPr>
        <p:spPr/>
        <p:txBody>
          <a:bodyPr/>
          <a:lstStyle/>
          <a:p>
            <a:fld id="{CB0EED55-EA1B-4CCF-AF8D-32D8BFDEE5BE}" type="datetime1">
              <a:rPr lang="en-IN" smtClean="0"/>
              <a:t>10-07-2023</a:t>
            </a:fld>
            <a:endParaRPr lang="en-IN"/>
          </a:p>
        </p:txBody>
      </p:sp>
      <p:sp>
        <p:nvSpPr>
          <p:cNvPr id="6" name="Footer Placeholder 5">
            <a:extLst>
              <a:ext uri="{FF2B5EF4-FFF2-40B4-BE49-F238E27FC236}">
                <a16:creationId xmlns:a16="http://schemas.microsoft.com/office/drawing/2014/main" id="{A90A7C33-B7C3-FBDE-15C6-C829920201D9}"/>
              </a:ext>
            </a:extLst>
          </p:cNvPr>
          <p:cNvSpPr>
            <a:spLocks noGrp="1"/>
          </p:cNvSpPr>
          <p:nvPr>
            <p:ph type="ftr" sz="quarter" idx="11"/>
          </p:nvPr>
        </p:nvSpPr>
        <p:spPr/>
        <p:txBody>
          <a:bodyPr/>
          <a:lstStyle/>
          <a:p>
            <a:r>
              <a:rPr lang="en-US"/>
              <a:t>Prepared  by Data Structure Team Members</a:t>
            </a:r>
            <a:endParaRPr lang="en-IN"/>
          </a:p>
        </p:txBody>
      </p:sp>
      <p:sp>
        <p:nvSpPr>
          <p:cNvPr id="7" name="Slide Number Placeholder 6">
            <a:extLst>
              <a:ext uri="{FF2B5EF4-FFF2-40B4-BE49-F238E27FC236}">
                <a16:creationId xmlns:a16="http://schemas.microsoft.com/office/drawing/2014/main" id="{3479EBF9-7BA4-58CF-2BE5-E7E5C0A9505B}"/>
              </a:ext>
            </a:extLst>
          </p:cNvPr>
          <p:cNvSpPr>
            <a:spLocks noGrp="1"/>
          </p:cNvSpPr>
          <p:nvPr>
            <p:ph type="sldNum" sz="quarter" idx="12"/>
          </p:nvPr>
        </p:nvSpPr>
        <p:spPr/>
        <p:txBody>
          <a:bodyPr/>
          <a:lstStyle/>
          <a:p>
            <a:fld id="{2BFBFC39-D4A4-46B7-8D68-7C0702BDF67D}" type="slidenum">
              <a:rPr lang="en-IN" smtClean="0"/>
              <a:t>‹#›</a:t>
            </a:fld>
            <a:endParaRPr lang="en-IN"/>
          </a:p>
        </p:txBody>
      </p:sp>
    </p:spTree>
    <p:extLst>
      <p:ext uri="{BB962C8B-B14F-4D97-AF65-F5344CB8AC3E}">
        <p14:creationId xmlns:p14="http://schemas.microsoft.com/office/powerpoint/2010/main" val="864095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8316B-C311-42C8-3209-459778465EC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12D465-8AA1-0382-7C17-9B00A12A37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0B9034-73FB-669A-4CEF-54D4AA5AE4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4959A3-1B6B-61C7-B9EF-D4AA5A3670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040812-1F8C-FFED-CBA9-9178E9BE9A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209240B-4A23-4F28-B268-8B6856C95376}"/>
              </a:ext>
            </a:extLst>
          </p:cNvPr>
          <p:cNvSpPr>
            <a:spLocks noGrp="1"/>
          </p:cNvSpPr>
          <p:nvPr>
            <p:ph type="dt" sz="half" idx="10"/>
          </p:nvPr>
        </p:nvSpPr>
        <p:spPr/>
        <p:txBody>
          <a:bodyPr/>
          <a:lstStyle/>
          <a:p>
            <a:fld id="{AE3A3459-8B83-4781-A902-F5A154700EBE}" type="datetime1">
              <a:rPr lang="en-IN" smtClean="0"/>
              <a:t>10-07-2023</a:t>
            </a:fld>
            <a:endParaRPr lang="en-IN"/>
          </a:p>
        </p:txBody>
      </p:sp>
      <p:sp>
        <p:nvSpPr>
          <p:cNvPr id="8" name="Footer Placeholder 7">
            <a:extLst>
              <a:ext uri="{FF2B5EF4-FFF2-40B4-BE49-F238E27FC236}">
                <a16:creationId xmlns:a16="http://schemas.microsoft.com/office/drawing/2014/main" id="{7D7B536A-F4B5-6D82-A409-D3DD9A6CFF60}"/>
              </a:ext>
            </a:extLst>
          </p:cNvPr>
          <p:cNvSpPr>
            <a:spLocks noGrp="1"/>
          </p:cNvSpPr>
          <p:nvPr>
            <p:ph type="ftr" sz="quarter" idx="11"/>
          </p:nvPr>
        </p:nvSpPr>
        <p:spPr/>
        <p:txBody>
          <a:bodyPr/>
          <a:lstStyle/>
          <a:p>
            <a:r>
              <a:rPr lang="en-US"/>
              <a:t>Prepared  by Data Structure Team Members</a:t>
            </a:r>
            <a:endParaRPr lang="en-IN"/>
          </a:p>
        </p:txBody>
      </p:sp>
      <p:sp>
        <p:nvSpPr>
          <p:cNvPr id="9" name="Slide Number Placeholder 8">
            <a:extLst>
              <a:ext uri="{FF2B5EF4-FFF2-40B4-BE49-F238E27FC236}">
                <a16:creationId xmlns:a16="http://schemas.microsoft.com/office/drawing/2014/main" id="{7F8048AA-1411-347E-AEF7-5BDB65509924}"/>
              </a:ext>
            </a:extLst>
          </p:cNvPr>
          <p:cNvSpPr>
            <a:spLocks noGrp="1"/>
          </p:cNvSpPr>
          <p:nvPr>
            <p:ph type="sldNum" sz="quarter" idx="12"/>
          </p:nvPr>
        </p:nvSpPr>
        <p:spPr/>
        <p:txBody>
          <a:bodyPr/>
          <a:lstStyle/>
          <a:p>
            <a:fld id="{2BFBFC39-D4A4-46B7-8D68-7C0702BDF67D}" type="slidenum">
              <a:rPr lang="en-IN" smtClean="0"/>
              <a:t>‹#›</a:t>
            </a:fld>
            <a:endParaRPr lang="en-IN"/>
          </a:p>
        </p:txBody>
      </p:sp>
    </p:spTree>
    <p:extLst>
      <p:ext uri="{BB962C8B-B14F-4D97-AF65-F5344CB8AC3E}">
        <p14:creationId xmlns:p14="http://schemas.microsoft.com/office/powerpoint/2010/main" val="3817769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99CCB-EBF6-CF71-F2D0-693E8CF2E45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A3E6164-C45C-C433-1BA7-AD225E64B490}"/>
              </a:ext>
            </a:extLst>
          </p:cNvPr>
          <p:cNvSpPr>
            <a:spLocks noGrp="1"/>
          </p:cNvSpPr>
          <p:nvPr>
            <p:ph type="dt" sz="half" idx="10"/>
          </p:nvPr>
        </p:nvSpPr>
        <p:spPr/>
        <p:txBody>
          <a:bodyPr/>
          <a:lstStyle/>
          <a:p>
            <a:fld id="{79BD7632-3527-4F33-A3E8-770AF30A604D}" type="datetime1">
              <a:rPr lang="en-IN" smtClean="0"/>
              <a:t>10-07-2023</a:t>
            </a:fld>
            <a:endParaRPr lang="en-IN"/>
          </a:p>
        </p:txBody>
      </p:sp>
      <p:sp>
        <p:nvSpPr>
          <p:cNvPr id="4" name="Footer Placeholder 3">
            <a:extLst>
              <a:ext uri="{FF2B5EF4-FFF2-40B4-BE49-F238E27FC236}">
                <a16:creationId xmlns:a16="http://schemas.microsoft.com/office/drawing/2014/main" id="{D479CD6F-734D-A3EF-30CE-C9F155667AFA}"/>
              </a:ext>
            </a:extLst>
          </p:cNvPr>
          <p:cNvSpPr>
            <a:spLocks noGrp="1"/>
          </p:cNvSpPr>
          <p:nvPr>
            <p:ph type="ftr" sz="quarter" idx="11"/>
          </p:nvPr>
        </p:nvSpPr>
        <p:spPr/>
        <p:txBody>
          <a:bodyPr/>
          <a:lstStyle/>
          <a:p>
            <a:r>
              <a:rPr lang="en-US"/>
              <a:t>Prepared  by Data Structure Team Members</a:t>
            </a:r>
            <a:endParaRPr lang="en-IN"/>
          </a:p>
        </p:txBody>
      </p:sp>
      <p:sp>
        <p:nvSpPr>
          <p:cNvPr id="5" name="Slide Number Placeholder 4">
            <a:extLst>
              <a:ext uri="{FF2B5EF4-FFF2-40B4-BE49-F238E27FC236}">
                <a16:creationId xmlns:a16="http://schemas.microsoft.com/office/drawing/2014/main" id="{840CBFBB-62FF-A7E2-3AC7-30C9ABB1FCB2}"/>
              </a:ext>
            </a:extLst>
          </p:cNvPr>
          <p:cNvSpPr>
            <a:spLocks noGrp="1"/>
          </p:cNvSpPr>
          <p:nvPr>
            <p:ph type="sldNum" sz="quarter" idx="12"/>
          </p:nvPr>
        </p:nvSpPr>
        <p:spPr/>
        <p:txBody>
          <a:bodyPr/>
          <a:lstStyle/>
          <a:p>
            <a:fld id="{2BFBFC39-D4A4-46B7-8D68-7C0702BDF67D}" type="slidenum">
              <a:rPr lang="en-IN" smtClean="0"/>
              <a:t>‹#›</a:t>
            </a:fld>
            <a:endParaRPr lang="en-IN"/>
          </a:p>
        </p:txBody>
      </p:sp>
    </p:spTree>
    <p:extLst>
      <p:ext uri="{BB962C8B-B14F-4D97-AF65-F5344CB8AC3E}">
        <p14:creationId xmlns:p14="http://schemas.microsoft.com/office/powerpoint/2010/main" val="3288844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FCFCA6-1547-F661-8105-413FEA128A2F}"/>
              </a:ext>
            </a:extLst>
          </p:cNvPr>
          <p:cNvSpPr>
            <a:spLocks noGrp="1"/>
          </p:cNvSpPr>
          <p:nvPr>
            <p:ph type="dt" sz="half" idx="10"/>
          </p:nvPr>
        </p:nvSpPr>
        <p:spPr/>
        <p:txBody>
          <a:bodyPr/>
          <a:lstStyle/>
          <a:p>
            <a:fld id="{63173EE2-DE1E-4DB8-9C30-01FBB34F902D}" type="datetime1">
              <a:rPr lang="en-IN" smtClean="0"/>
              <a:t>10-07-2023</a:t>
            </a:fld>
            <a:endParaRPr lang="en-IN"/>
          </a:p>
        </p:txBody>
      </p:sp>
      <p:sp>
        <p:nvSpPr>
          <p:cNvPr id="3" name="Footer Placeholder 2">
            <a:extLst>
              <a:ext uri="{FF2B5EF4-FFF2-40B4-BE49-F238E27FC236}">
                <a16:creationId xmlns:a16="http://schemas.microsoft.com/office/drawing/2014/main" id="{3226A4CC-3614-A3BE-63D6-B338C7D3661D}"/>
              </a:ext>
            </a:extLst>
          </p:cNvPr>
          <p:cNvSpPr>
            <a:spLocks noGrp="1"/>
          </p:cNvSpPr>
          <p:nvPr>
            <p:ph type="ftr" sz="quarter" idx="11"/>
          </p:nvPr>
        </p:nvSpPr>
        <p:spPr/>
        <p:txBody>
          <a:bodyPr/>
          <a:lstStyle/>
          <a:p>
            <a:r>
              <a:rPr lang="en-US"/>
              <a:t>Prepared  by Data Structure Team Members</a:t>
            </a:r>
            <a:endParaRPr lang="en-IN"/>
          </a:p>
        </p:txBody>
      </p:sp>
      <p:sp>
        <p:nvSpPr>
          <p:cNvPr id="4" name="Slide Number Placeholder 3">
            <a:extLst>
              <a:ext uri="{FF2B5EF4-FFF2-40B4-BE49-F238E27FC236}">
                <a16:creationId xmlns:a16="http://schemas.microsoft.com/office/drawing/2014/main" id="{280B1E72-C3E9-6EF1-CCC5-381BF44C3DAB}"/>
              </a:ext>
            </a:extLst>
          </p:cNvPr>
          <p:cNvSpPr>
            <a:spLocks noGrp="1"/>
          </p:cNvSpPr>
          <p:nvPr>
            <p:ph type="sldNum" sz="quarter" idx="12"/>
          </p:nvPr>
        </p:nvSpPr>
        <p:spPr/>
        <p:txBody>
          <a:bodyPr/>
          <a:lstStyle/>
          <a:p>
            <a:fld id="{2BFBFC39-D4A4-46B7-8D68-7C0702BDF67D}" type="slidenum">
              <a:rPr lang="en-IN" smtClean="0"/>
              <a:t>‹#›</a:t>
            </a:fld>
            <a:endParaRPr lang="en-IN"/>
          </a:p>
        </p:txBody>
      </p:sp>
    </p:spTree>
    <p:extLst>
      <p:ext uri="{BB962C8B-B14F-4D97-AF65-F5344CB8AC3E}">
        <p14:creationId xmlns:p14="http://schemas.microsoft.com/office/powerpoint/2010/main" val="1240576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CC2F0-7676-D93B-3E13-C20B1108C5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BCE1E4-3C9E-3A02-4ADF-BD9FE465B1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91E1C18-35DF-E3B9-143C-8CD9B237E1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D3090C-BFC5-311F-05EA-2E2363BD805B}"/>
              </a:ext>
            </a:extLst>
          </p:cNvPr>
          <p:cNvSpPr>
            <a:spLocks noGrp="1"/>
          </p:cNvSpPr>
          <p:nvPr>
            <p:ph type="dt" sz="half" idx="10"/>
          </p:nvPr>
        </p:nvSpPr>
        <p:spPr/>
        <p:txBody>
          <a:bodyPr/>
          <a:lstStyle/>
          <a:p>
            <a:fld id="{A6FD4F69-8859-4C58-9DEE-15094209E565}" type="datetime1">
              <a:rPr lang="en-IN" smtClean="0"/>
              <a:t>10-07-2023</a:t>
            </a:fld>
            <a:endParaRPr lang="en-IN"/>
          </a:p>
        </p:txBody>
      </p:sp>
      <p:sp>
        <p:nvSpPr>
          <p:cNvPr id="6" name="Footer Placeholder 5">
            <a:extLst>
              <a:ext uri="{FF2B5EF4-FFF2-40B4-BE49-F238E27FC236}">
                <a16:creationId xmlns:a16="http://schemas.microsoft.com/office/drawing/2014/main" id="{9C3EADED-F3A6-261C-924F-33B69A4B82E5}"/>
              </a:ext>
            </a:extLst>
          </p:cNvPr>
          <p:cNvSpPr>
            <a:spLocks noGrp="1"/>
          </p:cNvSpPr>
          <p:nvPr>
            <p:ph type="ftr" sz="quarter" idx="11"/>
          </p:nvPr>
        </p:nvSpPr>
        <p:spPr/>
        <p:txBody>
          <a:bodyPr/>
          <a:lstStyle/>
          <a:p>
            <a:r>
              <a:rPr lang="en-US"/>
              <a:t>Prepared  by Data Structure Team Members</a:t>
            </a:r>
            <a:endParaRPr lang="en-IN"/>
          </a:p>
        </p:txBody>
      </p:sp>
      <p:sp>
        <p:nvSpPr>
          <p:cNvPr id="7" name="Slide Number Placeholder 6">
            <a:extLst>
              <a:ext uri="{FF2B5EF4-FFF2-40B4-BE49-F238E27FC236}">
                <a16:creationId xmlns:a16="http://schemas.microsoft.com/office/drawing/2014/main" id="{35E9A983-4636-1A0A-F587-1E5D03927D73}"/>
              </a:ext>
            </a:extLst>
          </p:cNvPr>
          <p:cNvSpPr>
            <a:spLocks noGrp="1"/>
          </p:cNvSpPr>
          <p:nvPr>
            <p:ph type="sldNum" sz="quarter" idx="12"/>
          </p:nvPr>
        </p:nvSpPr>
        <p:spPr/>
        <p:txBody>
          <a:bodyPr/>
          <a:lstStyle/>
          <a:p>
            <a:fld id="{2BFBFC39-D4A4-46B7-8D68-7C0702BDF67D}" type="slidenum">
              <a:rPr lang="en-IN" smtClean="0"/>
              <a:t>‹#›</a:t>
            </a:fld>
            <a:endParaRPr lang="en-IN"/>
          </a:p>
        </p:txBody>
      </p:sp>
    </p:spTree>
    <p:extLst>
      <p:ext uri="{BB962C8B-B14F-4D97-AF65-F5344CB8AC3E}">
        <p14:creationId xmlns:p14="http://schemas.microsoft.com/office/powerpoint/2010/main" val="3358028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2B54-118F-E48F-2EF2-B5FF559167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0FCC15-5EAD-E2CC-17E5-486553B73A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13659D9-0D24-E5D7-EA8E-379342BCB0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CB50F0-3A59-2749-1149-05163AC24931}"/>
              </a:ext>
            </a:extLst>
          </p:cNvPr>
          <p:cNvSpPr>
            <a:spLocks noGrp="1"/>
          </p:cNvSpPr>
          <p:nvPr>
            <p:ph type="dt" sz="half" idx="10"/>
          </p:nvPr>
        </p:nvSpPr>
        <p:spPr/>
        <p:txBody>
          <a:bodyPr/>
          <a:lstStyle/>
          <a:p>
            <a:fld id="{02346FDD-7394-418B-97A2-2C5D96AC171A}" type="datetime1">
              <a:rPr lang="en-IN" smtClean="0"/>
              <a:t>10-07-2023</a:t>
            </a:fld>
            <a:endParaRPr lang="en-IN"/>
          </a:p>
        </p:txBody>
      </p:sp>
      <p:sp>
        <p:nvSpPr>
          <p:cNvPr id="6" name="Footer Placeholder 5">
            <a:extLst>
              <a:ext uri="{FF2B5EF4-FFF2-40B4-BE49-F238E27FC236}">
                <a16:creationId xmlns:a16="http://schemas.microsoft.com/office/drawing/2014/main" id="{AB224CC0-D473-1AFC-1FEE-FCE8BACDE4B8}"/>
              </a:ext>
            </a:extLst>
          </p:cNvPr>
          <p:cNvSpPr>
            <a:spLocks noGrp="1"/>
          </p:cNvSpPr>
          <p:nvPr>
            <p:ph type="ftr" sz="quarter" idx="11"/>
          </p:nvPr>
        </p:nvSpPr>
        <p:spPr/>
        <p:txBody>
          <a:bodyPr/>
          <a:lstStyle/>
          <a:p>
            <a:r>
              <a:rPr lang="en-US"/>
              <a:t>Prepared  by Data Structure Team Members</a:t>
            </a:r>
            <a:endParaRPr lang="en-IN"/>
          </a:p>
        </p:txBody>
      </p:sp>
      <p:sp>
        <p:nvSpPr>
          <p:cNvPr id="7" name="Slide Number Placeholder 6">
            <a:extLst>
              <a:ext uri="{FF2B5EF4-FFF2-40B4-BE49-F238E27FC236}">
                <a16:creationId xmlns:a16="http://schemas.microsoft.com/office/drawing/2014/main" id="{CE6B6ED9-6103-8EE4-0886-D014639180B3}"/>
              </a:ext>
            </a:extLst>
          </p:cNvPr>
          <p:cNvSpPr>
            <a:spLocks noGrp="1"/>
          </p:cNvSpPr>
          <p:nvPr>
            <p:ph type="sldNum" sz="quarter" idx="12"/>
          </p:nvPr>
        </p:nvSpPr>
        <p:spPr/>
        <p:txBody>
          <a:bodyPr/>
          <a:lstStyle/>
          <a:p>
            <a:fld id="{2BFBFC39-D4A4-46B7-8D68-7C0702BDF67D}" type="slidenum">
              <a:rPr lang="en-IN" smtClean="0"/>
              <a:t>‹#›</a:t>
            </a:fld>
            <a:endParaRPr lang="en-IN"/>
          </a:p>
        </p:txBody>
      </p:sp>
    </p:spTree>
    <p:extLst>
      <p:ext uri="{BB962C8B-B14F-4D97-AF65-F5344CB8AC3E}">
        <p14:creationId xmlns:p14="http://schemas.microsoft.com/office/powerpoint/2010/main" val="2995641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07EACF-A344-23CA-294B-7803EA63E4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2ED135-2EA8-8AF8-144F-7559820CD9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EB6EEF-0CC9-B33B-727A-EB9BE8076A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F5EEE0-AF61-4DFA-B856-5FC522C527CA}" type="datetime1">
              <a:rPr lang="en-IN" smtClean="0"/>
              <a:t>10-07-2023</a:t>
            </a:fld>
            <a:endParaRPr lang="en-IN"/>
          </a:p>
        </p:txBody>
      </p:sp>
      <p:sp>
        <p:nvSpPr>
          <p:cNvPr id="5" name="Footer Placeholder 4">
            <a:extLst>
              <a:ext uri="{FF2B5EF4-FFF2-40B4-BE49-F238E27FC236}">
                <a16:creationId xmlns:a16="http://schemas.microsoft.com/office/drawing/2014/main" id="{EF72F5FB-D717-FE50-89CF-340A457F89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Prepared  by Data Structure Team Members</a:t>
            </a:r>
            <a:endParaRPr lang="en-IN"/>
          </a:p>
        </p:txBody>
      </p:sp>
      <p:sp>
        <p:nvSpPr>
          <p:cNvPr id="6" name="Slide Number Placeholder 5">
            <a:extLst>
              <a:ext uri="{FF2B5EF4-FFF2-40B4-BE49-F238E27FC236}">
                <a16:creationId xmlns:a16="http://schemas.microsoft.com/office/drawing/2014/main" id="{42424D6C-700D-D41A-5FFF-72554F1F16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FBFC39-D4A4-46B7-8D68-7C0702BDF67D}" type="slidenum">
              <a:rPr lang="en-IN" smtClean="0"/>
              <a:t>‹#›</a:t>
            </a:fld>
            <a:endParaRPr lang="en-IN"/>
          </a:p>
        </p:txBody>
      </p:sp>
    </p:spTree>
    <p:extLst>
      <p:ext uri="{BB962C8B-B14F-4D97-AF65-F5344CB8AC3E}">
        <p14:creationId xmlns:p14="http://schemas.microsoft.com/office/powerpoint/2010/main" val="2412365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geeksforgeeks.org/data-structure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geeksforgeeks.org/searching-algorithm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data-structure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geeksforgeeks.org/multidimensional-arrays-in-java/" TargetMode="External"/><Relationship Id="rId2" Type="http://schemas.openxmlformats.org/officeDocument/2006/relationships/hyperlink" Target="https://www.geeksforgeeks.org/array-data-structure/"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geeksforgeeks.org/circular-linked-list/" TargetMode="External"/><Relationship Id="rId2" Type="http://schemas.openxmlformats.org/officeDocument/2006/relationships/hyperlink" Target="https://www.geeksforgeeks.org/applications-of-linked-list-data-structure/"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geeksforgeeks.org/jvm-works-jvm-architecture/" TargetMode="External"/><Relationship Id="rId2" Type="http://schemas.openxmlformats.org/officeDocument/2006/relationships/hyperlink" Target="https://www.geeksforgeeks.org/stack-data-structure-introduction-program/"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geeksforgeeks.org/types-of-operating-systems/" TargetMode="External"/><Relationship Id="rId2" Type="http://schemas.openxmlformats.org/officeDocument/2006/relationships/hyperlink" Target="https://www.geeksforgeeks.org/applications-of-queue-data-structure/"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geeksforgeeks.org/applications-of-graph-data-structure/"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www.geeksforgeeks.org/applications-of-tree-data-structure/"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www.geeksforgeeks.org/applications-of-hashing/"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hyperlink" Target="https://www.geeksforgeeks.org/kth-smallestlargest-element-unsorted-array/" TargetMode="External"/><Relationship Id="rId3" Type="http://schemas.openxmlformats.org/officeDocument/2006/relationships/hyperlink" Target="https://www.geeksforgeeks.org/heap-sort/" TargetMode="External"/><Relationship Id="rId7" Type="http://schemas.openxmlformats.org/officeDocument/2006/relationships/hyperlink" Target="https://www.geeksforgeeks.org/priority-queue-set-1-introduction/" TargetMode="External"/><Relationship Id="rId2" Type="http://schemas.openxmlformats.org/officeDocument/2006/relationships/hyperlink" Target="https://www.geeksforgeeks.org/applications-of-heap-data-structure/" TargetMode="External"/><Relationship Id="rId1" Type="http://schemas.openxmlformats.org/officeDocument/2006/relationships/slideLayout" Target="../slideLayouts/slideLayout2.xml"/><Relationship Id="rId6" Type="http://schemas.openxmlformats.org/officeDocument/2006/relationships/hyperlink" Target="https://www.geeksforgeeks.org/sorting-algorithms/" TargetMode="External"/><Relationship Id="rId5" Type="http://schemas.openxmlformats.org/officeDocument/2006/relationships/hyperlink" Target="https://www.geeksforgeeks.org/max-heap-in-java/" TargetMode="External"/><Relationship Id="rId4" Type="http://schemas.openxmlformats.org/officeDocument/2006/relationships/hyperlink" Target="https://www.geeksforgeeks.org/min-heap-in-jav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035FC-A075-28E8-CF65-A59C2369C579}"/>
              </a:ext>
            </a:extLst>
          </p:cNvPr>
          <p:cNvSpPr>
            <a:spLocks noGrp="1"/>
          </p:cNvSpPr>
          <p:nvPr>
            <p:ph type="title"/>
          </p:nvPr>
        </p:nvSpPr>
        <p:spPr>
          <a:xfrm>
            <a:off x="1111384" y="1950734"/>
            <a:ext cx="10542352" cy="1275825"/>
          </a:xfrm>
        </p:spPr>
        <p:txBody>
          <a:bodyPr>
            <a:normAutofit fontScale="90000"/>
          </a:bodyPr>
          <a:lstStyle/>
          <a:p>
            <a:pPr algn="ctr"/>
            <a:br>
              <a:rPr lang="en-IN" b="1" dirty="0">
                <a:solidFill>
                  <a:srgbClr val="002060"/>
                </a:solidFill>
                <a:latin typeface="Times New Roman" panose="02020603050405020304" pitchFamily="18" charset="0"/>
                <a:cs typeface="Times New Roman" panose="02020603050405020304" pitchFamily="18" charset="0"/>
              </a:rPr>
            </a:br>
            <a:br>
              <a:rPr lang="en-IN" b="1" dirty="0">
                <a:solidFill>
                  <a:srgbClr val="002060"/>
                </a:solidFill>
                <a:latin typeface="Times New Roman" panose="02020603050405020304" pitchFamily="18" charset="0"/>
                <a:cs typeface="Times New Roman" panose="02020603050405020304" pitchFamily="18" charset="0"/>
              </a:rPr>
            </a:br>
            <a:br>
              <a:rPr lang="en-IN" b="1" dirty="0">
                <a:solidFill>
                  <a:srgbClr val="002060"/>
                </a:solidFill>
                <a:latin typeface="Times New Roman" panose="02020603050405020304" pitchFamily="18" charset="0"/>
                <a:cs typeface="Times New Roman" panose="02020603050405020304" pitchFamily="18" charset="0"/>
              </a:rPr>
            </a:br>
            <a:r>
              <a:rPr lang="en-IN" sz="4000" b="1" dirty="0">
                <a:solidFill>
                  <a:srgbClr val="002060"/>
                </a:solidFill>
                <a:latin typeface="Times New Roman" panose="02020603050405020304" pitchFamily="18" charset="0"/>
                <a:cs typeface="Times New Roman" panose="02020603050405020304" pitchFamily="18" charset="0"/>
              </a:rPr>
              <a:t>RAJALAKSHMI INSTITUTE OF TECHNOLOGY</a:t>
            </a:r>
            <a:br>
              <a:rPr lang="en-IN" b="1" dirty="0">
                <a:latin typeface="Times New Roman" panose="02020603050405020304" pitchFamily="18" charset="0"/>
                <a:cs typeface="Times New Roman" panose="02020603050405020304" pitchFamily="18" charset="0"/>
              </a:rPr>
            </a:br>
            <a:br>
              <a:rPr lang="en-IN" sz="4000" b="1" dirty="0">
                <a:solidFill>
                  <a:srgbClr val="002060"/>
                </a:solidFill>
                <a:latin typeface="Times New Roman" panose="02020603050405020304" pitchFamily="18" charset="0"/>
                <a:cs typeface="Times New Roman" panose="02020603050405020304" pitchFamily="18" charset="0"/>
              </a:rPr>
            </a:br>
            <a:r>
              <a:rPr lang="en-IN" sz="4000" b="1" dirty="0">
                <a:solidFill>
                  <a:srgbClr val="002060"/>
                </a:solidFill>
                <a:latin typeface="Times New Roman" panose="02020603050405020304" pitchFamily="18" charset="0"/>
                <a:cs typeface="Times New Roman" panose="02020603050405020304" pitchFamily="18" charset="0"/>
              </a:rPr>
              <a:t>Data Structures and Algorithms</a:t>
            </a:r>
            <a:br>
              <a:rPr lang="en-IN" sz="4000" b="1" dirty="0">
                <a:solidFill>
                  <a:srgbClr val="002060"/>
                </a:solidFill>
                <a:latin typeface="Times New Roman" panose="02020603050405020304" pitchFamily="18" charset="0"/>
                <a:cs typeface="Times New Roman" panose="02020603050405020304" pitchFamily="18" charset="0"/>
              </a:rPr>
            </a:br>
            <a:br>
              <a:rPr lang="en-IN" sz="4000" b="1" dirty="0">
                <a:solidFill>
                  <a:srgbClr val="002060"/>
                </a:solidFill>
                <a:latin typeface="Times New Roman" panose="02020603050405020304" pitchFamily="18" charset="0"/>
                <a:cs typeface="Times New Roman" panose="02020603050405020304" pitchFamily="18" charset="0"/>
              </a:rPr>
            </a:br>
            <a:br>
              <a:rPr lang="en-IN" sz="4000" b="1" dirty="0">
                <a:solidFill>
                  <a:srgbClr val="002060"/>
                </a:solidFill>
                <a:latin typeface="Times New Roman" panose="02020603050405020304" pitchFamily="18" charset="0"/>
                <a:cs typeface="Times New Roman" panose="02020603050405020304" pitchFamily="18" charset="0"/>
              </a:rPr>
            </a:br>
            <a:r>
              <a:rPr lang="en-IN" sz="4000" b="1" dirty="0">
                <a:solidFill>
                  <a:srgbClr val="0070C0"/>
                </a:solidFill>
                <a:latin typeface="Times New Roman" panose="02020603050405020304" pitchFamily="18" charset="0"/>
                <a:cs typeface="Times New Roman" panose="02020603050405020304" pitchFamily="18" charset="0"/>
              </a:rPr>
              <a:t>Session 1- Introduction to Data Structures  </a:t>
            </a:r>
            <a:endParaRPr lang="en-IN" b="1" dirty="0">
              <a:solidFill>
                <a:srgbClr val="0070C0"/>
              </a:solidFill>
              <a:latin typeface="Times New Roman" panose="02020603050405020304" pitchFamily="18" charset="0"/>
              <a:cs typeface="Times New Roman" panose="02020603050405020304" pitchFamily="18" charset="0"/>
            </a:endParaRPr>
          </a:p>
        </p:txBody>
      </p:sp>
      <p:pic>
        <p:nvPicPr>
          <p:cNvPr id="3074" name="Picture 14">
            <a:extLst>
              <a:ext uri="{FF2B5EF4-FFF2-40B4-BE49-F238E27FC236}">
                <a16:creationId xmlns:a16="http://schemas.microsoft.com/office/drawing/2014/main" id="{06342344-742B-0998-E1A9-9F385DBDF6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6596"/>
          <a:stretch>
            <a:fillRect/>
          </a:stretch>
        </p:blipFill>
        <p:spPr bwMode="auto">
          <a:xfrm>
            <a:off x="471690" y="492732"/>
            <a:ext cx="3039995" cy="1095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a:extLst>
              <a:ext uri="{FF2B5EF4-FFF2-40B4-BE49-F238E27FC236}">
                <a16:creationId xmlns:a16="http://schemas.microsoft.com/office/drawing/2014/main" id="{95FA530D-B517-0401-D567-9E3414A033E5}"/>
              </a:ext>
            </a:extLst>
          </p:cNvPr>
          <p:cNvSpPr>
            <a:spLocks noGrp="1"/>
          </p:cNvSpPr>
          <p:nvPr>
            <p:ph type="dt" sz="half" idx="10"/>
          </p:nvPr>
        </p:nvSpPr>
        <p:spPr/>
        <p:txBody>
          <a:bodyPr/>
          <a:lstStyle/>
          <a:p>
            <a:fld id="{8F066534-5333-48D3-AB89-164E996D6895}" type="datetime1">
              <a:rPr lang="en-IN" smtClean="0"/>
              <a:t>10-07-2023</a:t>
            </a:fld>
            <a:endParaRPr lang="en-IN"/>
          </a:p>
        </p:txBody>
      </p:sp>
      <p:sp>
        <p:nvSpPr>
          <p:cNvPr id="5" name="Footer Placeholder 4">
            <a:extLst>
              <a:ext uri="{FF2B5EF4-FFF2-40B4-BE49-F238E27FC236}">
                <a16:creationId xmlns:a16="http://schemas.microsoft.com/office/drawing/2014/main" id="{3F5501AE-1F65-40C0-4389-D5A3B2E00604}"/>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1728036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FCE893-E1D0-E526-74D8-D25F6F18E8E9}"/>
              </a:ext>
            </a:extLst>
          </p:cNvPr>
          <p:cNvSpPr>
            <a:spLocks noGrp="1"/>
          </p:cNvSpPr>
          <p:nvPr>
            <p:ph idx="1"/>
          </p:nvPr>
        </p:nvSpPr>
        <p:spPr>
          <a:xfrm>
            <a:off x="585280" y="1253331"/>
            <a:ext cx="11136549" cy="4894550"/>
          </a:xfrm>
        </p:spPr>
        <p:txBody>
          <a:bodyPr>
            <a:normAutofit lnSpcReduction="10000"/>
          </a:bodyPr>
          <a:lstStyle/>
          <a:p>
            <a:pPr marL="342900" lvl="0" indent="-342900" algn="just">
              <a:lnSpc>
                <a:spcPct val="100000"/>
              </a:lnSpc>
              <a:tabLst>
                <a:tab pos="457200" algn="l"/>
              </a:tabLst>
            </a:pPr>
            <a:r>
              <a:rPr lang="en-IN" sz="1800" b="1" dirty="0">
                <a:solidFill>
                  <a:srgbClr val="374151"/>
                </a:solidFill>
                <a:effectLst/>
                <a:latin typeface="Times New Roman" panose="02020603050405020304" pitchFamily="18" charset="0"/>
                <a:ea typeface="Times New Roman" panose="02020603050405020304" pitchFamily="18" charset="0"/>
              </a:rPr>
              <a:t>Abstract Data Types (ADTs): </a:t>
            </a:r>
            <a:r>
              <a:rPr lang="en-IN" sz="1800" dirty="0">
                <a:solidFill>
                  <a:srgbClr val="374151"/>
                </a:solidFill>
                <a:effectLst/>
                <a:latin typeface="Times New Roman" panose="02020603050405020304" pitchFamily="18" charset="0"/>
                <a:ea typeface="Times New Roman" panose="02020603050405020304" pitchFamily="18" charset="0"/>
              </a:rPr>
              <a:t>Abstract data types focus on the </a:t>
            </a:r>
            <a:r>
              <a:rPr lang="en-IN" sz="1800" dirty="0" err="1">
                <a:solidFill>
                  <a:srgbClr val="374151"/>
                </a:solidFill>
                <a:effectLst/>
                <a:latin typeface="Times New Roman" panose="02020603050405020304" pitchFamily="18" charset="0"/>
                <a:ea typeface="Times New Roman" panose="02020603050405020304" pitchFamily="18" charset="0"/>
              </a:rPr>
              <a:t>behavior</a:t>
            </a:r>
            <a:r>
              <a:rPr lang="en-IN" sz="1800" dirty="0">
                <a:solidFill>
                  <a:srgbClr val="374151"/>
                </a:solidFill>
                <a:effectLst/>
                <a:latin typeface="Times New Roman" panose="02020603050405020304" pitchFamily="18" charset="0"/>
                <a:ea typeface="Times New Roman" panose="02020603050405020304" pitchFamily="18" charset="0"/>
              </a:rPr>
              <a:t> of data structures rather than their implementation details. They define the operations that can be performed on the data structure, without specifying the underlying implementation. Examples of ADTs include stacks, queues, lists, and dictionaries.</a:t>
            </a:r>
          </a:p>
          <a:p>
            <a:pPr marL="342900" lvl="0" indent="-342900" algn="just">
              <a:lnSpc>
                <a:spcPct val="100000"/>
              </a:lnSpc>
              <a:tabLst>
                <a:tab pos="457200" algn="l"/>
              </a:tabLst>
            </a:pP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00000"/>
              </a:lnSpc>
              <a:tabLst>
                <a:tab pos="457200" algn="l"/>
              </a:tabLst>
            </a:pPr>
            <a:r>
              <a:rPr lang="en-IN" sz="1800" b="1" dirty="0">
                <a:solidFill>
                  <a:srgbClr val="374151"/>
                </a:solidFill>
                <a:effectLst/>
                <a:latin typeface="Times New Roman" panose="02020603050405020304" pitchFamily="18" charset="0"/>
                <a:ea typeface="Times New Roman" panose="02020603050405020304" pitchFamily="18" charset="0"/>
              </a:rPr>
              <a:t>Composite Data Structures: </a:t>
            </a:r>
            <a:r>
              <a:rPr lang="en-IN" sz="1800" dirty="0">
                <a:solidFill>
                  <a:srgbClr val="374151"/>
                </a:solidFill>
                <a:effectLst/>
                <a:latin typeface="Times New Roman" panose="02020603050405020304" pitchFamily="18" charset="0"/>
                <a:ea typeface="Times New Roman" panose="02020603050405020304" pitchFamily="18" charset="0"/>
              </a:rPr>
              <a:t>Composite data structures combine multiple data structures to form more complex structures. For instance, a linked list of trees or a graph represented using an adjacency list are composite data structures.</a:t>
            </a:r>
          </a:p>
          <a:p>
            <a:pPr marL="342900" lvl="0" indent="-342900" algn="just">
              <a:lnSpc>
                <a:spcPct val="100000"/>
              </a:lnSpc>
              <a:tabLst>
                <a:tab pos="457200" algn="l"/>
              </a:tabLst>
            </a:pP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00000"/>
              </a:lnSpc>
              <a:tabLst>
                <a:tab pos="457200" algn="l"/>
              </a:tabLst>
            </a:pPr>
            <a:r>
              <a:rPr lang="en-IN" sz="1800" b="1" dirty="0">
                <a:solidFill>
                  <a:srgbClr val="374151"/>
                </a:solidFill>
                <a:effectLst/>
                <a:latin typeface="Times New Roman" panose="02020603050405020304" pitchFamily="18" charset="0"/>
                <a:ea typeface="Times New Roman" panose="02020603050405020304" pitchFamily="18" charset="0"/>
              </a:rPr>
              <a:t>Persistent Data Structures: </a:t>
            </a:r>
            <a:r>
              <a:rPr lang="en-IN" sz="1800" dirty="0">
                <a:solidFill>
                  <a:srgbClr val="374151"/>
                </a:solidFill>
                <a:effectLst/>
                <a:latin typeface="Times New Roman" panose="02020603050405020304" pitchFamily="18" charset="0"/>
                <a:ea typeface="Times New Roman" panose="02020603050405020304" pitchFamily="18" charset="0"/>
              </a:rPr>
              <a:t>Persistent data structures allow for efficient modification while preserving the previous versions of the structure. They enable efficient time-travel-like operations by reusing existing data and maintaining immutability. Examples include persistent arrays and trees.</a:t>
            </a:r>
          </a:p>
          <a:p>
            <a:pPr marL="342900" lvl="0" indent="-342900" algn="just">
              <a:lnSpc>
                <a:spcPct val="100000"/>
              </a:lnSpc>
              <a:tabLst>
                <a:tab pos="457200" algn="l"/>
              </a:tabLst>
            </a:pPr>
            <a:endParaRPr lang="en-IN" sz="1800" dirty="0">
              <a:effectLst/>
              <a:latin typeface="Times New Roman" panose="02020603050405020304" pitchFamily="18" charset="0"/>
              <a:ea typeface="Times New Roman" panose="02020603050405020304" pitchFamily="18" charset="0"/>
            </a:endParaRPr>
          </a:p>
          <a:p>
            <a:pPr algn="just">
              <a:lnSpc>
                <a:spcPct val="100000"/>
              </a:lnSpc>
            </a:pPr>
            <a:r>
              <a:rPr lang="en-IN" sz="1800" dirty="0">
                <a:solidFill>
                  <a:srgbClr val="374151"/>
                </a:solidFill>
                <a:effectLst/>
                <a:latin typeface="Times New Roman" panose="02020603050405020304" pitchFamily="18" charset="0"/>
                <a:ea typeface="Times New Roman" panose="02020603050405020304" pitchFamily="18" charset="0"/>
              </a:rPr>
              <a:t>These classifications provide a framework for understanding and categorizing different data structures based on their characteristics and usage. Each category has its advantages and trade-offs, and the choice of data structure depends on the specific requirements and constraints of the problem at hand.</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7" name="Title 1">
            <a:extLst>
              <a:ext uri="{FF2B5EF4-FFF2-40B4-BE49-F238E27FC236}">
                <a16:creationId xmlns:a16="http://schemas.microsoft.com/office/drawing/2014/main" id="{B47D42E7-9C6B-5E43-C42C-3A853FF0A3BE}"/>
              </a:ext>
            </a:extLst>
          </p:cNvPr>
          <p:cNvSpPr txBox="1">
            <a:spLocks/>
          </p:cNvSpPr>
          <p:nvPr/>
        </p:nvSpPr>
        <p:spPr>
          <a:xfrm>
            <a:off x="335602" y="97277"/>
            <a:ext cx="9700098" cy="7101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dirty="0">
                <a:latin typeface="Times New Roman" panose="02020603050405020304" pitchFamily="18" charset="0"/>
                <a:cs typeface="Times New Roman" panose="02020603050405020304" pitchFamily="18" charset="0"/>
              </a:rPr>
              <a:t>Classification of Data Structure </a:t>
            </a:r>
            <a:endParaRPr lang="en-IN" sz="3600" dirty="0"/>
          </a:p>
        </p:txBody>
      </p:sp>
      <p:sp>
        <p:nvSpPr>
          <p:cNvPr id="2" name="Date Placeholder 1">
            <a:extLst>
              <a:ext uri="{FF2B5EF4-FFF2-40B4-BE49-F238E27FC236}">
                <a16:creationId xmlns:a16="http://schemas.microsoft.com/office/drawing/2014/main" id="{DC752DBD-36D0-E7E6-7725-4D8CB44A0BAE}"/>
              </a:ext>
            </a:extLst>
          </p:cNvPr>
          <p:cNvSpPr>
            <a:spLocks noGrp="1"/>
          </p:cNvSpPr>
          <p:nvPr>
            <p:ph type="dt" sz="half" idx="10"/>
          </p:nvPr>
        </p:nvSpPr>
        <p:spPr/>
        <p:txBody>
          <a:bodyPr/>
          <a:lstStyle/>
          <a:p>
            <a:fld id="{B1D5CC32-F2AF-4DAD-B99E-3B49CEFE6A36}" type="datetime1">
              <a:rPr lang="en-IN" smtClean="0"/>
              <a:t>10-07-2023</a:t>
            </a:fld>
            <a:endParaRPr lang="en-IN"/>
          </a:p>
        </p:txBody>
      </p:sp>
      <p:sp>
        <p:nvSpPr>
          <p:cNvPr id="4" name="Footer Placeholder 3">
            <a:extLst>
              <a:ext uri="{FF2B5EF4-FFF2-40B4-BE49-F238E27FC236}">
                <a16:creationId xmlns:a16="http://schemas.microsoft.com/office/drawing/2014/main" id="{0646C2FE-DE5C-1670-2D46-48313105CA10}"/>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2622932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AC559AD9-8673-7C89-26C0-543DADF1FA4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8326" y="1436518"/>
            <a:ext cx="8540814"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377A2C86-54DB-23FE-C9E6-C5D7F598E31E}"/>
              </a:ext>
            </a:extLst>
          </p:cNvPr>
          <p:cNvSpPr txBox="1">
            <a:spLocks/>
          </p:cNvSpPr>
          <p:nvPr/>
        </p:nvSpPr>
        <p:spPr>
          <a:xfrm>
            <a:off x="416668" y="369651"/>
            <a:ext cx="9700098" cy="7101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dirty="0">
                <a:latin typeface="Times New Roman" panose="02020603050405020304" pitchFamily="18" charset="0"/>
                <a:cs typeface="Times New Roman" panose="02020603050405020304" pitchFamily="18" charset="0"/>
              </a:rPr>
              <a:t>Classification of Data Structure </a:t>
            </a:r>
            <a:endParaRPr lang="en-IN" sz="3600" dirty="0"/>
          </a:p>
        </p:txBody>
      </p:sp>
      <p:sp>
        <p:nvSpPr>
          <p:cNvPr id="2" name="Date Placeholder 1">
            <a:extLst>
              <a:ext uri="{FF2B5EF4-FFF2-40B4-BE49-F238E27FC236}">
                <a16:creationId xmlns:a16="http://schemas.microsoft.com/office/drawing/2014/main" id="{DB7F954E-C596-4B78-E372-A162098A4B74}"/>
              </a:ext>
            </a:extLst>
          </p:cNvPr>
          <p:cNvSpPr>
            <a:spLocks noGrp="1"/>
          </p:cNvSpPr>
          <p:nvPr>
            <p:ph type="dt" sz="half" idx="10"/>
          </p:nvPr>
        </p:nvSpPr>
        <p:spPr/>
        <p:txBody>
          <a:bodyPr/>
          <a:lstStyle/>
          <a:p>
            <a:fld id="{96676AED-4A04-4A94-992F-4CC5DC4A31C5}" type="datetime1">
              <a:rPr lang="en-IN" smtClean="0"/>
              <a:t>10-07-2023</a:t>
            </a:fld>
            <a:endParaRPr lang="en-IN"/>
          </a:p>
        </p:txBody>
      </p:sp>
      <p:sp>
        <p:nvSpPr>
          <p:cNvPr id="3" name="Footer Placeholder 2">
            <a:extLst>
              <a:ext uri="{FF2B5EF4-FFF2-40B4-BE49-F238E27FC236}">
                <a16:creationId xmlns:a16="http://schemas.microsoft.com/office/drawing/2014/main" id="{1D03F1B5-631D-73D8-4CE3-7E5C470706B7}"/>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4166186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BCBDE6-23F0-0497-9FF1-F140002EAC19}"/>
              </a:ext>
            </a:extLst>
          </p:cNvPr>
          <p:cNvSpPr>
            <a:spLocks noGrp="1"/>
          </p:cNvSpPr>
          <p:nvPr>
            <p:ph idx="1"/>
          </p:nvPr>
        </p:nvSpPr>
        <p:spPr>
          <a:xfrm>
            <a:off x="822798" y="1417062"/>
            <a:ext cx="10546404" cy="4380623"/>
          </a:xfrm>
        </p:spPr>
        <p:txBody>
          <a:bodyPr>
            <a:normAutofit/>
          </a:bodyPr>
          <a:lstStyle/>
          <a:p>
            <a:pPr marL="0" indent="0" algn="just">
              <a:buNone/>
            </a:pPr>
            <a:r>
              <a:rPr lang="en-US" sz="2000" b="1" i="0" dirty="0">
                <a:solidFill>
                  <a:srgbClr val="272626"/>
                </a:solidFill>
                <a:effectLst/>
                <a:latin typeface="Times New Roman" panose="02020603050405020304" pitchFamily="18" charset="0"/>
                <a:cs typeface="Times New Roman" panose="02020603050405020304" pitchFamily="18" charset="0"/>
              </a:rPr>
              <a:t>Primitive Data Type</a:t>
            </a:r>
          </a:p>
          <a:p>
            <a:pPr algn="just">
              <a:buFont typeface="Arial" panose="020B0604020202020204" pitchFamily="34" charset="0"/>
              <a:buChar char="•"/>
            </a:pPr>
            <a:endParaRPr lang="en-US" sz="2000" b="1" i="0" dirty="0">
              <a:solidFill>
                <a:srgbClr val="272626"/>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solidFill>
                  <a:srgbClr val="272626"/>
                </a:solidFill>
                <a:effectLst/>
                <a:latin typeface="Times New Roman" panose="02020603050405020304" pitchFamily="18" charset="0"/>
                <a:cs typeface="Times New Roman" panose="02020603050405020304" pitchFamily="18" charset="0"/>
              </a:rPr>
              <a:t>Primitive data types are the data types available in most programming languages.</a:t>
            </a:r>
          </a:p>
          <a:p>
            <a:pPr algn="just">
              <a:buFont typeface="Arial" panose="020B0604020202020204" pitchFamily="34" charset="0"/>
              <a:buChar char="•"/>
            </a:pPr>
            <a:r>
              <a:rPr lang="en-US" sz="2000" b="0" i="0" dirty="0">
                <a:solidFill>
                  <a:srgbClr val="272626"/>
                </a:solidFill>
                <a:effectLst/>
                <a:latin typeface="Times New Roman" panose="02020603050405020304" pitchFamily="18" charset="0"/>
                <a:cs typeface="Times New Roman" panose="02020603050405020304" pitchFamily="18" charset="0"/>
              </a:rPr>
              <a:t>These data types are used to represent single values.</a:t>
            </a:r>
          </a:p>
          <a:p>
            <a:pPr algn="just">
              <a:buFont typeface="Arial" panose="020B0604020202020204" pitchFamily="34" charset="0"/>
              <a:buChar char="•"/>
            </a:pPr>
            <a:r>
              <a:rPr lang="en-US" sz="2000" b="0" i="0" dirty="0">
                <a:solidFill>
                  <a:srgbClr val="272626"/>
                </a:solidFill>
                <a:effectLst/>
                <a:latin typeface="Times New Roman" panose="02020603050405020304" pitchFamily="18" charset="0"/>
                <a:cs typeface="Times New Roman" panose="02020603050405020304" pitchFamily="18" charset="0"/>
              </a:rPr>
              <a:t>It is a basic data type available in most programming languages.</a:t>
            </a:r>
          </a:p>
          <a:p>
            <a:pPr algn="just">
              <a:buFont typeface="Arial" panose="020B0604020202020204" pitchFamily="34" charset="0"/>
              <a:buChar char="•"/>
            </a:pPr>
            <a:endParaRPr lang="en-US" sz="2000" b="0" i="0" dirty="0">
              <a:solidFill>
                <a:srgbClr val="272626"/>
              </a:solidFill>
              <a:effectLst/>
              <a:latin typeface="Times New Roman" panose="02020603050405020304" pitchFamily="18" charset="0"/>
              <a:cs typeface="Times New Roman" panose="02020603050405020304" pitchFamily="18" charset="0"/>
            </a:endParaRPr>
          </a:p>
          <a:p>
            <a:pPr marL="0" indent="0" algn="just">
              <a:buNone/>
            </a:pPr>
            <a:r>
              <a:rPr lang="en-US" sz="2000" b="1" i="0" dirty="0">
                <a:solidFill>
                  <a:srgbClr val="272626"/>
                </a:solidFill>
                <a:effectLst/>
                <a:latin typeface="Times New Roman" panose="02020603050405020304" pitchFamily="18" charset="0"/>
                <a:cs typeface="Times New Roman" panose="02020603050405020304" pitchFamily="18" charset="0"/>
              </a:rPr>
              <a:t>Non-Primitive Data Type</a:t>
            </a:r>
          </a:p>
          <a:p>
            <a:pPr algn="just">
              <a:buFont typeface="Arial" panose="020B0604020202020204" pitchFamily="34" charset="0"/>
              <a:buChar char="•"/>
            </a:pPr>
            <a:endParaRPr lang="en-US" sz="2000" b="1" i="0" dirty="0">
              <a:solidFill>
                <a:srgbClr val="272626"/>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solidFill>
                  <a:srgbClr val="272626"/>
                </a:solidFill>
                <a:effectLst/>
                <a:latin typeface="Times New Roman" panose="02020603050405020304" pitchFamily="18" charset="0"/>
                <a:cs typeface="Times New Roman" panose="02020603050405020304" pitchFamily="18" charset="0"/>
              </a:rPr>
              <a:t>Data types derived from primary data types are known as Non-Primitive data types.</a:t>
            </a:r>
          </a:p>
          <a:p>
            <a:pPr algn="just">
              <a:buFont typeface="Arial" panose="020B0604020202020204" pitchFamily="34" charset="0"/>
              <a:buChar char="•"/>
            </a:pPr>
            <a:r>
              <a:rPr lang="en-US" sz="2000" b="0" i="0" dirty="0">
                <a:solidFill>
                  <a:srgbClr val="272626"/>
                </a:solidFill>
                <a:effectLst/>
                <a:latin typeface="Times New Roman" panose="02020603050405020304" pitchFamily="18" charset="0"/>
                <a:cs typeface="Times New Roman" panose="02020603050405020304" pitchFamily="18" charset="0"/>
              </a:rPr>
              <a:t>Non-Primitive data types are used to store groups of values.</a:t>
            </a:r>
          </a:p>
          <a:p>
            <a:endParaRPr lang="en-IN" dirty="0"/>
          </a:p>
        </p:txBody>
      </p:sp>
      <p:sp>
        <p:nvSpPr>
          <p:cNvPr id="4" name="Title 1">
            <a:extLst>
              <a:ext uri="{FF2B5EF4-FFF2-40B4-BE49-F238E27FC236}">
                <a16:creationId xmlns:a16="http://schemas.microsoft.com/office/drawing/2014/main" id="{13347605-2E40-BBCE-0C5E-1AB9A3B9C033}"/>
              </a:ext>
            </a:extLst>
          </p:cNvPr>
          <p:cNvSpPr txBox="1">
            <a:spLocks/>
          </p:cNvSpPr>
          <p:nvPr/>
        </p:nvSpPr>
        <p:spPr>
          <a:xfrm>
            <a:off x="416668" y="369651"/>
            <a:ext cx="9700098" cy="7101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dirty="0">
                <a:latin typeface="Times New Roman" panose="02020603050405020304" pitchFamily="18" charset="0"/>
                <a:cs typeface="Times New Roman" panose="02020603050405020304" pitchFamily="18" charset="0"/>
              </a:rPr>
              <a:t>Classification of Data Structure </a:t>
            </a:r>
            <a:endParaRPr lang="en-IN" sz="3600" dirty="0"/>
          </a:p>
        </p:txBody>
      </p:sp>
      <p:sp>
        <p:nvSpPr>
          <p:cNvPr id="2" name="Date Placeholder 1">
            <a:extLst>
              <a:ext uri="{FF2B5EF4-FFF2-40B4-BE49-F238E27FC236}">
                <a16:creationId xmlns:a16="http://schemas.microsoft.com/office/drawing/2014/main" id="{12D110EE-3434-610A-A5DA-E16FF4CECA2B}"/>
              </a:ext>
            </a:extLst>
          </p:cNvPr>
          <p:cNvSpPr>
            <a:spLocks noGrp="1"/>
          </p:cNvSpPr>
          <p:nvPr>
            <p:ph type="dt" sz="half" idx="10"/>
          </p:nvPr>
        </p:nvSpPr>
        <p:spPr/>
        <p:txBody>
          <a:bodyPr/>
          <a:lstStyle/>
          <a:p>
            <a:fld id="{078721BC-883E-47B0-A46E-2B92709E88DF}" type="datetime1">
              <a:rPr lang="en-IN" smtClean="0"/>
              <a:t>10-07-2023</a:t>
            </a:fld>
            <a:endParaRPr lang="en-IN"/>
          </a:p>
        </p:txBody>
      </p:sp>
      <p:sp>
        <p:nvSpPr>
          <p:cNvPr id="5" name="Footer Placeholder 4">
            <a:extLst>
              <a:ext uri="{FF2B5EF4-FFF2-40B4-BE49-F238E27FC236}">
                <a16:creationId xmlns:a16="http://schemas.microsoft.com/office/drawing/2014/main" id="{7170F828-0AFD-6463-78BE-A179B57E7512}"/>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38117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190F1-F06A-2D34-E44E-7F3275521E24}"/>
              </a:ext>
            </a:extLst>
          </p:cNvPr>
          <p:cNvSpPr>
            <a:spLocks noGrp="1"/>
          </p:cNvSpPr>
          <p:nvPr>
            <p:ph type="title"/>
          </p:nvPr>
        </p:nvSpPr>
        <p:spPr>
          <a:xfrm>
            <a:off x="478277" y="197896"/>
            <a:ext cx="10515600" cy="802194"/>
          </a:xfrm>
        </p:spPr>
        <p:txBody>
          <a:bodyPr>
            <a:normAutofit/>
          </a:bodyPr>
          <a:lstStyle/>
          <a:p>
            <a:r>
              <a:rPr lang="en-US" sz="4000" b="1" i="0" dirty="0">
                <a:solidFill>
                  <a:srgbClr val="374151"/>
                </a:solidFill>
                <a:effectLst/>
                <a:latin typeface="Times New Roman" panose="02020603050405020304" pitchFamily="18" charset="0"/>
                <a:cs typeface="Times New Roman" panose="02020603050405020304" pitchFamily="18" charset="0"/>
              </a:rPr>
              <a:t>Linear ADTs: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4DE039-A490-F01E-C0B1-670F0C7260C6}"/>
              </a:ext>
            </a:extLst>
          </p:cNvPr>
          <p:cNvSpPr>
            <a:spLocks noGrp="1"/>
          </p:cNvSpPr>
          <p:nvPr>
            <p:ph idx="1"/>
          </p:nvPr>
        </p:nvSpPr>
        <p:spPr>
          <a:xfrm>
            <a:off x="721467" y="904672"/>
            <a:ext cx="10992255" cy="5437661"/>
          </a:xfrm>
        </p:spPr>
        <p:txBody>
          <a:bodyPr>
            <a:normAutofit/>
          </a:bodyPr>
          <a:lstStyle/>
          <a:p>
            <a:pPr algn="just"/>
            <a:r>
              <a:rPr lang="en-US" sz="1900" b="0" i="0" dirty="0">
                <a:solidFill>
                  <a:srgbClr val="374151"/>
                </a:solidFill>
                <a:effectLst/>
                <a:latin typeface="Times New Roman" panose="02020603050405020304" pitchFamily="18" charset="0"/>
                <a:cs typeface="Times New Roman" panose="02020603050405020304" pitchFamily="18" charset="0"/>
              </a:rPr>
              <a:t>Linear ADTs organize data elements in a linear or sequential manner, where each element has a unique predecessor and successor, except for the first and last elements. </a:t>
            </a:r>
          </a:p>
          <a:p>
            <a:pPr algn="just"/>
            <a:r>
              <a:rPr lang="en-US" sz="1900" b="0" i="0" dirty="0">
                <a:solidFill>
                  <a:srgbClr val="374151"/>
                </a:solidFill>
                <a:effectLst/>
                <a:latin typeface="Times New Roman" panose="02020603050405020304" pitchFamily="18" charset="0"/>
                <a:cs typeface="Times New Roman" panose="02020603050405020304" pitchFamily="18" charset="0"/>
              </a:rPr>
              <a:t>The key characteristic of linear ADTs is the linear relationship between the elements. Some examples of linear ADTs are:</a:t>
            </a:r>
          </a:p>
          <a:p>
            <a:pPr marL="0" indent="0" algn="just">
              <a:buNone/>
            </a:pPr>
            <a:r>
              <a:rPr lang="en-US" sz="1900" b="1" i="0" dirty="0">
                <a:solidFill>
                  <a:srgbClr val="374151"/>
                </a:solidFill>
                <a:effectLst/>
                <a:latin typeface="Times New Roman" panose="02020603050405020304" pitchFamily="18" charset="0"/>
                <a:cs typeface="Times New Roman" panose="02020603050405020304" pitchFamily="18" charset="0"/>
              </a:rPr>
              <a:t>Array</a:t>
            </a:r>
          </a:p>
          <a:p>
            <a:pPr algn="just"/>
            <a:r>
              <a:rPr lang="en-US" sz="1900" dirty="0">
                <a:solidFill>
                  <a:srgbClr val="374151"/>
                </a:solidFill>
                <a:latin typeface="Times New Roman" panose="02020603050405020304" pitchFamily="18" charset="0"/>
                <a:cs typeface="Times New Roman" panose="02020603050405020304" pitchFamily="18" charset="0"/>
              </a:rPr>
              <a:t>An array is a collection of items stored at contiguous memory locations. The idea is to store multiple items of the same type together. This makes it easier to calculate the position of each element by simply adding an offset to a base value, i.e., the memory location of the first element of the array (generally denoted by the name of the array).</a:t>
            </a:r>
          </a:p>
          <a:p>
            <a:endParaRPr lang="en-IN" dirty="0"/>
          </a:p>
        </p:txBody>
      </p:sp>
      <p:pic>
        <p:nvPicPr>
          <p:cNvPr id="5122" name="Picture 2" descr="Array">
            <a:extLst>
              <a:ext uri="{FF2B5EF4-FFF2-40B4-BE49-F238E27FC236}">
                <a16:creationId xmlns:a16="http://schemas.microsoft.com/office/drawing/2014/main" id="{D2B87EFF-54DB-5D3F-F4D4-CF9EFF4A0F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3460" y="3602579"/>
            <a:ext cx="5895975" cy="3057525"/>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2E67514C-54B6-DC44-D304-347D02C44B93}"/>
              </a:ext>
            </a:extLst>
          </p:cNvPr>
          <p:cNvSpPr>
            <a:spLocks noGrp="1"/>
          </p:cNvSpPr>
          <p:nvPr>
            <p:ph type="dt" sz="half" idx="10"/>
          </p:nvPr>
        </p:nvSpPr>
        <p:spPr/>
        <p:txBody>
          <a:bodyPr/>
          <a:lstStyle/>
          <a:p>
            <a:fld id="{AB1CAA96-4BD6-4C53-8EE5-71C63925F382}" type="datetime1">
              <a:rPr lang="en-IN" smtClean="0"/>
              <a:t>10-07-2023</a:t>
            </a:fld>
            <a:endParaRPr lang="en-IN"/>
          </a:p>
        </p:txBody>
      </p:sp>
      <p:sp>
        <p:nvSpPr>
          <p:cNvPr id="5" name="Footer Placeholder 4">
            <a:extLst>
              <a:ext uri="{FF2B5EF4-FFF2-40B4-BE49-F238E27FC236}">
                <a16:creationId xmlns:a16="http://schemas.microsoft.com/office/drawing/2014/main" id="{28292DF4-32C7-A3B5-013D-C3BD2E8FD590}"/>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1103691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190F1-F06A-2D34-E44E-7F3275521E24}"/>
              </a:ext>
            </a:extLst>
          </p:cNvPr>
          <p:cNvSpPr>
            <a:spLocks noGrp="1"/>
          </p:cNvSpPr>
          <p:nvPr>
            <p:ph type="title"/>
          </p:nvPr>
        </p:nvSpPr>
        <p:spPr>
          <a:xfrm>
            <a:off x="526915" y="238667"/>
            <a:ext cx="10515600" cy="802194"/>
          </a:xfrm>
        </p:spPr>
        <p:txBody>
          <a:bodyPr>
            <a:normAutofit/>
          </a:bodyPr>
          <a:lstStyle/>
          <a:p>
            <a:r>
              <a:rPr lang="en-US" sz="4000" b="1" i="0" dirty="0">
                <a:solidFill>
                  <a:srgbClr val="374151"/>
                </a:solidFill>
                <a:effectLst/>
                <a:latin typeface="Times New Roman" panose="02020603050405020304" pitchFamily="18" charset="0"/>
                <a:cs typeface="Times New Roman" panose="02020603050405020304" pitchFamily="18" charset="0"/>
              </a:rPr>
              <a:t>Linear ADTs: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4DE039-A490-F01E-C0B1-670F0C7260C6}"/>
              </a:ext>
            </a:extLst>
          </p:cNvPr>
          <p:cNvSpPr>
            <a:spLocks noGrp="1"/>
          </p:cNvSpPr>
          <p:nvPr>
            <p:ph idx="1"/>
          </p:nvPr>
        </p:nvSpPr>
        <p:spPr>
          <a:xfrm>
            <a:off x="721468" y="1245140"/>
            <a:ext cx="10515600" cy="5097193"/>
          </a:xfrm>
        </p:spPr>
        <p:txBody>
          <a:bodyPr>
            <a:normAutofit/>
          </a:bodyPr>
          <a:lstStyle/>
          <a:p>
            <a:pPr algn="just">
              <a:buFont typeface="Arial" panose="020B0604020202020204" pitchFamily="34" charset="0"/>
              <a:buChar char="•"/>
            </a:pPr>
            <a:r>
              <a:rPr lang="en-US" sz="1900" b="1" i="0" dirty="0">
                <a:solidFill>
                  <a:srgbClr val="374151"/>
                </a:solidFill>
                <a:effectLst/>
                <a:latin typeface="Times New Roman" panose="02020603050405020304" pitchFamily="18" charset="0"/>
                <a:cs typeface="Times New Roman" panose="02020603050405020304" pitchFamily="18" charset="0"/>
              </a:rPr>
              <a:t>Lists</a:t>
            </a:r>
            <a:r>
              <a:rPr lang="en-US" sz="1900" b="0" i="0" dirty="0">
                <a:solidFill>
                  <a:srgbClr val="374151"/>
                </a:solidFill>
                <a:effectLst/>
                <a:latin typeface="Times New Roman" panose="02020603050405020304" pitchFamily="18" charset="0"/>
                <a:cs typeface="Times New Roman" panose="02020603050405020304" pitchFamily="18" charset="0"/>
              </a:rPr>
              <a:t>: A list is a collection of elements arranged in a specific order. Elements can be accessed sequentially, and new elements can be added or removed from either end or a specific position within the list. Examples of linear lists include arrays and linked lists.</a:t>
            </a:r>
          </a:p>
          <a:p>
            <a:pPr algn="just">
              <a:buFont typeface="Arial" panose="020B0604020202020204" pitchFamily="34" charset="0"/>
              <a:buChar char="•"/>
            </a:pPr>
            <a:endParaRPr lang="en-US" sz="1900" b="0" i="0" dirty="0">
              <a:solidFill>
                <a:srgbClr val="374151"/>
              </a:solidFill>
              <a:effectLst/>
              <a:latin typeface="Times New Roman" panose="02020603050405020304" pitchFamily="18" charset="0"/>
              <a:cs typeface="Times New Roman" panose="02020603050405020304" pitchFamily="18" charset="0"/>
            </a:endParaRPr>
          </a:p>
          <a:p>
            <a:endParaRPr lang="en-IN" dirty="0"/>
          </a:p>
        </p:txBody>
      </p:sp>
      <p:pic>
        <p:nvPicPr>
          <p:cNvPr id="6146" name="Picture 2" descr="linked list">
            <a:extLst>
              <a:ext uri="{FF2B5EF4-FFF2-40B4-BE49-F238E27FC236}">
                <a16:creationId xmlns:a16="http://schemas.microsoft.com/office/drawing/2014/main" id="{59D29C4B-4348-3758-B7FF-F891E6501B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809"/>
          <a:stretch/>
        </p:blipFill>
        <p:spPr bwMode="auto">
          <a:xfrm>
            <a:off x="1989904" y="2667305"/>
            <a:ext cx="7589621" cy="279964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3585F095-350F-FF22-E796-C32CDC0661B9}"/>
              </a:ext>
            </a:extLst>
          </p:cNvPr>
          <p:cNvSpPr>
            <a:spLocks noGrp="1"/>
          </p:cNvSpPr>
          <p:nvPr>
            <p:ph type="dt" sz="half" idx="10"/>
          </p:nvPr>
        </p:nvSpPr>
        <p:spPr/>
        <p:txBody>
          <a:bodyPr/>
          <a:lstStyle/>
          <a:p>
            <a:fld id="{2DEC1075-5E46-4207-B355-68DB379299FC}" type="datetime1">
              <a:rPr lang="en-IN" smtClean="0"/>
              <a:t>10-07-2023</a:t>
            </a:fld>
            <a:endParaRPr lang="en-IN"/>
          </a:p>
        </p:txBody>
      </p:sp>
      <p:sp>
        <p:nvSpPr>
          <p:cNvPr id="5" name="Footer Placeholder 4">
            <a:extLst>
              <a:ext uri="{FF2B5EF4-FFF2-40B4-BE49-F238E27FC236}">
                <a16:creationId xmlns:a16="http://schemas.microsoft.com/office/drawing/2014/main" id="{4172696C-F3BA-8235-72EA-E327C92D11EE}"/>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4084751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190F1-F06A-2D34-E44E-7F3275521E24}"/>
              </a:ext>
            </a:extLst>
          </p:cNvPr>
          <p:cNvSpPr>
            <a:spLocks noGrp="1"/>
          </p:cNvSpPr>
          <p:nvPr>
            <p:ph type="title"/>
          </p:nvPr>
        </p:nvSpPr>
        <p:spPr>
          <a:xfrm>
            <a:off x="526915" y="238667"/>
            <a:ext cx="10515600" cy="802194"/>
          </a:xfrm>
        </p:spPr>
        <p:txBody>
          <a:bodyPr>
            <a:normAutofit/>
          </a:bodyPr>
          <a:lstStyle/>
          <a:p>
            <a:r>
              <a:rPr lang="en-US" sz="4000" b="0" i="0" dirty="0">
                <a:solidFill>
                  <a:srgbClr val="374151"/>
                </a:solidFill>
                <a:effectLst/>
                <a:latin typeface="Times New Roman" panose="02020603050405020304" pitchFamily="18" charset="0"/>
                <a:cs typeface="Times New Roman" panose="02020603050405020304" pitchFamily="18" charset="0"/>
              </a:rPr>
              <a:t>Linear ADTs: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4DE039-A490-F01E-C0B1-670F0C7260C6}"/>
              </a:ext>
            </a:extLst>
          </p:cNvPr>
          <p:cNvSpPr>
            <a:spLocks noGrp="1"/>
          </p:cNvSpPr>
          <p:nvPr>
            <p:ph idx="1"/>
          </p:nvPr>
        </p:nvSpPr>
        <p:spPr>
          <a:xfrm>
            <a:off x="721468" y="1245140"/>
            <a:ext cx="10515600" cy="5097193"/>
          </a:xfrm>
        </p:spPr>
        <p:txBody>
          <a:bodyPr>
            <a:normAutofit/>
          </a:bodyPr>
          <a:lstStyle/>
          <a:p>
            <a:pPr algn="just">
              <a:buFont typeface="Arial" panose="020B0604020202020204" pitchFamily="34" charset="0"/>
              <a:buChar char="•"/>
            </a:pPr>
            <a:r>
              <a:rPr lang="en-US" sz="1900" b="1" i="0" dirty="0">
                <a:solidFill>
                  <a:srgbClr val="374151"/>
                </a:solidFill>
                <a:effectLst/>
                <a:latin typeface="Times New Roman" panose="02020603050405020304" pitchFamily="18" charset="0"/>
                <a:cs typeface="Times New Roman" panose="02020603050405020304" pitchFamily="18" charset="0"/>
              </a:rPr>
              <a:t>Stacks</a:t>
            </a:r>
            <a:r>
              <a:rPr lang="en-US" sz="1900" b="0" i="0" dirty="0">
                <a:solidFill>
                  <a:srgbClr val="374151"/>
                </a:solidFill>
                <a:effectLst/>
                <a:latin typeface="Times New Roman" panose="02020603050405020304" pitchFamily="18" charset="0"/>
                <a:cs typeface="Times New Roman" panose="02020603050405020304" pitchFamily="18" charset="0"/>
              </a:rPr>
              <a:t>: A stack is a Last-In-First-Out (LIFO) data structure where elements are added and removed from the same end, called the top. Elements are stacked one on top of the other, and the most recently added element is always the first one to be removed.</a:t>
            </a:r>
          </a:p>
          <a:p>
            <a:pPr algn="just">
              <a:buFont typeface="Arial" panose="020B0604020202020204" pitchFamily="34" charset="0"/>
              <a:buChar char="•"/>
            </a:pPr>
            <a:endParaRPr lang="en-US" sz="1900" b="0" i="0" dirty="0">
              <a:solidFill>
                <a:srgbClr val="374151"/>
              </a:solidFill>
              <a:effectLst/>
              <a:latin typeface="Times New Roman" panose="02020603050405020304" pitchFamily="18" charset="0"/>
              <a:cs typeface="Times New Roman" panose="02020603050405020304" pitchFamily="18" charset="0"/>
            </a:endParaRPr>
          </a:p>
          <a:p>
            <a:endParaRPr lang="en-IN" dirty="0"/>
          </a:p>
        </p:txBody>
      </p:sp>
      <p:pic>
        <p:nvPicPr>
          <p:cNvPr id="7170" name="Picture 2" descr="stack">
            <a:extLst>
              <a:ext uri="{FF2B5EF4-FFF2-40B4-BE49-F238E27FC236}">
                <a16:creationId xmlns:a16="http://schemas.microsoft.com/office/drawing/2014/main" id="{12365C97-E3E1-0F00-2C1D-C1B04AF071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1958" y="2692840"/>
            <a:ext cx="4416358" cy="3231305"/>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14144C28-A83A-F4E8-0AB7-719FA3367AC8}"/>
              </a:ext>
            </a:extLst>
          </p:cNvPr>
          <p:cNvSpPr>
            <a:spLocks noGrp="1"/>
          </p:cNvSpPr>
          <p:nvPr>
            <p:ph type="dt" sz="half" idx="10"/>
          </p:nvPr>
        </p:nvSpPr>
        <p:spPr/>
        <p:txBody>
          <a:bodyPr/>
          <a:lstStyle/>
          <a:p>
            <a:fld id="{52E54725-869D-414E-99BF-5DCBE241B632}" type="datetime1">
              <a:rPr lang="en-IN" smtClean="0"/>
              <a:t>10-07-2023</a:t>
            </a:fld>
            <a:endParaRPr lang="en-IN"/>
          </a:p>
        </p:txBody>
      </p:sp>
      <p:sp>
        <p:nvSpPr>
          <p:cNvPr id="5" name="Footer Placeholder 4">
            <a:extLst>
              <a:ext uri="{FF2B5EF4-FFF2-40B4-BE49-F238E27FC236}">
                <a16:creationId xmlns:a16="http://schemas.microsoft.com/office/drawing/2014/main" id="{F77AF09E-893C-AAE9-368E-C0EE860D02ED}"/>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3219009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190F1-F06A-2D34-E44E-7F3275521E24}"/>
              </a:ext>
            </a:extLst>
          </p:cNvPr>
          <p:cNvSpPr>
            <a:spLocks noGrp="1"/>
          </p:cNvSpPr>
          <p:nvPr>
            <p:ph type="title"/>
          </p:nvPr>
        </p:nvSpPr>
        <p:spPr>
          <a:xfrm>
            <a:off x="526915" y="238667"/>
            <a:ext cx="10515600" cy="802194"/>
          </a:xfrm>
        </p:spPr>
        <p:txBody>
          <a:bodyPr>
            <a:normAutofit/>
          </a:bodyPr>
          <a:lstStyle/>
          <a:p>
            <a:r>
              <a:rPr lang="en-US" sz="4000" b="0" i="0" dirty="0">
                <a:solidFill>
                  <a:srgbClr val="374151"/>
                </a:solidFill>
                <a:effectLst/>
                <a:latin typeface="Times New Roman" panose="02020603050405020304" pitchFamily="18" charset="0"/>
                <a:cs typeface="Times New Roman" panose="02020603050405020304" pitchFamily="18" charset="0"/>
              </a:rPr>
              <a:t>Linear ADTs: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4DE039-A490-F01E-C0B1-670F0C7260C6}"/>
              </a:ext>
            </a:extLst>
          </p:cNvPr>
          <p:cNvSpPr>
            <a:spLocks noGrp="1"/>
          </p:cNvSpPr>
          <p:nvPr>
            <p:ph idx="1"/>
          </p:nvPr>
        </p:nvSpPr>
        <p:spPr>
          <a:xfrm>
            <a:off x="721468" y="1527243"/>
            <a:ext cx="10515600" cy="4815090"/>
          </a:xfrm>
        </p:spPr>
        <p:txBody>
          <a:bodyPr>
            <a:normAutofit/>
          </a:bodyPr>
          <a:lstStyle/>
          <a:p>
            <a:pPr algn="just">
              <a:buFont typeface="Arial" panose="020B0604020202020204" pitchFamily="34" charset="0"/>
              <a:buChar char="•"/>
            </a:pPr>
            <a:r>
              <a:rPr lang="en-US" sz="1900" b="1" i="0" dirty="0">
                <a:solidFill>
                  <a:srgbClr val="374151"/>
                </a:solidFill>
                <a:effectLst/>
                <a:latin typeface="Times New Roman" panose="02020603050405020304" pitchFamily="18" charset="0"/>
                <a:cs typeface="Times New Roman" panose="02020603050405020304" pitchFamily="18" charset="0"/>
              </a:rPr>
              <a:t>Queues</a:t>
            </a:r>
            <a:r>
              <a:rPr lang="en-US" sz="1900" b="0" i="0" dirty="0">
                <a:solidFill>
                  <a:srgbClr val="374151"/>
                </a:solidFill>
                <a:effectLst/>
                <a:latin typeface="Times New Roman" panose="02020603050405020304" pitchFamily="18" charset="0"/>
                <a:cs typeface="Times New Roman" panose="02020603050405020304" pitchFamily="18" charset="0"/>
              </a:rPr>
              <a:t>: A queue is a First-In-First-Out (FIFO) data structure that operates on the principle that the element added first is the first one to be removed. Elements are added at the rear and removed from the front.</a:t>
            </a:r>
          </a:p>
          <a:p>
            <a:endParaRPr lang="en-IN" dirty="0"/>
          </a:p>
        </p:txBody>
      </p:sp>
      <p:pic>
        <p:nvPicPr>
          <p:cNvPr id="8194" name="Picture 2" descr="queue">
            <a:extLst>
              <a:ext uri="{FF2B5EF4-FFF2-40B4-BE49-F238E27FC236}">
                <a16:creationId xmlns:a16="http://schemas.microsoft.com/office/drawing/2014/main" id="{D0F8B2D4-858A-E3F1-98D0-A9ECD63FAB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2581" y="3125922"/>
            <a:ext cx="7870505" cy="1698997"/>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E1A2368-CFCE-B6BE-1AA2-001DE55335FC}"/>
              </a:ext>
            </a:extLst>
          </p:cNvPr>
          <p:cNvSpPr>
            <a:spLocks noGrp="1"/>
          </p:cNvSpPr>
          <p:nvPr>
            <p:ph type="dt" sz="half" idx="10"/>
          </p:nvPr>
        </p:nvSpPr>
        <p:spPr/>
        <p:txBody>
          <a:bodyPr/>
          <a:lstStyle/>
          <a:p>
            <a:fld id="{2BB6E353-196A-49BE-B2B4-ED56CFD95D37}" type="datetime1">
              <a:rPr lang="en-IN" smtClean="0"/>
              <a:t>10-07-2023</a:t>
            </a:fld>
            <a:endParaRPr lang="en-IN"/>
          </a:p>
        </p:txBody>
      </p:sp>
      <p:sp>
        <p:nvSpPr>
          <p:cNvPr id="5" name="Footer Placeholder 4">
            <a:extLst>
              <a:ext uri="{FF2B5EF4-FFF2-40B4-BE49-F238E27FC236}">
                <a16:creationId xmlns:a16="http://schemas.microsoft.com/office/drawing/2014/main" id="{64A48C83-9EA6-A45E-188D-F447868FACA9}"/>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773991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98833-2417-903A-5FCB-41EEC5B7687B}"/>
              </a:ext>
            </a:extLst>
          </p:cNvPr>
          <p:cNvSpPr>
            <a:spLocks noGrp="1"/>
          </p:cNvSpPr>
          <p:nvPr>
            <p:ph type="title"/>
          </p:nvPr>
        </p:nvSpPr>
        <p:spPr>
          <a:xfrm>
            <a:off x="546370" y="131661"/>
            <a:ext cx="10515600" cy="957837"/>
          </a:xfrm>
        </p:spPr>
        <p:txBody>
          <a:bodyPr>
            <a:normAutofit/>
          </a:bodyPr>
          <a:lstStyle/>
          <a:p>
            <a:r>
              <a:rPr lang="en-US" sz="3600" b="0" i="0" dirty="0">
                <a:solidFill>
                  <a:srgbClr val="374151"/>
                </a:solidFill>
                <a:effectLst/>
                <a:latin typeface="Times New Roman" panose="02020603050405020304" pitchFamily="18" charset="0"/>
                <a:cs typeface="Times New Roman" panose="02020603050405020304" pitchFamily="18" charset="0"/>
              </a:rPr>
              <a:t>Non-linear ADTs: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CF6427-2D89-3D02-2AFE-068C6F0C2099}"/>
              </a:ext>
            </a:extLst>
          </p:cNvPr>
          <p:cNvSpPr>
            <a:spLocks noGrp="1"/>
          </p:cNvSpPr>
          <p:nvPr>
            <p:ph idx="1"/>
          </p:nvPr>
        </p:nvSpPr>
        <p:spPr>
          <a:xfrm>
            <a:off x="546370" y="1225735"/>
            <a:ext cx="10990634" cy="4970733"/>
          </a:xfrm>
        </p:spPr>
        <p:txBody>
          <a:bodyPr>
            <a:normAutofit/>
          </a:bodyPr>
          <a:lstStyle/>
          <a:p>
            <a:pPr algn="just"/>
            <a:r>
              <a:rPr lang="en-US" sz="2000" b="1" i="0" dirty="0">
                <a:solidFill>
                  <a:srgbClr val="374151"/>
                </a:solidFill>
                <a:effectLst/>
                <a:latin typeface="Times New Roman" panose="02020603050405020304" pitchFamily="18" charset="0"/>
                <a:cs typeface="Times New Roman" panose="02020603050405020304" pitchFamily="18" charset="0"/>
              </a:rPr>
              <a:t>Non-linear ADTs: </a:t>
            </a:r>
            <a:r>
              <a:rPr lang="en-US" sz="2000" b="0" i="0" dirty="0">
                <a:solidFill>
                  <a:srgbClr val="374151"/>
                </a:solidFill>
                <a:effectLst/>
                <a:latin typeface="Times New Roman" panose="02020603050405020304" pitchFamily="18" charset="0"/>
                <a:cs typeface="Times New Roman" panose="02020603050405020304" pitchFamily="18" charset="0"/>
              </a:rPr>
              <a:t>Non-linear ADTs do not have a sequential arrangement of elements. The relationship between elements can be hierarchical, arbitrary, or even cyclical. Some examples of non-linear ADTs are:</a:t>
            </a:r>
          </a:p>
          <a:p>
            <a:pPr algn="just"/>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Trees: </a:t>
            </a:r>
            <a:r>
              <a:rPr lang="en-US" sz="2000" b="0" i="0" dirty="0">
                <a:solidFill>
                  <a:srgbClr val="374151"/>
                </a:solidFill>
                <a:effectLst/>
                <a:latin typeface="Times New Roman" panose="02020603050405020304" pitchFamily="18" charset="0"/>
                <a:cs typeface="Times New Roman" panose="02020603050405020304" pitchFamily="18" charset="0"/>
              </a:rPr>
              <a:t>A tree is a hierarchical data structure composed of nodes connected by edges. It has a root node and child nodes, forming a branching structure. Trees can be binary (each node has at most two children) or multiway (each node can have multiple children). Examples include binary trees, AVL trees, and B-trees</a:t>
            </a:r>
            <a:r>
              <a:rPr lang="en-US" sz="2600" b="0" i="0" dirty="0">
                <a:solidFill>
                  <a:srgbClr val="374151"/>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endParaRPr lang="en-US" sz="2600" b="0" i="0" dirty="0">
              <a:solidFill>
                <a:srgbClr val="374151"/>
              </a:solidFill>
              <a:effectLst/>
              <a:latin typeface="Times New Roman" panose="02020603050405020304" pitchFamily="18" charset="0"/>
              <a:cs typeface="Times New Roman" panose="02020603050405020304" pitchFamily="18" charset="0"/>
            </a:endParaRPr>
          </a:p>
          <a:p>
            <a:endParaRPr lang="en-IN" dirty="0"/>
          </a:p>
        </p:txBody>
      </p:sp>
      <p:pic>
        <p:nvPicPr>
          <p:cNvPr id="9218" name="Picture 2" descr="Tree">
            <a:extLst>
              <a:ext uri="{FF2B5EF4-FFF2-40B4-BE49-F238E27FC236}">
                <a16:creationId xmlns:a16="http://schemas.microsoft.com/office/drawing/2014/main" id="{78E6DDE6-ACA1-996F-9F38-4F420A88EA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8125" y="3711101"/>
            <a:ext cx="4095750" cy="344805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8F1773DB-E593-7BFD-7D93-0C0BB9863462}"/>
              </a:ext>
            </a:extLst>
          </p:cNvPr>
          <p:cNvSpPr>
            <a:spLocks noGrp="1"/>
          </p:cNvSpPr>
          <p:nvPr>
            <p:ph type="dt" sz="half" idx="10"/>
          </p:nvPr>
        </p:nvSpPr>
        <p:spPr/>
        <p:txBody>
          <a:bodyPr/>
          <a:lstStyle/>
          <a:p>
            <a:fld id="{4063AD11-C140-4CF4-9A1F-7EFCCC60ECC1}" type="datetime1">
              <a:rPr lang="en-IN" smtClean="0"/>
              <a:t>10-07-2023</a:t>
            </a:fld>
            <a:endParaRPr lang="en-IN"/>
          </a:p>
        </p:txBody>
      </p:sp>
      <p:sp>
        <p:nvSpPr>
          <p:cNvPr id="5" name="Footer Placeholder 4">
            <a:extLst>
              <a:ext uri="{FF2B5EF4-FFF2-40B4-BE49-F238E27FC236}">
                <a16:creationId xmlns:a16="http://schemas.microsoft.com/office/drawing/2014/main" id="{BBBB437D-7E6C-B0B5-CF6E-B687DB20EA56}"/>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1205171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98833-2417-903A-5FCB-41EEC5B7687B}"/>
              </a:ext>
            </a:extLst>
          </p:cNvPr>
          <p:cNvSpPr>
            <a:spLocks noGrp="1"/>
          </p:cNvSpPr>
          <p:nvPr>
            <p:ph type="title"/>
          </p:nvPr>
        </p:nvSpPr>
        <p:spPr>
          <a:xfrm>
            <a:off x="546370" y="131661"/>
            <a:ext cx="10515600" cy="957837"/>
          </a:xfrm>
        </p:spPr>
        <p:txBody>
          <a:bodyPr>
            <a:normAutofit/>
          </a:bodyPr>
          <a:lstStyle/>
          <a:p>
            <a:r>
              <a:rPr lang="en-US" sz="3600" b="0" i="0" dirty="0">
                <a:solidFill>
                  <a:srgbClr val="374151"/>
                </a:solidFill>
                <a:effectLst/>
                <a:latin typeface="Times New Roman" panose="02020603050405020304" pitchFamily="18" charset="0"/>
                <a:cs typeface="Times New Roman" panose="02020603050405020304" pitchFamily="18" charset="0"/>
              </a:rPr>
              <a:t>Non-linear ADTs: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CF6427-2D89-3D02-2AFE-068C6F0C2099}"/>
              </a:ext>
            </a:extLst>
          </p:cNvPr>
          <p:cNvSpPr>
            <a:spLocks noGrp="1"/>
          </p:cNvSpPr>
          <p:nvPr>
            <p:ph idx="1"/>
          </p:nvPr>
        </p:nvSpPr>
        <p:spPr>
          <a:xfrm>
            <a:off x="600683" y="1566153"/>
            <a:ext cx="10990634" cy="4970733"/>
          </a:xfrm>
        </p:spPr>
        <p:txBody>
          <a:bodyPr>
            <a:normAutofit/>
          </a:bodyPr>
          <a:lstStyle/>
          <a:p>
            <a:pPr algn="just">
              <a:buFont typeface="Arial" panose="020B0604020202020204" pitchFamily="34" charset="0"/>
              <a:buChar char="•"/>
            </a:pPr>
            <a:r>
              <a:rPr lang="en-US" sz="2400" b="1" i="0" dirty="0">
                <a:solidFill>
                  <a:srgbClr val="374151"/>
                </a:solidFill>
                <a:effectLst/>
                <a:latin typeface="Times New Roman" panose="02020603050405020304" pitchFamily="18" charset="0"/>
                <a:cs typeface="Times New Roman" panose="02020603050405020304" pitchFamily="18" charset="0"/>
              </a:rPr>
              <a:t>Graphs: </a:t>
            </a:r>
            <a:r>
              <a:rPr lang="en-US" sz="2400" b="0" i="0" dirty="0">
                <a:solidFill>
                  <a:srgbClr val="374151"/>
                </a:solidFill>
                <a:effectLst/>
                <a:latin typeface="Times New Roman" panose="02020603050405020304" pitchFamily="18" charset="0"/>
                <a:cs typeface="Times New Roman" panose="02020603050405020304" pitchFamily="18" charset="0"/>
              </a:rPr>
              <a:t>A graph is a collection of nodes (vertices) connected by edges. Graphs can have arbitrary relationships between nodes, and edges can be directed or undirected. Examples of graphs include directed graphs, undirected graphs, weighted graphs, and social networks.</a:t>
            </a:r>
          </a:p>
          <a:p>
            <a:pPr algn="just">
              <a:buFont typeface="Arial" panose="020B0604020202020204" pitchFamily="34" charset="0"/>
              <a:buChar char="•"/>
            </a:pPr>
            <a:endParaRPr lang="en-US" sz="2600" b="0" i="0" dirty="0">
              <a:solidFill>
                <a:srgbClr val="374151"/>
              </a:solidFill>
              <a:effectLst/>
              <a:latin typeface="Times New Roman" panose="02020603050405020304" pitchFamily="18" charset="0"/>
              <a:cs typeface="Times New Roman" panose="02020603050405020304" pitchFamily="18" charset="0"/>
            </a:endParaRPr>
          </a:p>
          <a:p>
            <a:endParaRPr lang="en-IN" dirty="0"/>
          </a:p>
        </p:txBody>
      </p:sp>
      <p:pic>
        <p:nvPicPr>
          <p:cNvPr id="10242" name="Picture 2" descr="Graph">
            <a:extLst>
              <a:ext uri="{FF2B5EF4-FFF2-40B4-BE49-F238E27FC236}">
                <a16:creationId xmlns:a16="http://schemas.microsoft.com/office/drawing/2014/main" id="{C2D30D4A-D663-6052-B3A3-285A127F5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0764" y="2855728"/>
            <a:ext cx="2009775" cy="1438275"/>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5E120DD4-A32D-D785-D5C9-95EDCC4F2761}"/>
              </a:ext>
            </a:extLst>
          </p:cNvPr>
          <p:cNvSpPr>
            <a:spLocks noGrp="1"/>
          </p:cNvSpPr>
          <p:nvPr>
            <p:ph type="dt" sz="half" idx="10"/>
          </p:nvPr>
        </p:nvSpPr>
        <p:spPr/>
        <p:txBody>
          <a:bodyPr/>
          <a:lstStyle/>
          <a:p>
            <a:fld id="{39151065-B4AD-4D97-90DF-E94270D8C3D1}" type="datetime1">
              <a:rPr lang="en-IN" smtClean="0"/>
              <a:t>10-07-2023</a:t>
            </a:fld>
            <a:endParaRPr lang="en-IN"/>
          </a:p>
        </p:txBody>
      </p:sp>
      <p:sp>
        <p:nvSpPr>
          <p:cNvPr id="5" name="Footer Placeholder 4">
            <a:extLst>
              <a:ext uri="{FF2B5EF4-FFF2-40B4-BE49-F238E27FC236}">
                <a16:creationId xmlns:a16="http://schemas.microsoft.com/office/drawing/2014/main" id="{D5E1661D-38CA-E6A5-5904-9EDC7914255D}"/>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487535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98833-2417-903A-5FCB-41EEC5B7687B}"/>
              </a:ext>
            </a:extLst>
          </p:cNvPr>
          <p:cNvSpPr>
            <a:spLocks noGrp="1"/>
          </p:cNvSpPr>
          <p:nvPr>
            <p:ph type="title"/>
          </p:nvPr>
        </p:nvSpPr>
        <p:spPr>
          <a:xfrm>
            <a:off x="546370" y="131661"/>
            <a:ext cx="10515600" cy="957837"/>
          </a:xfrm>
        </p:spPr>
        <p:txBody>
          <a:bodyPr>
            <a:normAutofit/>
          </a:bodyPr>
          <a:lstStyle/>
          <a:p>
            <a:r>
              <a:rPr lang="en-US" sz="3600" b="0" i="0" dirty="0">
                <a:solidFill>
                  <a:srgbClr val="374151"/>
                </a:solidFill>
                <a:effectLst/>
                <a:latin typeface="Times New Roman" panose="02020603050405020304" pitchFamily="18" charset="0"/>
                <a:cs typeface="Times New Roman" panose="02020603050405020304" pitchFamily="18" charset="0"/>
              </a:rPr>
              <a:t>Non-linear ADTs: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CF6427-2D89-3D02-2AFE-068C6F0C2099}"/>
              </a:ext>
            </a:extLst>
          </p:cNvPr>
          <p:cNvSpPr>
            <a:spLocks noGrp="1"/>
          </p:cNvSpPr>
          <p:nvPr>
            <p:ph idx="1"/>
          </p:nvPr>
        </p:nvSpPr>
        <p:spPr>
          <a:xfrm>
            <a:off x="546370" y="943634"/>
            <a:ext cx="11350558" cy="1225634"/>
          </a:xfrm>
        </p:spPr>
        <p:txBody>
          <a:bodyPr>
            <a:normAutofit fontScale="92500" lnSpcReduction="20000"/>
          </a:bodyPr>
          <a:lstStyle/>
          <a:p>
            <a:pPr algn="just">
              <a:buFont typeface="Arial" panose="020B0604020202020204" pitchFamily="34" charset="0"/>
              <a:buChar char="•"/>
            </a:pPr>
            <a:endParaRPr lang="en-US" sz="2600" b="0" i="0" dirty="0">
              <a:solidFill>
                <a:srgbClr val="37415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1" i="0" dirty="0">
                <a:solidFill>
                  <a:srgbClr val="374151"/>
                </a:solidFill>
                <a:effectLst/>
                <a:latin typeface="Times New Roman" panose="02020603050405020304" pitchFamily="18" charset="0"/>
                <a:cs typeface="Times New Roman" panose="02020603050405020304" pitchFamily="18" charset="0"/>
              </a:rPr>
              <a:t>Hash Tables: </a:t>
            </a:r>
            <a:r>
              <a:rPr lang="en-US" sz="2400" b="0" i="0" dirty="0">
                <a:solidFill>
                  <a:srgbClr val="374151"/>
                </a:solidFill>
                <a:effectLst/>
                <a:latin typeface="Times New Roman" panose="02020603050405020304" pitchFamily="18" charset="0"/>
                <a:cs typeface="Times New Roman" panose="02020603050405020304" pitchFamily="18" charset="0"/>
              </a:rPr>
              <a:t>Hash tables use a hash function to map keys to array indices, allowing for efficient key-value storage and retrieval. Hash tables do not have a linear relationship between keys and values.</a:t>
            </a:r>
          </a:p>
          <a:p>
            <a:pPr algn="just">
              <a:buFont typeface="Arial" panose="020B0604020202020204" pitchFamily="34" charset="0"/>
              <a:buChar char="•"/>
            </a:pPr>
            <a:endParaRPr lang="en-US" sz="2600" b="0" i="0" dirty="0">
              <a:solidFill>
                <a:srgbClr val="37415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2600" b="0" i="0" dirty="0">
              <a:solidFill>
                <a:srgbClr val="374151"/>
              </a:solidFill>
              <a:effectLst/>
              <a:latin typeface="Times New Roman" panose="02020603050405020304" pitchFamily="18" charset="0"/>
              <a:cs typeface="Times New Roman" panose="02020603050405020304" pitchFamily="18" charset="0"/>
            </a:endParaRPr>
          </a:p>
          <a:p>
            <a:endParaRPr lang="en-IN" dirty="0"/>
          </a:p>
        </p:txBody>
      </p:sp>
      <p:pic>
        <p:nvPicPr>
          <p:cNvPr id="11270" name="Picture 6">
            <a:extLst>
              <a:ext uri="{FF2B5EF4-FFF2-40B4-BE49-F238E27FC236}">
                <a16:creationId xmlns:a16="http://schemas.microsoft.com/office/drawing/2014/main" id="{9674D85A-9CAD-9A20-4CB3-8FDD958BF9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8451" y="2590747"/>
            <a:ext cx="6828817" cy="341440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FDBE04FC-0EF8-2F4D-0DFF-5AD2A5E6FA46}"/>
              </a:ext>
            </a:extLst>
          </p:cNvPr>
          <p:cNvSpPr>
            <a:spLocks noGrp="1"/>
          </p:cNvSpPr>
          <p:nvPr>
            <p:ph type="dt" sz="half" idx="10"/>
          </p:nvPr>
        </p:nvSpPr>
        <p:spPr/>
        <p:txBody>
          <a:bodyPr/>
          <a:lstStyle/>
          <a:p>
            <a:fld id="{75F2AE3D-FEF5-4AC6-BDB4-B332AFEBF50C}" type="datetime1">
              <a:rPr lang="en-IN" smtClean="0"/>
              <a:t>10-07-2023</a:t>
            </a:fld>
            <a:endParaRPr lang="en-IN"/>
          </a:p>
        </p:txBody>
      </p:sp>
      <p:sp>
        <p:nvSpPr>
          <p:cNvPr id="5" name="Footer Placeholder 4">
            <a:extLst>
              <a:ext uri="{FF2B5EF4-FFF2-40B4-BE49-F238E27FC236}">
                <a16:creationId xmlns:a16="http://schemas.microsoft.com/office/drawing/2014/main" id="{3C701BFB-54CA-5132-73C7-91AD732CD648}"/>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817979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B72DD-648C-15BF-F11F-E493B7458C2E}"/>
              </a:ext>
            </a:extLst>
          </p:cNvPr>
          <p:cNvSpPr>
            <a:spLocks noGrp="1"/>
          </p:cNvSpPr>
          <p:nvPr>
            <p:ph type="title"/>
          </p:nvPr>
        </p:nvSpPr>
        <p:spPr>
          <a:xfrm>
            <a:off x="838200" y="337867"/>
            <a:ext cx="10515600" cy="926729"/>
          </a:xfrm>
        </p:spPr>
        <p:txBody>
          <a:bodyPr/>
          <a:lstStyle/>
          <a:p>
            <a:r>
              <a:rPr lang="en-IN" b="1" dirty="0">
                <a:latin typeface="Times New Roman" panose="02020603050405020304" pitchFamily="18" charset="0"/>
                <a:cs typeface="Times New Roman" panose="02020603050405020304" pitchFamily="18" charset="0"/>
              </a:rPr>
              <a:t>Data Structure - Introduction</a:t>
            </a:r>
            <a:endParaRPr lang="en-IN" dirty="0"/>
          </a:p>
        </p:txBody>
      </p:sp>
      <p:sp>
        <p:nvSpPr>
          <p:cNvPr id="3" name="Content Placeholder 2">
            <a:extLst>
              <a:ext uri="{FF2B5EF4-FFF2-40B4-BE49-F238E27FC236}">
                <a16:creationId xmlns:a16="http://schemas.microsoft.com/office/drawing/2014/main" id="{51B29A85-03FD-C758-4C56-A1AB3454E612}"/>
              </a:ext>
            </a:extLst>
          </p:cNvPr>
          <p:cNvSpPr>
            <a:spLocks noGrp="1"/>
          </p:cNvSpPr>
          <p:nvPr>
            <p:ph idx="1"/>
          </p:nvPr>
        </p:nvSpPr>
        <p:spPr>
          <a:xfrm>
            <a:off x="838200" y="1429966"/>
            <a:ext cx="10515600" cy="4746997"/>
          </a:xfrm>
        </p:spPr>
        <p:txBody>
          <a:bodyPr>
            <a:normAutofit/>
          </a:bodyPr>
          <a:lstStyle/>
          <a:p>
            <a:pPr algn="l"/>
            <a:r>
              <a:rPr lang="en-US" b="0" i="0" dirty="0">
                <a:solidFill>
                  <a:srgbClr val="282828"/>
                </a:solidFill>
                <a:effectLst/>
                <a:latin typeface="hco ideal sans ssm"/>
              </a:rPr>
              <a:t>C</a:t>
            </a:r>
            <a:r>
              <a:rPr lang="en-US" sz="2100" b="0" i="0" dirty="0">
                <a:solidFill>
                  <a:srgbClr val="282828"/>
                </a:solidFill>
                <a:effectLst/>
                <a:latin typeface="Times New Roman" panose="02020603050405020304" pitchFamily="18" charset="0"/>
                <a:cs typeface="Times New Roman" panose="02020603050405020304" pitchFamily="18" charset="0"/>
              </a:rPr>
              <a:t>omputing systems are continuously performing tasks on data other than the primitive data of the operating system. </a:t>
            </a:r>
          </a:p>
          <a:p>
            <a:pPr algn="l"/>
            <a:endParaRPr lang="en-US" sz="2100" b="0" i="0" dirty="0">
              <a:solidFill>
                <a:srgbClr val="282828"/>
              </a:solidFill>
              <a:effectLst/>
              <a:latin typeface="Times New Roman" panose="02020603050405020304" pitchFamily="18" charset="0"/>
              <a:cs typeface="Times New Roman" panose="02020603050405020304" pitchFamily="18" charset="0"/>
            </a:endParaRPr>
          </a:p>
          <a:p>
            <a:pPr algn="l"/>
            <a:r>
              <a:rPr lang="en-US" sz="2100" b="0" i="0" dirty="0">
                <a:solidFill>
                  <a:srgbClr val="282828"/>
                </a:solidFill>
                <a:effectLst/>
                <a:latin typeface="Times New Roman" panose="02020603050405020304" pitchFamily="18" charset="0"/>
                <a:cs typeface="Times New Roman" panose="02020603050405020304" pitchFamily="18" charset="0"/>
              </a:rPr>
              <a:t>There must therefore be a system for the computing system to determine how to best implement and organize memory of abstract data types and how to efficiently implement various operations using specific algorithms.</a:t>
            </a:r>
          </a:p>
          <a:p>
            <a:pPr algn="l"/>
            <a:endParaRPr lang="en-US" sz="2100" b="0" i="0" dirty="0">
              <a:solidFill>
                <a:srgbClr val="282828"/>
              </a:solidFill>
              <a:effectLst/>
              <a:latin typeface="Times New Roman" panose="02020603050405020304" pitchFamily="18" charset="0"/>
              <a:cs typeface="Times New Roman" panose="02020603050405020304" pitchFamily="18" charset="0"/>
            </a:endParaRPr>
          </a:p>
          <a:p>
            <a:pPr algn="l"/>
            <a:r>
              <a:rPr lang="en-US" sz="2100" b="0" i="0" dirty="0">
                <a:solidFill>
                  <a:srgbClr val="282828"/>
                </a:solidFill>
                <a:effectLst/>
                <a:latin typeface="Times New Roman" panose="02020603050405020304" pitchFamily="18" charset="0"/>
                <a:cs typeface="Times New Roman" panose="02020603050405020304" pitchFamily="18" charset="0"/>
              </a:rPr>
              <a:t>Data structures provide this organization; they are the physical implementation of abstract data types which are generated by specific procedures. </a:t>
            </a:r>
          </a:p>
          <a:p>
            <a:pPr algn="l"/>
            <a:endParaRPr lang="en-US" sz="2100" b="0" i="0" dirty="0">
              <a:solidFill>
                <a:srgbClr val="282828"/>
              </a:solidFill>
              <a:effectLst/>
              <a:latin typeface="Times New Roman" panose="02020603050405020304" pitchFamily="18" charset="0"/>
              <a:cs typeface="Times New Roman" panose="02020603050405020304" pitchFamily="18" charset="0"/>
            </a:endParaRPr>
          </a:p>
          <a:p>
            <a:pPr algn="l"/>
            <a:r>
              <a:rPr lang="en-US" sz="2100" b="0" i="0" dirty="0">
                <a:solidFill>
                  <a:srgbClr val="282828"/>
                </a:solidFill>
                <a:effectLst/>
                <a:latin typeface="Times New Roman" panose="02020603050405020304" pitchFamily="18" charset="0"/>
                <a:cs typeface="Times New Roman" panose="02020603050405020304" pitchFamily="18" charset="0"/>
              </a:rPr>
              <a:t>A data structure will consist of both a collection of variables for storing data as well as algorithms for implementing operations.</a:t>
            </a:r>
          </a:p>
          <a:p>
            <a:endParaRPr lang="en-IN" dirty="0"/>
          </a:p>
        </p:txBody>
      </p:sp>
      <p:sp>
        <p:nvSpPr>
          <p:cNvPr id="4" name="Date Placeholder 3">
            <a:extLst>
              <a:ext uri="{FF2B5EF4-FFF2-40B4-BE49-F238E27FC236}">
                <a16:creationId xmlns:a16="http://schemas.microsoft.com/office/drawing/2014/main" id="{7C9477FB-9E47-9939-0695-AEFA022BF0E3}"/>
              </a:ext>
            </a:extLst>
          </p:cNvPr>
          <p:cNvSpPr>
            <a:spLocks noGrp="1"/>
          </p:cNvSpPr>
          <p:nvPr>
            <p:ph type="dt" sz="half" idx="10"/>
          </p:nvPr>
        </p:nvSpPr>
        <p:spPr/>
        <p:txBody>
          <a:bodyPr/>
          <a:lstStyle/>
          <a:p>
            <a:fld id="{4C2D112E-39EF-47D5-A7E5-0B74D264855A}" type="datetime1">
              <a:rPr lang="en-IN" smtClean="0"/>
              <a:t>10-07-2023</a:t>
            </a:fld>
            <a:endParaRPr lang="en-IN"/>
          </a:p>
        </p:txBody>
      </p:sp>
      <p:sp>
        <p:nvSpPr>
          <p:cNvPr id="5" name="Footer Placeholder 4">
            <a:extLst>
              <a:ext uri="{FF2B5EF4-FFF2-40B4-BE49-F238E27FC236}">
                <a16:creationId xmlns:a16="http://schemas.microsoft.com/office/drawing/2014/main" id="{673FC329-97C3-2E87-22A7-F4E50DFE80E4}"/>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3770311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98833-2417-903A-5FCB-41EEC5B7687B}"/>
              </a:ext>
            </a:extLst>
          </p:cNvPr>
          <p:cNvSpPr>
            <a:spLocks noGrp="1"/>
          </p:cNvSpPr>
          <p:nvPr>
            <p:ph type="title"/>
          </p:nvPr>
        </p:nvSpPr>
        <p:spPr>
          <a:xfrm>
            <a:off x="546370" y="131661"/>
            <a:ext cx="10515600" cy="957837"/>
          </a:xfrm>
        </p:spPr>
        <p:txBody>
          <a:bodyPr>
            <a:normAutofit/>
          </a:bodyPr>
          <a:lstStyle/>
          <a:p>
            <a:r>
              <a:rPr lang="en-US" sz="3600" b="1" i="0" dirty="0">
                <a:solidFill>
                  <a:srgbClr val="374151"/>
                </a:solidFill>
                <a:effectLst/>
                <a:latin typeface="Times New Roman" panose="02020603050405020304" pitchFamily="18" charset="0"/>
                <a:cs typeface="Times New Roman" panose="02020603050405020304" pitchFamily="18" charset="0"/>
              </a:rPr>
              <a:t>Non-linear ADTs: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CF6427-2D89-3D02-2AFE-068C6F0C2099}"/>
              </a:ext>
            </a:extLst>
          </p:cNvPr>
          <p:cNvSpPr>
            <a:spLocks noGrp="1"/>
          </p:cNvSpPr>
          <p:nvPr>
            <p:ph idx="1"/>
          </p:nvPr>
        </p:nvSpPr>
        <p:spPr>
          <a:xfrm>
            <a:off x="347587" y="1089498"/>
            <a:ext cx="10990634" cy="4970733"/>
          </a:xfrm>
        </p:spPr>
        <p:txBody>
          <a:bodyPr>
            <a:normAutofit/>
          </a:bodyPr>
          <a:lstStyle/>
          <a:p>
            <a:pPr algn="just">
              <a:buFont typeface="Arial" panose="020B0604020202020204" pitchFamily="34" charset="0"/>
              <a:buChar char="•"/>
            </a:pPr>
            <a:r>
              <a:rPr lang="en-US" sz="2600" b="1" i="0" dirty="0">
                <a:solidFill>
                  <a:srgbClr val="374151"/>
                </a:solidFill>
                <a:effectLst/>
                <a:latin typeface="Times New Roman" panose="02020603050405020304" pitchFamily="18" charset="0"/>
                <a:cs typeface="Times New Roman" panose="02020603050405020304" pitchFamily="18" charset="0"/>
              </a:rPr>
              <a:t>Heaps: </a:t>
            </a:r>
            <a:r>
              <a:rPr lang="en-US" sz="2600" b="0" i="0" dirty="0">
                <a:solidFill>
                  <a:srgbClr val="374151"/>
                </a:solidFill>
                <a:effectLst/>
                <a:latin typeface="Times New Roman" panose="02020603050405020304" pitchFamily="18" charset="0"/>
                <a:cs typeface="Times New Roman" panose="02020603050405020304" pitchFamily="18" charset="0"/>
              </a:rPr>
              <a:t>A heap is a specialized tree-based data structure that satisfies the heap property, which determines the order of elements. Heaps are often used to implement priority queues.</a:t>
            </a:r>
          </a:p>
          <a:p>
            <a:endParaRPr lang="en-IN" dirty="0"/>
          </a:p>
        </p:txBody>
      </p:sp>
      <p:pic>
        <p:nvPicPr>
          <p:cNvPr id="12290" name="Picture 2">
            <a:extLst>
              <a:ext uri="{FF2B5EF4-FFF2-40B4-BE49-F238E27FC236}">
                <a16:creationId xmlns:a16="http://schemas.microsoft.com/office/drawing/2014/main" id="{40E45D1E-29EB-9E1D-C7F6-7193878EED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1496" y="2475465"/>
            <a:ext cx="5133146" cy="2603431"/>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150C1E69-9A59-96F6-7F42-3E0BBBEC9B4E}"/>
              </a:ext>
            </a:extLst>
          </p:cNvPr>
          <p:cNvSpPr>
            <a:spLocks noGrp="1"/>
          </p:cNvSpPr>
          <p:nvPr>
            <p:ph type="dt" sz="half" idx="10"/>
          </p:nvPr>
        </p:nvSpPr>
        <p:spPr/>
        <p:txBody>
          <a:bodyPr/>
          <a:lstStyle/>
          <a:p>
            <a:fld id="{CE798193-33D0-4A18-8F52-496C6ADC9F90}" type="datetime1">
              <a:rPr lang="en-IN" smtClean="0"/>
              <a:t>10-07-2023</a:t>
            </a:fld>
            <a:endParaRPr lang="en-IN"/>
          </a:p>
        </p:txBody>
      </p:sp>
      <p:sp>
        <p:nvSpPr>
          <p:cNvPr id="5" name="Footer Placeholder 4">
            <a:extLst>
              <a:ext uri="{FF2B5EF4-FFF2-40B4-BE49-F238E27FC236}">
                <a16:creationId xmlns:a16="http://schemas.microsoft.com/office/drawing/2014/main" id="{4D759A0F-1D89-88FE-3719-E3C9E0D2622C}"/>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3471249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D73228B-5F18-18CC-8F31-4D55FFE00D85}"/>
              </a:ext>
            </a:extLst>
          </p:cNvPr>
          <p:cNvGraphicFramePr>
            <a:graphicFrameLocks noGrp="1"/>
          </p:cNvGraphicFramePr>
          <p:nvPr>
            <p:extLst>
              <p:ext uri="{D42A27DB-BD31-4B8C-83A1-F6EECF244321}">
                <p14:modId xmlns:p14="http://schemas.microsoft.com/office/powerpoint/2010/main" val="1542478755"/>
              </p:ext>
            </p:extLst>
          </p:nvPr>
        </p:nvGraphicFramePr>
        <p:xfrm>
          <a:off x="1138136" y="1225685"/>
          <a:ext cx="9435831" cy="4951280"/>
        </p:xfrm>
        <a:graphic>
          <a:graphicData uri="http://schemas.openxmlformats.org/drawingml/2006/table">
            <a:tbl>
              <a:tblPr/>
              <a:tblGrid>
                <a:gridCol w="4738339">
                  <a:extLst>
                    <a:ext uri="{9D8B030D-6E8A-4147-A177-3AD203B41FA5}">
                      <a16:colId xmlns:a16="http://schemas.microsoft.com/office/drawing/2014/main" val="1608488906"/>
                    </a:ext>
                  </a:extLst>
                </a:gridCol>
                <a:gridCol w="4697492">
                  <a:extLst>
                    <a:ext uri="{9D8B030D-6E8A-4147-A177-3AD203B41FA5}">
                      <a16:colId xmlns:a16="http://schemas.microsoft.com/office/drawing/2014/main" val="1606520730"/>
                    </a:ext>
                  </a:extLst>
                </a:gridCol>
              </a:tblGrid>
              <a:tr h="477232">
                <a:tc>
                  <a:txBody>
                    <a:bodyPr/>
                    <a:lstStyle/>
                    <a:p>
                      <a:pPr algn="ctr"/>
                      <a:r>
                        <a:rPr lang="en-IN" sz="2000" b="1" dirty="0">
                          <a:effectLst/>
                          <a:latin typeface="Cambria" panose="02040503050406030204" pitchFamily="18" charset="0"/>
                          <a:ea typeface="Cambria" panose="02040503050406030204" pitchFamily="18" charset="0"/>
                        </a:rPr>
                        <a:t>Linear Data Structures</a:t>
                      </a:r>
                      <a:endParaRPr lang="en-IN" sz="2000" dirty="0">
                        <a:effectLst/>
                        <a:latin typeface="Cambria" panose="02040503050406030204" pitchFamily="18" charset="0"/>
                        <a:ea typeface="Cambria" panose="02040503050406030204" pitchFamily="18" charset="0"/>
                      </a:endParaRPr>
                    </a:p>
                  </a:txBody>
                  <a:tcPr marL="104852" marR="104852" marT="52426" marB="52426" anchor="ctr">
                    <a:lnL>
                      <a:noFill/>
                    </a:lnL>
                    <a:lnR>
                      <a:noFill/>
                    </a:lnR>
                    <a:lnT>
                      <a:noFill/>
                    </a:lnT>
                    <a:lnB>
                      <a:noFill/>
                    </a:lnB>
                    <a:solidFill>
                      <a:srgbClr val="F8FAFF"/>
                    </a:solidFill>
                  </a:tcPr>
                </a:tc>
                <a:tc>
                  <a:txBody>
                    <a:bodyPr/>
                    <a:lstStyle/>
                    <a:p>
                      <a:pPr algn="ctr"/>
                      <a:r>
                        <a:rPr lang="en-IN" sz="2000" b="1" dirty="0">
                          <a:effectLst/>
                          <a:latin typeface="Cambria" panose="02040503050406030204" pitchFamily="18" charset="0"/>
                          <a:ea typeface="Cambria" panose="02040503050406030204" pitchFamily="18" charset="0"/>
                        </a:rPr>
                        <a:t>Non Linear Data Structures</a:t>
                      </a:r>
                      <a:endParaRPr lang="en-IN" sz="2000" dirty="0">
                        <a:effectLst/>
                        <a:latin typeface="Cambria" panose="02040503050406030204" pitchFamily="18" charset="0"/>
                        <a:ea typeface="Cambria" panose="02040503050406030204" pitchFamily="18" charset="0"/>
                      </a:endParaRPr>
                    </a:p>
                  </a:txBody>
                  <a:tcPr marL="104852" marR="104852" marT="52426" marB="52426" anchor="ctr">
                    <a:lnL>
                      <a:noFill/>
                    </a:lnL>
                    <a:lnR>
                      <a:noFill/>
                    </a:lnR>
                    <a:lnT>
                      <a:noFill/>
                    </a:lnT>
                    <a:lnB>
                      <a:noFill/>
                    </a:lnB>
                    <a:solidFill>
                      <a:srgbClr val="F8FAFF"/>
                    </a:solidFill>
                  </a:tcPr>
                </a:tc>
                <a:extLst>
                  <a:ext uri="{0D108BD9-81ED-4DB2-BD59-A6C34878D82A}">
                    <a16:rowId xmlns:a16="http://schemas.microsoft.com/office/drawing/2014/main" val="2289506884"/>
                  </a:ext>
                </a:extLst>
              </a:tr>
              <a:tr h="835156">
                <a:tc>
                  <a:txBody>
                    <a:bodyPr/>
                    <a:lstStyle/>
                    <a:p>
                      <a:pPr algn="just"/>
                      <a:r>
                        <a:rPr lang="en-US" sz="1600" dirty="0">
                          <a:effectLst/>
                          <a:latin typeface="Cambria" panose="02040503050406030204" pitchFamily="18" charset="0"/>
                          <a:ea typeface="Cambria" panose="02040503050406030204" pitchFamily="18" charset="0"/>
                        </a:rPr>
                        <a:t>The data items are arranged in sequential order, one after the other.</a:t>
                      </a:r>
                    </a:p>
                  </a:txBody>
                  <a:tcPr marL="104852" marR="104852" marT="52426" marB="52426" anchor="ctr">
                    <a:lnL>
                      <a:noFill/>
                    </a:lnL>
                    <a:lnR>
                      <a:noFill/>
                    </a:lnR>
                    <a:lnT>
                      <a:noFill/>
                    </a:lnT>
                    <a:lnB>
                      <a:noFill/>
                    </a:lnB>
                    <a:solidFill>
                      <a:srgbClr val="F8FAFF"/>
                    </a:solidFill>
                  </a:tcPr>
                </a:tc>
                <a:tc>
                  <a:txBody>
                    <a:bodyPr/>
                    <a:lstStyle/>
                    <a:p>
                      <a:pPr algn="just"/>
                      <a:r>
                        <a:rPr lang="en-US" sz="1600">
                          <a:effectLst/>
                          <a:latin typeface="Cambria" panose="02040503050406030204" pitchFamily="18" charset="0"/>
                          <a:ea typeface="Cambria" panose="02040503050406030204" pitchFamily="18" charset="0"/>
                        </a:rPr>
                        <a:t>The data items are arranged in non-sequential order (hierarchical manner).</a:t>
                      </a:r>
                    </a:p>
                  </a:txBody>
                  <a:tcPr marL="104852" marR="104852" marT="52426" marB="52426" anchor="ctr">
                    <a:lnL>
                      <a:noFill/>
                    </a:lnL>
                    <a:lnR>
                      <a:noFill/>
                    </a:lnR>
                    <a:lnT>
                      <a:noFill/>
                    </a:lnT>
                    <a:lnB>
                      <a:noFill/>
                    </a:lnB>
                    <a:solidFill>
                      <a:srgbClr val="F8FAFF"/>
                    </a:solidFill>
                  </a:tcPr>
                </a:tc>
                <a:extLst>
                  <a:ext uri="{0D108BD9-81ED-4DB2-BD59-A6C34878D82A}">
                    <a16:rowId xmlns:a16="http://schemas.microsoft.com/office/drawing/2014/main" val="200847544"/>
                  </a:ext>
                </a:extLst>
              </a:tr>
              <a:tr h="477232">
                <a:tc>
                  <a:txBody>
                    <a:bodyPr/>
                    <a:lstStyle/>
                    <a:p>
                      <a:pPr algn="just"/>
                      <a:r>
                        <a:rPr lang="en-US" sz="1600">
                          <a:effectLst/>
                          <a:latin typeface="Cambria" panose="02040503050406030204" pitchFamily="18" charset="0"/>
                          <a:ea typeface="Cambria" panose="02040503050406030204" pitchFamily="18" charset="0"/>
                        </a:rPr>
                        <a:t>All the items are present on the single layer.</a:t>
                      </a:r>
                    </a:p>
                  </a:txBody>
                  <a:tcPr marL="104852" marR="104852" marT="52426" marB="52426" anchor="ctr">
                    <a:lnL>
                      <a:noFill/>
                    </a:lnL>
                    <a:lnR>
                      <a:noFill/>
                    </a:lnR>
                    <a:lnT>
                      <a:noFill/>
                    </a:lnT>
                    <a:lnB>
                      <a:noFill/>
                    </a:lnB>
                    <a:solidFill>
                      <a:srgbClr val="F8FAFF"/>
                    </a:solidFill>
                  </a:tcPr>
                </a:tc>
                <a:tc>
                  <a:txBody>
                    <a:bodyPr/>
                    <a:lstStyle/>
                    <a:p>
                      <a:pPr algn="just"/>
                      <a:r>
                        <a:rPr lang="en-US" sz="1600">
                          <a:effectLst/>
                          <a:latin typeface="Cambria" panose="02040503050406030204" pitchFamily="18" charset="0"/>
                          <a:ea typeface="Cambria" panose="02040503050406030204" pitchFamily="18" charset="0"/>
                        </a:rPr>
                        <a:t>The data items are present at different layers.</a:t>
                      </a:r>
                    </a:p>
                  </a:txBody>
                  <a:tcPr marL="104852" marR="104852" marT="52426" marB="52426" anchor="ctr">
                    <a:lnL>
                      <a:noFill/>
                    </a:lnL>
                    <a:lnR>
                      <a:noFill/>
                    </a:lnR>
                    <a:lnT>
                      <a:noFill/>
                    </a:lnT>
                    <a:lnB>
                      <a:noFill/>
                    </a:lnB>
                    <a:solidFill>
                      <a:srgbClr val="F8FAFF"/>
                    </a:solidFill>
                  </a:tcPr>
                </a:tc>
                <a:extLst>
                  <a:ext uri="{0D108BD9-81ED-4DB2-BD59-A6C34878D82A}">
                    <a16:rowId xmlns:a16="http://schemas.microsoft.com/office/drawing/2014/main" val="940351850"/>
                  </a:ext>
                </a:extLst>
              </a:tr>
              <a:tr h="1372040">
                <a:tc>
                  <a:txBody>
                    <a:bodyPr/>
                    <a:lstStyle/>
                    <a:p>
                      <a:pPr algn="just"/>
                      <a:r>
                        <a:rPr lang="en-US" sz="1600" dirty="0">
                          <a:effectLst/>
                          <a:latin typeface="Cambria" panose="02040503050406030204" pitchFamily="18" charset="0"/>
                          <a:ea typeface="Cambria" panose="02040503050406030204" pitchFamily="18" charset="0"/>
                        </a:rPr>
                        <a:t>It can be traversed on a single run. That is, if we start from the first element, we can traverse all the elements sequentially in a single pass.</a:t>
                      </a:r>
                    </a:p>
                  </a:txBody>
                  <a:tcPr marL="104852" marR="104852" marT="52426" marB="52426" anchor="ctr">
                    <a:lnL>
                      <a:noFill/>
                    </a:lnL>
                    <a:lnR>
                      <a:noFill/>
                    </a:lnR>
                    <a:lnT>
                      <a:noFill/>
                    </a:lnT>
                    <a:lnB>
                      <a:noFill/>
                    </a:lnB>
                    <a:solidFill>
                      <a:srgbClr val="F8FAFF"/>
                    </a:solidFill>
                  </a:tcPr>
                </a:tc>
                <a:tc>
                  <a:txBody>
                    <a:bodyPr/>
                    <a:lstStyle/>
                    <a:p>
                      <a:pPr algn="just"/>
                      <a:r>
                        <a:rPr lang="en-US" sz="1600">
                          <a:effectLst/>
                          <a:latin typeface="Cambria" panose="02040503050406030204" pitchFamily="18" charset="0"/>
                          <a:ea typeface="Cambria" panose="02040503050406030204" pitchFamily="18" charset="0"/>
                        </a:rPr>
                        <a:t>It requires multiple runs. That is, if we start from the first element it might not be possible to traverse all the elements in a single pass.</a:t>
                      </a:r>
                    </a:p>
                  </a:txBody>
                  <a:tcPr marL="104852" marR="104852" marT="52426" marB="52426" anchor="ctr">
                    <a:lnL>
                      <a:noFill/>
                    </a:lnL>
                    <a:lnR>
                      <a:noFill/>
                    </a:lnR>
                    <a:lnT>
                      <a:noFill/>
                    </a:lnT>
                    <a:lnB>
                      <a:noFill/>
                    </a:lnB>
                    <a:solidFill>
                      <a:srgbClr val="F8FAFF"/>
                    </a:solidFill>
                  </a:tcPr>
                </a:tc>
                <a:extLst>
                  <a:ext uri="{0D108BD9-81ED-4DB2-BD59-A6C34878D82A}">
                    <a16:rowId xmlns:a16="http://schemas.microsoft.com/office/drawing/2014/main" val="4020170562"/>
                  </a:ext>
                </a:extLst>
              </a:tr>
              <a:tr h="835156">
                <a:tc>
                  <a:txBody>
                    <a:bodyPr/>
                    <a:lstStyle/>
                    <a:p>
                      <a:pPr algn="just"/>
                      <a:r>
                        <a:rPr lang="en-US" sz="1600" dirty="0">
                          <a:effectLst/>
                          <a:latin typeface="Cambria" panose="02040503050406030204" pitchFamily="18" charset="0"/>
                          <a:ea typeface="Cambria" panose="02040503050406030204" pitchFamily="18" charset="0"/>
                        </a:rPr>
                        <a:t>The memory utilization is not efficient.</a:t>
                      </a:r>
                    </a:p>
                  </a:txBody>
                  <a:tcPr marL="104852" marR="104852" marT="52426" marB="52426" anchor="ctr">
                    <a:lnL>
                      <a:noFill/>
                    </a:lnL>
                    <a:lnR>
                      <a:noFill/>
                    </a:lnR>
                    <a:lnT>
                      <a:noFill/>
                    </a:lnT>
                    <a:lnB>
                      <a:noFill/>
                    </a:lnB>
                    <a:solidFill>
                      <a:srgbClr val="F8FAFF"/>
                    </a:solidFill>
                  </a:tcPr>
                </a:tc>
                <a:tc>
                  <a:txBody>
                    <a:bodyPr/>
                    <a:lstStyle/>
                    <a:p>
                      <a:pPr algn="just"/>
                      <a:r>
                        <a:rPr lang="en-US" sz="1600">
                          <a:effectLst/>
                          <a:latin typeface="Cambria" panose="02040503050406030204" pitchFamily="18" charset="0"/>
                          <a:ea typeface="Cambria" panose="02040503050406030204" pitchFamily="18" charset="0"/>
                        </a:rPr>
                        <a:t>Different structures utilize memory in different efficient ways depending on the need.</a:t>
                      </a:r>
                    </a:p>
                  </a:txBody>
                  <a:tcPr marL="104852" marR="104852" marT="52426" marB="52426" anchor="ctr">
                    <a:lnL>
                      <a:noFill/>
                    </a:lnL>
                    <a:lnR>
                      <a:noFill/>
                    </a:lnR>
                    <a:lnT>
                      <a:noFill/>
                    </a:lnT>
                    <a:lnB>
                      <a:noFill/>
                    </a:lnB>
                    <a:solidFill>
                      <a:srgbClr val="F8FAFF"/>
                    </a:solidFill>
                  </a:tcPr>
                </a:tc>
                <a:extLst>
                  <a:ext uri="{0D108BD9-81ED-4DB2-BD59-A6C34878D82A}">
                    <a16:rowId xmlns:a16="http://schemas.microsoft.com/office/drawing/2014/main" val="2087653714"/>
                  </a:ext>
                </a:extLst>
              </a:tr>
              <a:tr h="477232">
                <a:tc>
                  <a:txBody>
                    <a:bodyPr/>
                    <a:lstStyle/>
                    <a:p>
                      <a:pPr algn="just"/>
                      <a:r>
                        <a:rPr lang="en-US" sz="1600" dirty="0">
                          <a:effectLst/>
                          <a:latin typeface="Cambria" panose="02040503050406030204" pitchFamily="18" charset="0"/>
                          <a:ea typeface="Cambria" panose="02040503050406030204" pitchFamily="18" charset="0"/>
                        </a:rPr>
                        <a:t>The time complexity increase with the data size.</a:t>
                      </a:r>
                    </a:p>
                  </a:txBody>
                  <a:tcPr marL="104852" marR="104852" marT="52426" marB="52426" anchor="ctr">
                    <a:lnL>
                      <a:noFill/>
                    </a:lnL>
                    <a:lnR>
                      <a:noFill/>
                    </a:lnR>
                    <a:lnT>
                      <a:noFill/>
                    </a:lnT>
                    <a:lnB>
                      <a:noFill/>
                    </a:lnB>
                    <a:solidFill>
                      <a:srgbClr val="F8FAFF"/>
                    </a:solidFill>
                  </a:tcPr>
                </a:tc>
                <a:tc>
                  <a:txBody>
                    <a:bodyPr/>
                    <a:lstStyle/>
                    <a:p>
                      <a:pPr algn="just"/>
                      <a:r>
                        <a:rPr lang="en-US" sz="1600">
                          <a:effectLst/>
                          <a:latin typeface="Cambria" panose="02040503050406030204" pitchFamily="18" charset="0"/>
                          <a:ea typeface="Cambria" panose="02040503050406030204" pitchFamily="18" charset="0"/>
                        </a:rPr>
                        <a:t>Time complexity remains the same.</a:t>
                      </a:r>
                    </a:p>
                  </a:txBody>
                  <a:tcPr marL="104852" marR="104852" marT="52426" marB="52426" anchor="ctr">
                    <a:lnL>
                      <a:noFill/>
                    </a:lnL>
                    <a:lnR>
                      <a:noFill/>
                    </a:lnR>
                    <a:lnT>
                      <a:noFill/>
                    </a:lnT>
                    <a:lnB>
                      <a:noFill/>
                    </a:lnB>
                    <a:solidFill>
                      <a:srgbClr val="F8FAFF"/>
                    </a:solidFill>
                  </a:tcPr>
                </a:tc>
                <a:extLst>
                  <a:ext uri="{0D108BD9-81ED-4DB2-BD59-A6C34878D82A}">
                    <a16:rowId xmlns:a16="http://schemas.microsoft.com/office/drawing/2014/main" val="3056133729"/>
                  </a:ext>
                </a:extLst>
              </a:tr>
              <a:tr h="477232">
                <a:tc>
                  <a:txBody>
                    <a:bodyPr/>
                    <a:lstStyle/>
                    <a:p>
                      <a:pPr algn="just"/>
                      <a:r>
                        <a:rPr lang="en-IN" sz="1600" dirty="0">
                          <a:effectLst/>
                          <a:latin typeface="Cambria" panose="02040503050406030204" pitchFamily="18" charset="0"/>
                          <a:ea typeface="Cambria" panose="02040503050406030204" pitchFamily="18" charset="0"/>
                        </a:rPr>
                        <a:t>Example: Arrays, Stack, Queue</a:t>
                      </a:r>
                    </a:p>
                  </a:txBody>
                  <a:tcPr marL="104852" marR="104852" marT="52426" marB="52426" anchor="ctr">
                    <a:lnL>
                      <a:noFill/>
                    </a:lnL>
                    <a:lnR>
                      <a:noFill/>
                    </a:lnR>
                    <a:lnT>
                      <a:noFill/>
                    </a:lnT>
                    <a:lnB>
                      <a:noFill/>
                    </a:lnB>
                    <a:solidFill>
                      <a:srgbClr val="F8FAFF"/>
                    </a:solidFill>
                  </a:tcPr>
                </a:tc>
                <a:tc>
                  <a:txBody>
                    <a:bodyPr/>
                    <a:lstStyle/>
                    <a:p>
                      <a:pPr algn="just"/>
                      <a:r>
                        <a:rPr lang="en-IN" sz="1600" dirty="0">
                          <a:effectLst/>
                          <a:latin typeface="Cambria" panose="02040503050406030204" pitchFamily="18" charset="0"/>
                          <a:ea typeface="Cambria" panose="02040503050406030204" pitchFamily="18" charset="0"/>
                        </a:rPr>
                        <a:t>Example: Tree, Graph, Map</a:t>
                      </a:r>
                    </a:p>
                  </a:txBody>
                  <a:tcPr marL="104852" marR="104852" marT="52426" marB="52426" anchor="ctr">
                    <a:lnL>
                      <a:noFill/>
                    </a:lnL>
                    <a:lnR>
                      <a:noFill/>
                    </a:lnR>
                    <a:lnT>
                      <a:noFill/>
                    </a:lnT>
                    <a:lnB>
                      <a:noFill/>
                    </a:lnB>
                    <a:solidFill>
                      <a:srgbClr val="F8FAFF"/>
                    </a:solidFill>
                  </a:tcPr>
                </a:tc>
                <a:extLst>
                  <a:ext uri="{0D108BD9-81ED-4DB2-BD59-A6C34878D82A}">
                    <a16:rowId xmlns:a16="http://schemas.microsoft.com/office/drawing/2014/main" val="3971722242"/>
                  </a:ext>
                </a:extLst>
              </a:tr>
            </a:tbl>
          </a:graphicData>
        </a:graphic>
      </p:graphicFrame>
      <p:sp>
        <p:nvSpPr>
          <p:cNvPr id="5" name="Rectangle 1">
            <a:extLst>
              <a:ext uri="{FF2B5EF4-FFF2-40B4-BE49-F238E27FC236}">
                <a16:creationId xmlns:a16="http://schemas.microsoft.com/office/drawing/2014/main" id="{D1032986-E782-8BAC-18D2-E59A246985A0}"/>
              </a:ext>
            </a:extLst>
          </p:cNvPr>
          <p:cNvSpPr>
            <a:spLocks noChangeArrowheads="1"/>
          </p:cNvSpPr>
          <p:nvPr/>
        </p:nvSpPr>
        <p:spPr bwMode="auto">
          <a:xfrm>
            <a:off x="4435475"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2BB24DEE-654D-4306-0519-832B0044AFC2}"/>
              </a:ext>
            </a:extLst>
          </p:cNvPr>
          <p:cNvSpPr>
            <a:spLocks noGrp="1"/>
          </p:cNvSpPr>
          <p:nvPr>
            <p:ph type="title"/>
          </p:nvPr>
        </p:nvSpPr>
        <p:spPr>
          <a:xfrm>
            <a:off x="546370" y="131661"/>
            <a:ext cx="10515600" cy="957837"/>
          </a:xfrm>
        </p:spPr>
        <p:txBody>
          <a:bodyPr>
            <a:normAutofit/>
          </a:bodyPr>
          <a:lstStyle/>
          <a:p>
            <a:r>
              <a:rPr lang="en-US" sz="3200" b="1" i="0" dirty="0">
                <a:solidFill>
                  <a:srgbClr val="25265E"/>
                </a:solidFill>
                <a:effectLst/>
                <a:latin typeface="Times New Roman" panose="02020603050405020304" pitchFamily="18" charset="0"/>
                <a:ea typeface="Cambria" panose="02040503050406030204" pitchFamily="18" charset="0"/>
                <a:cs typeface="Times New Roman" panose="02020603050405020304" pitchFamily="18" charset="0"/>
              </a:rPr>
              <a:t>Linear Vs Non-linear Data Structures</a:t>
            </a:r>
            <a:endParaRPr lang="en-IN" sz="6600" b="1"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F4DA985A-F1D4-5D75-967A-1237968768A7}"/>
              </a:ext>
            </a:extLst>
          </p:cNvPr>
          <p:cNvSpPr>
            <a:spLocks noGrp="1"/>
          </p:cNvSpPr>
          <p:nvPr>
            <p:ph type="dt" sz="half" idx="10"/>
          </p:nvPr>
        </p:nvSpPr>
        <p:spPr/>
        <p:txBody>
          <a:bodyPr/>
          <a:lstStyle/>
          <a:p>
            <a:fld id="{EF67A2EA-7C2E-4F05-8130-7B785AEC9A22}" type="datetime1">
              <a:rPr lang="en-IN" smtClean="0"/>
              <a:t>10-07-2023</a:t>
            </a:fld>
            <a:endParaRPr lang="en-IN"/>
          </a:p>
        </p:txBody>
      </p:sp>
      <p:sp>
        <p:nvSpPr>
          <p:cNvPr id="9" name="Footer Placeholder 8">
            <a:extLst>
              <a:ext uri="{FF2B5EF4-FFF2-40B4-BE49-F238E27FC236}">
                <a16:creationId xmlns:a16="http://schemas.microsoft.com/office/drawing/2014/main" id="{A567CF6B-2644-058B-786F-95C139C12C1F}"/>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4128505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AF14B-579A-3F3B-51AA-9F09C46796A5}"/>
              </a:ext>
            </a:extLst>
          </p:cNvPr>
          <p:cNvSpPr>
            <a:spLocks noGrp="1"/>
          </p:cNvSpPr>
          <p:nvPr>
            <p:ph type="title"/>
          </p:nvPr>
        </p:nvSpPr>
        <p:spPr>
          <a:xfrm>
            <a:off x="750651" y="165371"/>
            <a:ext cx="10338881" cy="780814"/>
          </a:xfrm>
        </p:spPr>
        <p:txBody>
          <a:bodyPr>
            <a:normAutofit/>
          </a:bodyPr>
          <a:lstStyle/>
          <a:p>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Static Vs Dynamic Data Structures</a:t>
            </a:r>
            <a:endParaRPr lang="en-IN" sz="6600" b="1"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4A6E3606-06EC-7613-7892-808D9B1B56D7}"/>
              </a:ext>
            </a:extLst>
          </p:cNvPr>
          <p:cNvSpPr>
            <a:spLocks noGrp="1"/>
          </p:cNvSpPr>
          <p:nvPr>
            <p:ph idx="1"/>
          </p:nvPr>
        </p:nvSpPr>
        <p:spPr>
          <a:xfrm>
            <a:off x="614463" y="1164145"/>
            <a:ext cx="11136549" cy="4351338"/>
          </a:xfrm>
        </p:spPr>
        <p:txBody>
          <a:bodyPr/>
          <a:lstStyle/>
          <a:p>
            <a:pPr algn="just" fontAlgn="base"/>
            <a:r>
              <a:rPr lang="en-US" sz="1800" b="0" i="0" u="sng" dirty="0">
                <a:solidFill>
                  <a:srgbClr val="273239"/>
                </a:solidFill>
                <a:effectLst/>
                <a:latin typeface="Times New Roman" panose="02020603050405020304" pitchFamily="18" charset="0"/>
                <a:cs typeface="Times New Roman" panose="02020603050405020304" pitchFamily="18" charset="0"/>
                <a:hlinkClick r:id="rId2"/>
              </a:rPr>
              <a:t>Data structure</a:t>
            </a:r>
            <a:r>
              <a:rPr lang="en-US" sz="1800" b="0" i="0" dirty="0">
                <a:solidFill>
                  <a:srgbClr val="273239"/>
                </a:solidFill>
                <a:effectLst/>
                <a:latin typeface="Times New Roman" panose="02020603050405020304" pitchFamily="18" charset="0"/>
                <a:cs typeface="Times New Roman" panose="02020603050405020304" pitchFamily="18" charset="0"/>
              </a:rPr>
              <a:t> is a way of storing and organizing data efficiently such that the required operations on them can be performed be efficient with respect to time as well as memory. Simply, Data Structure are used to reduce complexity (mostly the time complexity) of the code. </a:t>
            </a:r>
          </a:p>
          <a:p>
            <a:pPr algn="just" fontAlgn="base"/>
            <a:endParaRPr lang="en-US" sz="1800" dirty="0">
              <a:solidFill>
                <a:srgbClr val="273239"/>
              </a:solidFill>
              <a:latin typeface="Times New Roman" panose="02020603050405020304" pitchFamily="18" charset="0"/>
              <a:cs typeface="Times New Roman" panose="02020603050405020304" pitchFamily="18" charset="0"/>
            </a:endParaRPr>
          </a:p>
          <a:p>
            <a:pPr algn="just" fontAlgn="base"/>
            <a:r>
              <a:rPr lang="en-US" sz="1800" b="0" i="0" dirty="0">
                <a:solidFill>
                  <a:srgbClr val="273239"/>
                </a:solidFill>
                <a:effectLst/>
                <a:latin typeface="Times New Roman" panose="02020603050405020304" pitchFamily="18" charset="0"/>
                <a:cs typeface="Times New Roman" panose="02020603050405020304" pitchFamily="18" charset="0"/>
              </a:rPr>
              <a:t>Data structures can be two types : 1. Static Data Structure 2. Dynamic Data Structure.</a:t>
            </a:r>
          </a:p>
          <a:p>
            <a:pPr algn="just" fontAlgn="base"/>
            <a:endParaRPr lang="en-US" sz="1800" b="0" i="0" dirty="0">
              <a:solidFill>
                <a:srgbClr val="273239"/>
              </a:solidFill>
              <a:effectLst/>
              <a:latin typeface="Times New Roman" panose="02020603050405020304" pitchFamily="18" charset="0"/>
              <a:cs typeface="Times New Roman" panose="02020603050405020304" pitchFamily="18" charset="0"/>
            </a:endParaRPr>
          </a:p>
          <a:p>
            <a:pPr fontAlgn="base"/>
            <a:r>
              <a:rPr lang="en-US" sz="1800" b="1" i="0" dirty="0">
                <a:solidFill>
                  <a:srgbClr val="273239"/>
                </a:solidFill>
                <a:effectLst/>
                <a:latin typeface="Times New Roman" panose="02020603050405020304" pitchFamily="18" charset="0"/>
                <a:cs typeface="Times New Roman" panose="02020603050405020304" pitchFamily="18" charset="0"/>
              </a:rPr>
              <a:t>What is a Static Data structure?</a:t>
            </a:r>
          </a:p>
          <a:p>
            <a:pPr marL="0" indent="0" fontAlgn="base">
              <a:buNone/>
            </a:pPr>
            <a:br>
              <a:rPr lang="en-US" sz="1800" b="0" i="0" dirty="0">
                <a:solidFill>
                  <a:srgbClr val="273239"/>
                </a:solidFill>
                <a:effectLst/>
                <a:latin typeface="Times New Roman" panose="02020603050405020304" pitchFamily="18" charset="0"/>
                <a:cs typeface="Times New Roman" panose="02020603050405020304" pitchFamily="18" charset="0"/>
              </a:rPr>
            </a:br>
            <a:r>
              <a:rPr lang="en-US" sz="1800" b="0" i="0" dirty="0">
                <a:solidFill>
                  <a:srgbClr val="273239"/>
                </a:solidFill>
                <a:effectLst/>
                <a:latin typeface="Times New Roman" panose="02020603050405020304" pitchFamily="18" charset="0"/>
                <a:cs typeface="Times New Roman" panose="02020603050405020304" pitchFamily="18" charset="0"/>
              </a:rPr>
              <a:t> In Static data structure the size of the structure is fixed. The content of the data structure can be modified but without changing the memory space allocated to it.</a:t>
            </a:r>
          </a:p>
          <a:p>
            <a:endParaRPr lang="en-IN" dirty="0"/>
          </a:p>
        </p:txBody>
      </p:sp>
      <p:pic>
        <p:nvPicPr>
          <p:cNvPr id="13314" name="Picture 2">
            <a:extLst>
              <a:ext uri="{FF2B5EF4-FFF2-40B4-BE49-F238E27FC236}">
                <a16:creationId xmlns:a16="http://schemas.microsoft.com/office/drawing/2014/main" id="{DD7A9A0D-7E23-6E0A-1E17-A2A2C51A34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9128" y="4356067"/>
            <a:ext cx="5638800" cy="1647825"/>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3055E1A5-EDF1-29A3-1FB9-98BDE42A18FD}"/>
              </a:ext>
            </a:extLst>
          </p:cNvPr>
          <p:cNvSpPr>
            <a:spLocks noGrp="1"/>
          </p:cNvSpPr>
          <p:nvPr>
            <p:ph type="dt" sz="half" idx="10"/>
          </p:nvPr>
        </p:nvSpPr>
        <p:spPr/>
        <p:txBody>
          <a:bodyPr/>
          <a:lstStyle/>
          <a:p>
            <a:fld id="{986E5A04-90A6-4F3E-8FC8-1C56CA15AAE0}" type="datetime1">
              <a:rPr lang="en-IN" smtClean="0"/>
              <a:t>10-07-2023</a:t>
            </a:fld>
            <a:endParaRPr lang="en-IN"/>
          </a:p>
        </p:txBody>
      </p:sp>
      <p:sp>
        <p:nvSpPr>
          <p:cNvPr id="4" name="Footer Placeholder 3">
            <a:extLst>
              <a:ext uri="{FF2B5EF4-FFF2-40B4-BE49-F238E27FC236}">
                <a16:creationId xmlns:a16="http://schemas.microsoft.com/office/drawing/2014/main" id="{AD4527C0-9E6D-188F-CD0E-BB3ABE6C079A}"/>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2504470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CDE4BA-1C37-3D35-DAC9-ECE2D7ADF3E2}"/>
              </a:ext>
            </a:extLst>
          </p:cNvPr>
          <p:cNvSpPr>
            <a:spLocks noGrp="1"/>
          </p:cNvSpPr>
          <p:nvPr>
            <p:ph idx="1"/>
          </p:nvPr>
        </p:nvSpPr>
        <p:spPr>
          <a:xfrm>
            <a:off x="838200" y="525294"/>
            <a:ext cx="10515600" cy="2256817"/>
          </a:xfrm>
        </p:spPr>
        <p:txBody>
          <a:bodyPr/>
          <a:lstStyle/>
          <a:p>
            <a:r>
              <a:rPr lang="en-US" sz="2400" b="1" i="0" dirty="0">
                <a:solidFill>
                  <a:srgbClr val="273239"/>
                </a:solidFill>
                <a:effectLst/>
                <a:latin typeface="Times New Roman" panose="02020603050405020304" pitchFamily="18" charset="0"/>
                <a:cs typeface="Times New Roman" panose="02020603050405020304" pitchFamily="18" charset="0"/>
              </a:rPr>
              <a:t>What is Dynamic Data Structure?</a:t>
            </a:r>
            <a:r>
              <a:rPr lang="en-US" sz="2400" b="0" i="0" dirty="0">
                <a:solidFill>
                  <a:srgbClr val="273239"/>
                </a:solidFill>
                <a:effectLst/>
                <a:latin typeface="Times New Roman" panose="02020603050405020304" pitchFamily="18" charset="0"/>
                <a:cs typeface="Times New Roman" panose="02020603050405020304" pitchFamily="18" charset="0"/>
              </a:rPr>
              <a:t> </a:t>
            </a:r>
          </a:p>
          <a:p>
            <a:pPr marL="0" indent="0">
              <a:buNone/>
            </a:pPr>
            <a:endParaRPr lang="en-US" sz="2400" dirty="0">
              <a:solidFill>
                <a:srgbClr val="273239"/>
              </a:solidFill>
              <a:latin typeface="Times New Roman" panose="02020603050405020304" pitchFamily="18" charset="0"/>
              <a:cs typeface="Times New Roman" panose="02020603050405020304" pitchFamily="18" charset="0"/>
            </a:endParaRPr>
          </a:p>
          <a:p>
            <a:pPr marL="0" indent="0" algn="just">
              <a:buNone/>
            </a:pPr>
            <a:r>
              <a:rPr lang="en-US" sz="1800" b="0" i="0" dirty="0">
                <a:solidFill>
                  <a:srgbClr val="273239"/>
                </a:solidFill>
                <a:effectLst/>
                <a:latin typeface="Times New Roman" panose="02020603050405020304" pitchFamily="18" charset="0"/>
                <a:cs typeface="Times New Roman" panose="02020603050405020304" pitchFamily="18" charset="0"/>
              </a:rPr>
              <a:t>In Dynamic data structure the size of the structure is not fixed and can be modified during the operations performed on it. Dynamic data structures are designed to facilitate change of data structures in the run time</a:t>
            </a:r>
          </a:p>
          <a:p>
            <a:endParaRPr lang="en-US" dirty="0">
              <a:solidFill>
                <a:srgbClr val="273239"/>
              </a:solidFill>
              <a:latin typeface="Nunito" pitchFamily="2" charset="0"/>
            </a:endParaRPr>
          </a:p>
          <a:p>
            <a:endParaRPr lang="en-IN" dirty="0"/>
          </a:p>
        </p:txBody>
      </p:sp>
      <p:sp>
        <p:nvSpPr>
          <p:cNvPr id="4" name="AutoShape 2">
            <a:extLst>
              <a:ext uri="{FF2B5EF4-FFF2-40B4-BE49-F238E27FC236}">
                <a16:creationId xmlns:a16="http://schemas.microsoft.com/office/drawing/2014/main" id="{086E3185-3961-FD0B-3DAD-3E2F5903B39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5364" name="Picture 4">
            <a:extLst>
              <a:ext uri="{FF2B5EF4-FFF2-40B4-BE49-F238E27FC236}">
                <a16:creationId xmlns:a16="http://schemas.microsoft.com/office/drawing/2014/main" id="{7D2AB859-C5A6-8ED7-4123-D6C6F735E2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0376" y="3276600"/>
            <a:ext cx="7616048" cy="2463428"/>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98AA0BC5-B997-0FF1-8FA1-CA601F087F09}"/>
              </a:ext>
            </a:extLst>
          </p:cNvPr>
          <p:cNvSpPr>
            <a:spLocks noGrp="1"/>
          </p:cNvSpPr>
          <p:nvPr>
            <p:ph type="dt" sz="half" idx="10"/>
          </p:nvPr>
        </p:nvSpPr>
        <p:spPr/>
        <p:txBody>
          <a:bodyPr/>
          <a:lstStyle/>
          <a:p>
            <a:fld id="{1FF6BB4A-E16B-42BC-8189-615B483DE157}" type="datetime1">
              <a:rPr lang="en-IN" smtClean="0"/>
              <a:t>10-07-2023</a:t>
            </a:fld>
            <a:endParaRPr lang="en-IN"/>
          </a:p>
        </p:txBody>
      </p:sp>
      <p:sp>
        <p:nvSpPr>
          <p:cNvPr id="5" name="Footer Placeholder 4">
            <a:extLst>
              <a:ext uri="{FF2B5EF4-FFF2-40B4-BE49-F238E27FC236}">
                <a16:creationId xmlns:a16="http://schemas.microsoft.com/office/drawing/2014/main" id="{91B1E659-7331-19D1-7869-400DFFC08163}"/>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1385906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AF14B-579A-3F3B-51AA-9F09C46796A5}"/>
              </a:ext>
            </a:extLst>
          </p:cNvPr>
          <p:cNvSpPr>
            <a:spLocks noGrp="1"/>
          </p:cNvSpPr>
          <p:nvPr>
            <p:ph type="title"/>
          </p:nvPr>
        </p:nvSpPr>
        <p:spPr>
          <a:xfrm>
            <a:off x="838200" y="316488"/>
            <a:ext cx="10515600" cy="852986"/>
          </a:xfrm>
        </p:spPr>
        <p:txBody>
          <a:bodyPr>
            <a:normAutofit/>
          </a:bodyPr>
          <a:lstStyle/>
          <a:p>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Static Vs Dynamic Data Structures</a:t>
            </a:r>
            <a:endParaRPr lang="en-IN" sz="6600" b="1"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2485853D-BF7D-A029-CF4C-27A243232B61}"/>
              </a:ext>
            </a:extLst>
          </p:cNvPr>
          <p:cNvGraphicFramePr>
            <a:graphicFrameLocks noGrp="1"/>
          </p:cNvGraphicFramePr>
          <p:nvPr>
            <p:ph idx="1"/>
            <p:extLst>
              <p:ext uri="{D42A27DB-BD31-4B8C-83A1-F6EECF244321}">
                <p14:modId xmlns:p14="http://schemas.microsoft.com/office/powerpoint/2010/main" val="227396507"/>
              </p:ext>
            </p:extLst>
          </p:nvPr>
        </p:nvGraphicFramePr>
        <p:xfrm>
          <a:off x="838200" y="1284051"/>
          <a:ext cx="10515600" cy="4758367"/>
        </p:xfrm>
        <a:graphic>
          <a:graphicData uri="http://schemas.openxmlformats.org/drawingml/2006/table">
            <a:tbl>
              <a:tblPr/>
              <a:tblGrid>
                <a:gridCol w="2517844">
                  <a:extLst>
                    <a:ext uri="{9D8B030D-6E8A-4147-A177-3AD203B41FA5}">
                      <a16:colId xmlns:a16="http://schemas.microsoft.com/office/drawing/2014/main" val="1718126693"/>
                    </a:ext>
                  </a:extLst>
                </a:gridCol>
                <a:gridCol w="3688085">
                  <a:extLst>
                    <a:ext uri="{9D8B030D-6E8A-4147-A177-3AD203B41FA5}">
                      <a16:colId xmlns:a16="http://schemas.microsoft.com/office/drawing/2014/main" val="2669093301"/>
                    </a:ext>
                  </a:extLst>
                </a:gridCol>
                <a:gridCol w="4309671">
                  <a:extLst>
                    <a:ext uri="{9D8B030D-6E8A-4147-A177-3AD203B41FA5}">
                      <a16:colId xmlns:a16="http://schemas.microsoft.com/office/drawing/2014/main" val="3234577446"/>
                    </a:ext>
                  </a:extLst>
                </a:gridCol>
              </a:tblGrid>
              <a:tr h="643772">
                <a:tc>
                  <a:txBody>
                    <a:bodyPr/>
                    <a:lstStyle/>
                    <a:p>
                      <a:pPr algn="l" fontAlgn="ctr"/>
                      <a:r>
                        <a:rPr lang="en-IN" sz="2000" b="1" dirty="0">
                          <a:effectLst/>
                          <a:latin typeface="Times New Roman" panose="02020603050405020304" pitchFamily="18" charset="0"/>
                          <a:cs typeface="Times New Roman" panose="02020603050405020304" pitchFamily="18" charset="0"/>
                        </a:rPr>
                        <a:t>Specification</a:t>
                      </a:r>
                      <a:endParaRPr lang="en-IN" sz="2000" b="0" dirty="0">
                        <a:effectLst/>
                        <a:latin typeface="Times New Roman" panose="02020603050405020304" pitchFamily="18" charset="0"/>
                        <a:cs typeface="Times New Roman" panose="02020603050405020304" pitchFamily="18" charset="0"/>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2000" b="1" dirty="0">
                          <a:effectLst/>
                          <a:latin typeface="Times New Roman" panose="02020603050405020304" pitchFamily="18" charset="0"/>
                          <a:cs typeface="Times New Roman" panose="02020603050405020304" pitchFamily="18" charset="0"/>
                        </a:rPr>
                        <a:t>Static Data Structure</a:t>
                      </a:r>
                      <a:endParaRPr lang="en-IN" sz="2000" b="0" dirty="0">
                        <a:effectLst/>
                        <a:latin typeface="Times New Roman" panose="02020603050405020304" pitchFamily="18" charset="0"/>
                        <a:cs typeface="Times New Roman" panose="02020603050405020304" pitchFamily="18" charset="0"/>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2000" b="1" dirty="0">
                          <a:effectLst/>
                          <a:latin typeface="Times New Roman" panose="02020603050405020304" pitchFamily="18" charset="0"/>
                          <a:cs typeface="Times New Roman" panose="02020603050405020304" pitchFamily="18" charset="0"/>
                        </a:rPr>
                        <a:t>Dynamic Data Structure</a:t>
                      </a:r>
                      <a:endParaRPr lang="en-IN" sz="2000" b="0" dirty="0">
                        <a:effectLst/>
                        <a:latin typeface="Times New Roman" panose="02020603050405020304" pitchFamily="18" charset="0"/>
                        <a:cs typeface="Times New Roman" panose="02020603050405020304" pitchFamily="18" charset="0"/>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474037352"/>
                  </a:ext>
                </a:extLst>
              </a:tr>
              <a:tr h="705316">
                <a:tc>
                  <a:txBody>
                    <a:bodyPr/>
                    <a:lstStyle/>
                    <a:p>
                      <a:pPr algn="l" fontAlgn="ctr"/>
                      <a:r>
                        <a:rPr lang="en-IN" sz="1800" b="1">
                          <a:effectLst/>
                          <a:latin typeface="Times New Roman" panose="02020603050405020304" pitchFamily="18" charset="0"/>
                          <a:cs typeface="Times New Roman" panose="02020603050405020304" pitchFamily="18" charset="0"/>
                        </a:rPr>
                        <a:t>Memory allocation</a:t>
                      </a:r>
                      <a:endParaRPr lang="en-IN" sz="1800" b="0">
                        <a:effectLst/>
                        <a:latin typeface="Times New Roman" panose="02020603050405020304" pitchFamily="18" charset="0"/>
                        <a:cs typeface="Times New Roman" panose="02020603050405020304" pitchFamily="18" charset="0"/>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a:effectLst/>
                          <a:latin typeface="Times New Roman" panose="02020603050405020304" pitchFamily="18" charset="0"/>
                          <a:cs typeface="Times New Roman" panose="02020603050405020304" pitchFamily="18" charset="0"/>
                        </a:rPr>
                        <a:t>Memory is allocated at compile-time</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a:effectLst/>
                          <a:latin typeface="Times New Roman" panose="02020603050405020304" pitchFamily="18" charset="0"/>
                          <a:cs typeface="Times New Roman" panose="02020603050405020304" pitchFamily="18" charset="0"/>
                        </a:rPr>
                        <a:t>Memory is allocated at run-time</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268066150"/>
                  </a:ext>
                </a:extLst>
              </a:tr>
              <a:tr h="643772">
                <a:tc>
                  <a:txBody>
                    <a:bodyPr/>
                    <a:lstStyle/>
                    <a:p>
                      <a:pPr algn="l" fontAlgn="ctr"/>
                      <a:r>
                        <a:rPr lang="en-IN" sz="1800" b="1" dirty="0">
                          <a:effectLst/>
                          <a:latin typeface="Times New Roman" panose="02020603050405020304" pitchFamily="18" charset="0"/>
                          <a:cs typeface="Times New Roman" panose="02020603050405020304" pitchFamily="18" charset="0"/>
                        </a:rPr>
                        <a:t>Size</a:t>
                      </a:r>
                      <a:endParaRPr lang="en-IN" sz="1800" b="0" dirty="0">
                        <a:effectLst/>
                        <a:latin typeface="Times New Roman" panose="02020603050405020304" pitchFamily="18" charset="0"/>
                        <a:cs typeface="Times New Roman" panose="02020603050405020304" pitchFamily="18" charset="0"/>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dirty="0">
                          <a:effectLst/>
                          <a:latin typeface="Times New Roman" panose="02020603050405020304" pitchFamily="18" charset="0"/>
                          <a:cs typeface="Times New Roman" panose="02020603050405020304" pitchFamily="18" charset="0"/>
                        </a:rPr>
                        <a:t>Size is fixed and cannot be modified</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a:effectLst/>
                          <a:latin typeface="Times New Roman" panose="02020603050405020304" pitchFamily="18" charset="0"/>
                          <a:cs typeface="Times New Roman" panose="02020603050405020304" pitchFamily="18" charset="0"/>
                        </a:rPr>
                        <a:t>Size can be modified during runtime</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038079313"/>
                  </a:ext>
                </a:extLst>
              </a:tr>
              <a:tr h="947436">
                <a:tc>
                  <a:txBody>
                    <a:bodyPr/>
                    <a:lstStyle/>
                    <a:p>
                      <a:pPr algn="l" fontAlgn="ctr"/>
                      <a:r>
                        <a:rPr lang="en-IN" sz="1800" b="1" dirty="0">
                          <a:effectLst/>
                          <a:latin typeface="Times New Roman" panose="02020603050405020304" pitchFamily="18" charset="0"/>
                          <a:cs typeface="Times New Roman" panose="02020603050405020304" pitchFamily="18" charset="0"/>
                        </a:rPr>
                        <a:t>Memory utilization</a:t>
                      </a:r>
                      <a:endParaRPr lang="en-IN" sz="1800" b="0" dirty="0">
                        <a:effectLst/>
                        <a:latin typeface="Times New Roman" panose="02020603050405020304" pitchFamily="18" charset="0"/>
                        <a:cs typeface="Times New Roman" panose="02020603050405020304" pitchFamily="18" charset="0"/>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a:effectLst/>
                          <a:latin typeface="Times New Roman" panose="02020603050405020304" pitchFamily="18" charset="0"/>
                          <a:cs typeface="Times New Roman" panose="02020603050405020304" pitchFamily="18" charset="0"/>
                        </a:rPr>
                        <a:t>Memory utilization may be inefficient</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a:effectLst/>
                          <a:latin typeface="Times New Roman" panose="02020603050405020304" pitchFamily="18" charset="0"/>
                          <a:cs typeface="Times New Roman" panose="02020603050405020304" pitchFamily="18" charset="0"/>
                        </a:rPr>
                        <a:t>Memory utilization is efficient as memory can be reused</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296052182"/>
                  </a:ext>
                </a:extLst>
              </a:tr>
              <a:tr h="947436">
                <a:tc>
                  <a:txBody>
                    <a:bodyPr/>
                    <a:lstStyle/>
                    <a:p>
                      <a:pPr algn="l" fontAlgn="ctr"/>
                      <a:r>
                        <a:rPr lang="en-IN" sz="1800" b="1">
                          <a:effectLst/>
                          <a:latin typeface="Times New Roman" panose="02020603050405020304" pitchFamily="18" charset="0"/>
                          <a:cs typeface="Times New Roman" panose="02020603050405020304" pitchFamily="18" charset="0"/>
                        </a:rPr>
                        <a:t>Access</a:t>
                      </a:r>
                      <a:endParaRPr lang="en-IN" sz="1800" b="0">
                        <a:effectLst/>
                        <a:latin typeface="Times New Roman" panose="02020603050405020304" pitchFamily="18" charset="0"/>
                        <a:cs typeface="Times New Roman" panose="02020603050405020304" pitchFamily="18" charset="0"/>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a:effectLst/>
                          <a:latin typeface="Times New Roman" panose="02020603050405020304" pitchFamily="18" charset="0"/>
                          <a:cs typeface="Times New Roman" panose="02020603050405020304" pitchFamily="18" charset="0"/>
                        </a:rPr>
                        <a:t>Access time is faster as it is fixed</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a:effectLst/>
                          <a:latin typeface="Times New Roman" panose="02020603050405020304" pitchFamily="18" charset="0"/>
                          <a:cs typeface="Times New Roman" panose="02020603050405020304" pitchFamily="18" charset="0"/>
                        </a:rPr>
                        <a:t>Access time may be slower due to indexing and pointer usage</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46086975"/>
                  </a:ext>
                </a:extLst>
              </a:tr>
              <a:tr h="870635">
                <a:tc>
                  <a:txBody>
                    <a:bodyPr/>
                    <a:lstStyle/>
                    <a:p>
                      <a:pPr algn="l" fontAlgn="ctr"/>
                      <a:r>
                        <a:rPr lang="en-IN" sz="1800" b="1">
                          <a:effectLst/>
                          <a:latin typeface="Times New Roman" panose="02020603050405020304" pitchFamily="18" charset="0"/>
                          <a:cs typeface="Times New Roman" panose="02020603050405020304" pitchFamily="18" charset="0"/>
                        </a:rPr>
                        <a:t>Examples</a:t>
                      </a:r>
                      <a:endParaRPr lang="en-IN" sz="1800" b="0">
                        <a:effectLst/>
                        <a:latin typeface="Times New Roman" panose="02020603050405020304" pitchFamily="18" charset="0"/>
                        <a:cs typeface="Times New Roman" panose="02020603050405020304" pitchFamily="18" charset="0"/>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dirty="0">
                          <a:effectLst/>
                          <a:latin typeface="Times New Roman" panose="02020603050405020304" pitchFamily="18" charset="0"/>
                          <a:cs typeface="Times New Roman" panose="02020603050405020304" pitchFamily="18" charset="0"/>
                        </a:rPr>
                        <a:t>Arrays, Stacks, Queues, Trees (with fixed size)</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dirty="0">
                          <a:effectLst/>
                          <a:latin typeface="Times New Roman" panose="02020603050405020304" pitchFamily="18" charset="0"/>
                          <a:cs typeface="Times New Roman" panose="02020603050405020304" pitchFamily="18" charset="0"/>
                        </a:rPr>
                        <a:t> Lists, Trees (with variable size), Hash tables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64236242"/>
                  </a:ext>
                </a:extLst>
              </a:tr>
            </a:tbl>
          </a:graphicData>
        </a:graphic>
      </p:graphicFrame>
      <p:sp>
        <p:nvSpPr>
          <p:cNvPr id="3" name="Date Placeholder 2">
            <a:extLst>
              <a:ext uri="{FF2B5EF4-FFF2-40B4-BE49-F238E27FC236}">
                <a16:creationId xmlns:a16="http://schemas.microsoft.com/office/drawing/2014/main" id="{DFE7D14C-4526-83FB-EB22-3C32F136E72E}"/>
              </a:ext>
            </a:extLst>
          </p:cNvPr>
          <p:cNvSpPr>
            <a:spLocks noGrp="1"/>
          </p:cNvSpPr>
          <p:nvPr>
            <p:ph type="dt" sz="half" idx="10"/>
          </p:nvPr>
        </p:nvSpPr>
        <p:spPr/>
        <p:txBody>
          <a:bodyPr/>
          <a:lstStyle/>
          <a:p>
            <a:fld id="{78F1965A-737A-42B8-8119-E45404AE9D25}" type="datetime1">
              <a:rPr lang="en-IN" smtClean="0"/>
              <a:t>10-07-2023</a:t>
            </a:fld>
            <a:endParaRPr lang="en-IN"/>
          </a:p>
        </p:txBody>
      </p:sp>
      <p:sp>
        <p:nvSpPr>
          <p:cNvPr id="5" name="Footer Placeholder 4">
            <a:extLst>
              <a:ext uri="{FF2B5EF4-FFF2-40B4-BE49-F238E27FC236}">
                <a16:creationId xmlns:a16="http://schemas.microsoft.com/office/drawing/2014/main" id="{07F69088-5863-5358-4576-B9532161F0A5}"/>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1954003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082F-00ED-612D-A21D-1C9275E0DE51}"/>
              </a:ext>
            </a:extLst>
          </p:cNvPr>
          <p:cNvSpPr>
            <a:spLocks noGrp="1"/>
          </p:cNvSpPr>
          <p:nvPr>
            <p:ph type="title"/>
          </p:nvPr>
        </p:nvSpPr>
        <p:spPr>
          <a:xfrm>
            <a:off x="225358" y="204280"/>
            <a:ext cx="10515600" cy="685462"/>
          </a:xfrm>
        </p:spPr>
        <p:txBody>
          <a:bodyPr>
            <a:noAutofit/>
          </a:bodyPr>
          <a:lstStyle/>
          <a:p>
            <a:r>
              <a:rPr lang="en-US" sz="3200" b="1" i="0" dirty="0">
                <a:solidFill>
                  <a:srgbClr val="273239"/>
                </a:solidFill>
                <a:effectLst/>
                <a:latin typeface="Cambria" panose="02040503050406030204" pitchFamily="18" charset="0"/>
                <a:ea typeface="Cambria" panose="02040503050406030204" pitchFamily="18" charset="0"/>
              </a:rPr>
              <a:t>Advantage of Static data structure </a:t>
            </a:r>
            <a:br>
              <a:rPr lang="en-US" sz="3200" b="0" i="0" dirty="0">
                <a:solidFill>
                  <a:srgbClr val="273239"/>
                </a:solidFill>
                <a:effectLst/>
                <a:latin typeface="Cambria" panose="02040503050406030204" pitchFamily="18" charset="0"/>
                <a:ea typeface="Cambria" panose="02040503050406030204" pitchFamily="18" charset="0"/>
              </a:rPr>
            </a:br>
            <a:endParaRPr lang="en-IN" sz="32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397E4E70-8700-5788-6FF6-50DF5931A865}"/>
              </a:ext>
            </a:extLst>
          </p:cNvPr>
          <p:cNvSpPr>
            <a:spLocks noGrp="1"/>
          </p:cNvSpPr>
          <p:nvPr>
            <p:ph idx="1"/>
          </p:nvPr>
        </p:nvSpPr>
        <p:spPr>
          <a:xfrm>
            <a:off x="389106" y="671209"/>
            <a:ext cx="11305162" cy="5982511"/>
          </a:xfrm>
        </p:spPr>
        <p:txBody>
          <a:bodyPr>
            <a:normAutofit fontScale="62500" lnSpcReduction="20000"/>
          </a:bodyPr>
          <a:lstStyle/>
          <a:p>
            <a:pPr algn="just" fontAlgn="base">
              <a:lnSpc>
                <a:spcPct val="170000"/>
              </a:lnSpc>
            </a:pPr>
            <a:r>
              <a:rPr lang="en-US" sz="2600" b="1" i="0" dirty="0">
                <a:solidFill>
                  <a:srgbClr val="273239"/>
                </a:solidFill>
                <a:effectLst/>
                <a:latin typeface="Times New Roman" panose="02020603050405020304" pitchFamily="18" charset="0"/>
                <a:cs typeface="Times New Roman" panose="02020603050405020304" pitchFamily="18" charset="0"/>
              </a:rPr>
              <a:t>Fast access time</a:t>
            </a:r>
            <a:r>
              <a:rPr lang="en-US" sz="2600" b="0" i="0" dirty="0">
                <a:solidFill>
                  <a:srgbClr val="273239"/>
                </a:solidFill>
                <a:effectLst/>
                <a:latin typeface="Times New Roman" panose="02020603050405020304" pitchFamily="18" charset="0"/>
                <a:cs typeface="Times New Roman" panose="02020603050405020304" pitchFamily="18" charset="0"/>
              </a:rPr>
              <a:t>: Static data structures offer fast access time because memory is allocated at compile-time and the size is fixed, which makes accessing elements a simple indexing operation.</a:t>
            </a:r>
          </a:p>
          <a:p>
            <a:pPr algn="just" fontAlgn="base">
              <a:lnSpc>
                <a:spcPct val="170000"/>
              </a:lnSpc>
            </a:pPr>
            <a:r>
              <a:rPr lang="en-US" sz="2600" b="1" i="0" dirty="0">
                <a:solidFill>
                  <a:srgbClr val="273239"/>
                </a:solidFill>
                <a:effectLst/>
                <a:latin typeface="Times New Roman" panose="02020603050405020304" pitchFamily="18" charset="0"/>
                <a:cs typeface="Times New Roman" panose="02020603050405020304" pitchFamily="18" charset="0"/>
              </a:rPr>
              <a:t>Predictable memory usage:</a:t>
            </a:r>
            <a:r>
              <a:rPr lang="en-US" sz="2600" b="0" i="0" dirty="0">
                <a:solidFill>
                  <a:srgbClr val="273239"/>
                </a:solidFill>
                <a:effectLst/>
                <a:latin typeface="Times New Roman" panose="02020603050405020304" pitchFamily="18" charset="0"/>
                <a:cs typeface="Times New Roman" panose="02020603050405020304" pitchFamily="18" charset="0"/>
              </a:rPr>
              <a:t> Since the memory allocation is fixed at compile-time, the programmer can precisely predict how much memory will be used by the program, which is an important factor in memory-constrained environments.</a:t>
            </a:r>
          </a:p>
          <a:p>
            <a:pPr algn="just" fontAlgn="base">
              <a:lnSpc>
                <a:spcPct val="170000"/>
              </a:lnSpc>
            </a:pPr>
            <a:r>
              <a:rPr lang="en-US" sz="2600" b="1" i="0" dirty="0">
                <a:solidFill>
                  <a:srgbClr val="273239"/>
                </a:solidFill>
                <a:effectLst/>
                <a:latin typeface="Times New Roman" panose="02020603050405020304" pitchFamily="18" charset="0"/>
                <a:cs typeface="Times New Roman" panose="02020603050405020304" pitchFamily="18" charset="0"/>
              </a:rPr>
              <a:t>Ease of implementation and optimization:</a:t>
            </a:r>
            <a:r>
              <a:rPr lang="en-US" sz="2600" b="0" i="0" dirty="0">
                <a:solidFill>
                  <a:srgbClr val="273239"/>
                </a:solidFill>
                <a:effectLst/>
                <a:latin typeface="Times New Roman" panose="02020603050405020304" pitchFamily="18" charset="0"/>
                <a:cs typeface="Times New Roman" panose="02020603050405020304" pitchFamily="18" charset="0"/>
              </a:rPr>
              <a:t> Static data structures may be easier to implement and optimize since the structure and size are fixed, and algorithms can be optimized for the specific data structure, which reduces cache misses and can increase the overall performance of the program.</a:t>
            </a:r>
          </a:p>
          <a:p>
            <a:pPr algn="just" fontAlgn="base">
              <a:lnSpc>
                <a:spcPct val="170000"/>
              </a:lnSpc>
            </a:pPr>
            <a:r>
              <a:rPr lang="en-US" sz="2600" b="1" i="0" dirty="0">
                <a:solidFill>
                  <a:srgbClr val="273239"/>
                </a:solidFill>
                <a:effectLst/>
                <a:latin typeface="Times New Roman" panose="02020603050405020304" pitchFamily="18" charset="0"/>
                <a:cs typeface="Times New Roman" panose="02020603050405020304" pitchFamily="18" charset="0"/>
              </a:rPr>
              <a:t>Efficient memory management:</a:t>
            </a:r>
            <a:r>
              <a:rPr lang="en-US" sz="2600" b="0" i="0" dirty="0">
                <a:solidFill>
                  <a:srgbClr val="273239"/>
                </a:solidFill>
                <a:effectLst/>
                <a:latin typeface="Times New Roman" panose="02020603050405020304" pitchFamily="18" charset="0"/>
                <a:cs typeface="Times New Roman" panose="02020603050405020304" pitchFamily="18" charset="0"/>
              </a:rPr>
              <a:t> Static data structures allow for efficient memory allocation and management. Since the size of the data structure is fixed at compile-time, memory can be allocated and released efficiently, without the need for frequent reallocations or memory copies.</a:t>
            </a:r>
          </a:p>
          <a:p>
            <a:pPr algn="just" fontAlgn="base">
              <a:lnSpc>
                <a:spcPct val="170000"/>
              </a:lnSpc>
            </a:pPr>
            <a:r>
              <a:rPr lang="en-US" sz="2600" b="1" i="0" dirty="0">
                <a:solidFill>
                  <a:srgbClr val="273239"/>
                </a:solidFill>
                <a:effectLst/>
                <a:latin typeface="Times New Roman" panose="02020603050405020304" pitchFamily="18" charset="0"/>
                <a:cs typeface="Times New Roman" panose="02020603050405020304" pitchFamily="18" charset="0"/>
              </a:rPr>
              <a:t>Simplified code: </a:t>
            </a:r>
            <a:r>
              <a:rPr lang="en-US" sz="2600" b="0" i="0" dirty="0">
                <a:solidFill>
                  <a:srgbClr val="273239"/>
                </a:solidFill>
                <a:effectLst/>
                <a:latin typeface="Times New Roman" panose="02020603050405020304" pitchFamily="18" charset="0"/>
                <a:cs typeface="Times New Roman" panose="02020603050405020304" pitchFamily="18" charset="0"/>
              </a:rPr>
              <a:t>Since static data structures have a fixed size, they can simplify code by removing the need for dynamic memory allocation and associated error checking.</a:t>
            </a:r>
          </a:p>
          <a:p>
            <a:pPr algn="just" fontAlgn="base">
              <a:lnSpc>
                <a:spcPct val="170000"/>
              </a:lnSpc>
            </a:pPr>
            <a:r>
              <a:rPr lang="en-US" sz="2600" b="1" i="0" dirty="0">
                <a:solidFill>
                  <a:srgbClr val="273239"/>
                </a:solidFill>
                <a:effectLst/>
                <a:latin typeface="Times New Roman" panose="02020603050405020304" pitchFamily="18" charset="0"/>
                <a:cs typeface="Times New Roman" panose="02020603050405020304" pitchFamily="18" charset="0"/>
              </a:rPr>
              <a:t>Reduced overhead: </a:t>
            </a:r>
            <a:r>
              <a:rPr lang="en-US" sz="2600" b="0" i="0" dirty="0">
                <a:solidFill>
                  <a:srgbClr val="273239"/>
                </a:solidFill>
                <a:effectLst/>
                <a:latin typeface="Times New Roman" panose="02020603050405020304" pitchFamily="18" charset="0"/>
                <a:cs typeface="Times New Roman" panose="02020603050405020304" pitchFamily="18" charset="0"/>
              </a:rPr>
              <a:t>Static data structures typically have lower overhead than dynamic data structures, since they do not require extra bookkeeping to manage memory allocation and deallocation.</a:t>
            </a:r>
          </a:p>
          <a:p>
            <a:endParaRPr lang="en-IN" dirty="0"/>
          </a:p>
        </p:txBody>
      </p:sp>
      <p:sp>
        <p:nvSpPr>
          <p:cNvPr id="4" name="Date Placeholder 3">
            <a:extLst>
              <a:ext uri="{FF2B5EF4-FFF2-40B4-BE49-F238E27FC236}">
                <a16:creationId xmlns:a16="http://schemas.microsoft.com/office/drawing/2014/main" id="{7B0039A1-1874-BBFC-F834-B0B68381323E}"/>
              </a:ext>
            </a:extLst>
          </p:cNvPr>
          <p:cNvSpPr>
            <a:spLocks noGrp="1"/>
          </p:cNvSpPr>
          <p:nvPr>
            <p:ph type="dt" sz="half" idx="10"/>
          </p:nvPr>
        </p:nvSpPr>
        <p:spPr/>
        <p:txBody>
          <a:bodyPr/>
          <a:lstStyle/>
          <a:p>
            <a:fld id="{43B162EE-2C1C-459F-BF3D-588C296993DF}" type="datetime1">
              <a:rPr lang="en-IN" smtClean="0"/>
              <a:t>10-07-2023</a:t>
            </a:fld>
            <a:endParaRPr lang="en-IN"/>
          </a:p>
        </p:txBody>
      </p:sp>
      <p:sp>
        <p:nvSpPr>
          <p:cNvPr id="5" name="Footer Placeholder 4">
            <a:extLst>
              <a:ext uri="{FF2B5EF4-FFF2-40B4-BE49-F238E27FC236}">
                <a16:creationId xmlns:a16="http://schemas.microsoft.com/office/drawing/2014/main" id="{D8E44AD4-EF0C-FCFD-96EB-D16D18F0D087}"/>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744792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1984-2274-52D1-1863-F09EEB9BC414}"/>
              </a:ext>
            </a:extLst>
          </p:cNvPr>
          <p:cNvSpPr>
            <a:spLocks noGrp="1"/>
          </p:cNvSpPr>
          <p:nvPr>
            <p:ph type="title"/>
          </p:nvPr>
        </p:nvSpPr>
        <p:spPr>
          <a:xfrm>
            <a:off x="478276" y="83023"/>
            <a:ext cx="10515600" cy="1325563"/>
          </a:xfrm>
        </p:spPr>
        <p:txBody>
          <a:bodyPr>
            <a:normAutofit/>
          </a:bodyPr>
          <a:lstStyle/>
          <a:p>
            <a:r>
              <a:rPr lang="en-US" sz="3200" b="1" i="0" dirty="0">
                <a:solidFill>
                  <a:srgbClr val="273239"/>
                </a:solidFill>
                <a:effectLst/>
                <a:latin typeface="Times New Roman" panose="02020603050405020304" pitchFamily="18" charset="0"/>
                <a:cs typeface="Times New Roman" panose="02020603050405020304" pitchFamily="18" charset="0"/>
              </a:rPr>
              <a:t>Advantage </a:t>
            </a:r>
            <a:r>
              <a:rPr lang="en-US" sz="3200" b="1" dirty="0">
                <a:solidFill>
                  <a:srgbClr val="273239"/>
                </a:solidFill>
                <a:latin typeface="Times New Roman" panose="02020603050405020304" pitchFamily="18" charset="0"/>
                <a:cs typeface="Times New Roman" panose="02020603050405020304" pitchFamily="18" charset="0"/>
              </a:rPr>
              <a:t>o</a:t>
            </a:r>
            <a:r>
              <a:rPr lang="en-US" sz="3200" b="1" i="0" dirty="0">
                <a:solidFill>
                  <a:srgbClr val="273239"/>
                </a:solidFill>
                <a:effectLst/>
                <a:latin typeface="Times New Roman" panose="02020603050405020304" pitchFamily="18" charset="0"/>
                <a:cs typeface="Times New Roman" panose="02020603050405020304" pitchFamily="18" charset="0"/>
              </a:rPr>
              <a:t>f Dynamic Data Structure </a:t>
            </a:r>
            <a:br>
              <a:rPr lang="en-US" sz="3600" b="0" i="0" dirty="0">
                <a:solidFill>
                  <a:srgbClr val="273239"/>
                </a:solidFill>
                <a:effectLst/>
                <a:latin typeface="Nunito" pitchFamily="2" charset="0"/>
              </a:rPr>
            </a:br>
            <a:endParaRPr lang="en-IN" sz="3600" dirty="0"/>
          </a:p>
        </p:txBody>
      </p:sp>
      <p:sp>
        <p:nvSpPr>
          <p:cNvPr id="3" name="Content Placeholder 2">
            <a:extLst>
              <a:ext uri="{FF2B5EF4-FFF2-40B4-BE49-F238E27FC236}">
                <a16:creationId xmlns:a16="http://schemas.microsoft.com/office/drawing/2014/main" id="{37C81FDE-73E9-8EEC-4848-4FEFABAF181A}"/>
              </a:ext>
            </a:extLst>
          </p:cNvPr>
          <p:cNvSpPr>
            <a:spLocks noGrp="1"/>
          </p:cNvSpPr>
          <p:nvPr>
            <p:ph idx="1"/>
          </p:nvPr>
        </p:nvSpPr>
        <p:spPr>
          <a:xfrm>
            <a:off x="369651" y="865762"/>
            <a:ext cx="11138170" cy="5505855"/>
          </a:xfrm>
        </p:spPr>
        <p:txBody>
          <a:bodyPr>
            <a:normAutofit fontScale="47500" lnSpcReduction="20000"/>
          </a:bodyPr>
          <a:lstStyle/>
          <a:p>
            <a:pPr algn="just" fontAlgn="base">
              <a:lnSpc>
                <a:spcPct val="160000"/>
              </a:lnSpc>
            </a:pPr>
            <a:r>
              <a:rPr lang="en-US" sz="3400" b="1" i="0" dirty="0">
                <a:solidFill>
                  <a:srgbClr val="273239"/>
                </a:solidFill>
                <a:effectLst/>
                <a:latin typeface="Times New Roman" panose="02020603050405020304" pitchFamily="18" charset="0"/>
                <a:cs typeface="Times New Roman" panose="02020603050405020304" pitchFamily="18" charset="0"/>
              </a:rPr>
              <a:t>Flexibility:</a:t>
            </a:r>
            <a:r>
              <a:rPr lang="en-US" sz="3400" b="0" i="0" dirty="0">
                <a:solidFill>
                  <a:srgbClr val="273239"/>
                </a:solidFill>
                <a:effectLst/>
                <a:latin typeface="Times New Roman" panose="02020603050405020304" pitchFamily="18" charset="0"/>
                <a:cs typeface="Times New Roman" panose="02020603050405020304" pitchFamily="18" charset="0"/>
              </a:rPr>
              <a:t> Dynamic data structures can grow or shrink at runtime as needed, allowing them to adapt to changing data requirements. This flexibility makes them well-suited for situations where the size of the data is not known in advance or is likely to change over time.</a:t>
            </a:r>
          </a:p>
          <a:p>
            <a:pPr algn="just" fontAlgn="base">
              <a:lnSpc>
                <a:spcPct val="160000"/>
              </a:lnSpc>
            </a:pPr>
            <a:r>
              <a:rPr lang="en-US" sz="3400" b="1" i="0" dirty="0">
                <a:solidFill>
                  <a:srgbClr val="273239"/>
                </a:solidFill>
                <a:effectLst/>
                <a:latin typeface="Times New Roman" panose="02020603050405020304" pitchFamily="18" charset="0"/>
                <a:cs typeface="Times New Roman" panose="02020603050405020304" pitchFamily="18" charset="0"/>
              </a:rPr>
              <a:t>Reduced memory waste:</a:t>
            </a:r>
            <a:r>
              <a:rPr lang="en-US" sz="3400" b="0" i="0" dirty="0">
                <a:solidFill>
                  <a:srgbClr val="273239"/>
                </a:solidFill>
                <a:effectLst/>
                <a:latin typeface="Times New Roman" panose="02020603050405020304" pitchFamily="18" charset="0"/>
                <a:cs typeface="Times New Roman" panose="02020603050405020304" pitchFamily="18" charset="0"/>
              </a:rPr>
              <a:t> Since dynamic data structures can resize themselves, they can help reduce memory waste. For example, if a dynamic array needs to grow, it can allocate additional memory on the heap rather than reserving a large fixed amount of memory that might not be used.</a:t>
            </a:r>
          </a:p>
          <a:p>
            <a:pPr algn="just" fontAlgn="base">
              <a:lnSpc>
                <a:spcPct val="160000"/>
              </a:lnSpc>
            </a:pPr>
            <a:r>
              <a:rPr lang="en-US" sz="3400" b="1" i="0" dirty="0">
                <a:solidFill>
                  <a:srgbClr val="273239"/>
                </a:solidFill>
                <a:effectLst/>
                <a:latin typeface="Times New Roman" panose="02020603050405020304" pitchFamily="18" charset="0"/>
                <a:cs typeface="Times New Roman" panose="02020603050405020304" pitchFamily="18" charset="0"/>
              </a:rPr>
              <a:t>Improved performance for some operations: </a:t>
            </a:r>
            <a:r>
              <a:rPr lang="en-US" sz="3400" b="0" i="0" dirty="0">
                <a:solidFill>
                  <a:srgbClr val="273239"/>
                </a:solidFill>
                <a:effectLst/>
                <a:latin typeface="Times New Roman" panose="02020603050405020304" pitchFamily="18" charset="0"/>
                <a:cs typeface="Times New Roman" panose="02020603050405020304" pitchFamily="18" charset="0"/>
              </a:rPr>
              <a:t>Dynamic data structures can be more efficient than static data structures for certain operations. For example, inserting or deleting elements in the middle of a dynamic list can be faster than with a static array, since the remaining elements can be shifted over more efficiently.</a:t>
            </a:r>
          </a:p>
          <a:p>
            <a:pPr algn="just" fontAlgn="base">
              <a:lnSpc>
                <a:spcPct val="160000"/>
              </a:lnSpc>
            </a:pPr>
            <a:r>
              <a:rPr lang="en-US" sz="3400" b="1" i="0" dirty="0">
                <a:solidFill>
                  <a:srgbClr val="273239"/>
                </a:solidFill>
                <a:effectLst/>
                <a:latin typeface="Times New Roman" panose="02020603050405020304" pitchFamily="18" charset="0"/>
                <a:cs typeface="Times New Roman" panose="02020603050405020304" pitchFamily="18" charset="0"/>
              </a:rPr>
              <a:t>Simplified</a:t>
            </a:r>
            <a:r>
              <a:rPr lang="en-US" sz="3400" b="0" i="0" dirty="0">
                <a:solidFill>
                  <a:srgbClr val="273239"/>
                </a:solidFill>
                <a:effectLst/>
                <a:latin typeface="Times New Roman" panose="02020603050405020304" pitchFamily="18" charset="0"/>
                <a:cs typeface="Times New Roman" panose="02020603050405020304" pitchFamily="18" charset="0"/>
              </a:rPr>
              <a:t> </a:t>
            </a:r>
            <a:r>
              <a:rPr lang="en-US" sz="3400" b="1" i="0" dirty="0">
                <a:solidFill>
                  <a:srgbClr val="273239"/>
                </a:solidFill>
                <a:effectLst/>
                <a:latin typeface="Times New Roman" panose="02020603050405020304" pitchFamily="18" charset="0"/>
                <a:cs typeface="Times New Roman" panose="02020603050405020304" pitchFamily="18" charset="0"/>
              </a:rPr>
              <a:t>code</a:t>
            </a:r>
            <a:r>
              <a:rPr lang="en-US" sz="3400" b="0" i="0" dirty="0">
                <a:solidFill>
                  <a:srgbClr val="273239"/>
                </a:solidFill>
                <a:effectLst/>
                <a:latin typeface="Times New Roman" panose="02020603050405020304" pitchFamily="18" charset="0"/>
                <a:cs typeface="Times New Roman" panose="02020603050405020304" pitchFamily="18" charset="0"/>
              </a:rPr>
              <a:t>: Dynamic data structures can simplify code by removing the need for manual memory management. Dynamic data structures can also reduce the complexity of code for data structures that need to be resized frequently.</a:t>
            </a:r>
          </a:p>
          <a:p>
            <a:pPr algn="just" fontAlgn="base">
              <a:lnSpc>
                <a:spcPct val="160000"/>
              </a:lnSpc>
            </a:pPr>
            <a:r>
              <a:rPr lang="en-US" sz="3400" b="1" i="0" dirty="0">
                <a:solidFill>
                  <a:srgbClr val="273239"/>
                </a:solidFill>
                <a:effectLst/>
                <a:latin typeface="Times New Roman" panose="02020603050405020304" pitchFamily="18" charset="0"/>
                <a:cs typeface="Times New Roman" panose="02020603050405020304" pitchFamily="18" charset="0"/>
              </a:rPr>
              <a:t>Scalability</a:t>
            </a:r>
            <a:r>
              <a:rPr lang="en-US" sz="3400" b="0" i="0" dirty="0">
                <a:solidFill>
                  <a:srgbClr val="273239"/>
                </a:solidFill>
                <a:effectLst/>
                <a:latin typeface="Times New Roman" panose="02020603050405020304" pitchFamily="18" charset="0"/>
                <a:cs typeface="Times New Roman" panose="02020603050405020304" pitchFamily="18" charset="0"/>
              </a:rPr>
              <a:t>: Dynamic data structures can be more scalable than static data structures, as they can adapt to changing data requirements as the data grows</a:t>
            </a:r>
            <a:r>
              <a:rPr lang="en-US" b="0" i="0" dirty="0">
                <a:solidFill>
                  <a:srgbClr val="273239"/>
                </a:solidFill>
                <a:effectLst/>
                <a:latin typeface="Nunito" pitchFamily="2" charset="0"/>
              </a:rPr>
              <a:t>.</a:t>
            </a:r>
          </a:p>
          <a:p>
            <a:endParaRPr lang="en-IN" dirty="0"/>
          </a:p>
        </p:txBody>
      </p:sp>
      <p:sp>
        <p:nvSpPr>
          <p:cNvPr id="4" name="Date Placeholder 3">
            <a:extLst>
              <a:ext uri="{FF2B5EF4-FFF2-40B4-BE49-F238E27FC236}">
                <a16:creationId xmlns:a16="http://schemas.microsoft.com/office/drawing/2014/main" id="{6A45A2CE-6F1E-8F30-6E37-B3458BE0C2CB}"/>
              </a:ext>
            </a:extLst>
          </p:cNvPr>
          <p:cNvSpPr>
            <a:spLocks noGrp="1"/>
          </p:cNvSpPr>
          <p:nvPr>
            <p:ph type="dt" sz="half" idx="10"/>
          </p:nvPr>
        </p:nvSpPr>
        <p:spPr/>
        <p:txBody>
          <a:bodyPr/>
          <a:lstStyle/>
          <a:p>
            <a:fld id="{B59BF82B-E6BE-404C-BF3A-0B947234AD12}" type="datetime1">
              <a:rPr lang="en-IN" smtClean="0"/>
              <a:t>10-07-2023</a:t>
            </a:fld>
            <a:endParaRPr lang="en-IN"/>
          </a:p>
        </p:txBody>
      </p:sp>
      <p:sp>
        <p:nvSpPr>
          <p:cNvPr id="5" name="Footer Placeholder 4">
            <a:extLst>
              <a:ext uri="{FF2B5EF4-FFF2-40B4-BE49-F238E27FC236}">
                <a16:creationId xmlns:a16="http://schemas.microsoft.com/office/drawing/2014/main" id="{089860BE-96ED-7433-04F2-0B8E8ABFCD2B}"/>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1629112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6BB5B-2273-D57F-E067-F24425FDF0B8}"/>
              </a:ext>
            </a:extLst>
          </p:cNvPr>
          <p:cNvSpPr>
            <a:spLocks noGrp="1"/>
          </p:cNvSpPr>
          <p:nvPr>
            <p:ph type="title"/>
          </p:nvPr>
        </p:nvSpPr>
        <p:spPr>
          <a:xfrm>
            <a:off x="497732" y="311285"/>
            <a:ext cx="10309698" cy="1014278"/>
          </a:xfrm>
        </p:spPr>
        <p:txBody>
          <a:bodyPr>
            <a:normAutofit/>
          </a:bodyPr>
          <a:lstStyle/>
          <a:p>
            <a:r>
              <a:rPr lang="en-US" sz="3200" b="1" i="0" dirty="0">
                <a:solidFill>
                  <a:srgbClr val="273239"/>
                </a:solidFill>
                <a:effectLst/>
                <a:latin typeface="Times New Roman" panose="02020603050405020304" pitchFamily="18" charset="0"/>
                <a:cs typeface="Times New Roman" panose="02020603050405020304" pitchFamily="18" charset="0"/>
              </a:rPr>
              <a:t>Operations on different Data Structure</a:t>
            </a:r>
            <a:r>
              <a:rPr lang="en-US" sz="3200" b="0" i="0" dirty="0">
                <a:solidFill>
                  <a:srgbClr val="273239"/>
                </a:solidFill>
                <a:effectLst/>
                <a:latin typeface="Times New Roman" panose="02020603050405020304" pitchFamily="18" charset="0"/>
                <a:cs typeface="Times New Roman" panose="02020603050405020304" pitchFamily="18" charset="0"/>
              </a:rPr>
              <a:t> </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6FBBD1-5144-E404-EE55-3D597F516D1C}"/>
              </a:ext>
            </a:extLst>
          </p:cNvPr>
          <p:cNvSpPr>
            <a:spLocks noGrp="1"/>
          </p:cNvSpPr>
          <p:nvPr>
            <p:ph idx="1"/>
          </p:nvPr>
        </p:nvSpPr>
        <p:spPr>
          <a:xfrm>
            <a:off x="497732" y="1108953"/>
            <a:ext cx="11196536" cy="4659448"/>
          </a:xfrm>
        </p:spPr>
        <p:txBody>
          <a:bodyPr>
            <a:normAutofit fontScale="85000" lnSpcReduction="20000"/>
          </a:bodyPr>
          <a:lstStyle/>
          <a:p>
            <a:pPr marL="0" indent="0" fontAlgn="base">
              <a:buNone/>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marL="0" indent="0" fontAlgn="base">
              <a:buNone/>
            </a:pPr>
            <a:r>
              <a:rPr lang="en-US" sz="2000" b="0" i="0" dirty="0">
                <a:solidFill>
                  <a:srgbClr val="273239"/>
                </a:solidFill>
                <a:effectLst/>
                <a:latin typeface="Times New Roman" panose="02020603050405020304" pitchFamily="18" charset="0"/>
                <a:cs typeface="Times New Roman" panose="02020603050405020304" pitchFamily="18" charset="0"/>
              </a:rPr>
              <a:t>There are different types of operations that can be performed for the manipulation of data in every data structure. </a:t>
            </a:r>
          </a:p>
          <a:p>
            <a:pPr marL="0" indent="0" fontAlgn="base">
              <a:buNone/>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marL="0" indent="0" fontAlgn="base">
              <a:buNone/>
            </a:pPr>
            <a:r>
              <a:rPr lang="en-US" sz="2000" b="0" i="0" dirty="0">
                <a:solidFill>
                  <a:srgbClr val="273239"/>
                </a:solidFill>
                <a:effectLst/>
                <a:latin typeface="Times New Roman" panose="02020603050405020304" pitchFamily="18" charset="0"/>
                <a:cs typeface="Times New Roman" panose="02020603050405020304" pitchFamily="18" charset="0"/>
              </a:rPr>
              <a:t>Some operations are explained and illustrated below: </a:t>
            </a:r>
          </a:p>
          <a:p>
            <a:pPr marL="0" indent="0" fontAlgn="base">
              <a:buNone/>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marL="0" indent="0" fontAlgn="base">
              <a:buNone/>
            </a:pPr>
            <a:r>
              <a:rPr lang="en-US" sz="2400" b="1" i="0" dirty="0">
                <a:solidFill>
                  <a:srgbClr val="273239"/>
                </a:solidFill>
                <a:effectLst/>
                <a:latin typeface="Times New Roman" panose="02020603050405020304" pitchFamily="18" charset="0"/>
                <a:cs typeface="Times New Roman" panose="02020603050405020304" pitchFamily="18" charset="0"/>
              </a:rPr>
              <a:t>Traversing:</a:t>
            </a:r>
            <a:r>
              <a:rPr lang="en-US" sz="2400" b="0" i="0" dirty="0">
                <a:solidFill>
                  <a:srgbClr val="273239"/>
                </a:solidFill>
                <a:effectLst/>
                <a:latin typeface="Times New Roman" panose="02020603050405020304" pitchFamily="18" charset="0"/>
                <a:cs typeface="Times New Roman" panose="02020603050405020304" pitchFamily="18" charset="0"/>
              </a:rPr>
              <a:t> </a:t>
            </a:r>
          </a:p>
          <a:p>
            <a:pPr fontAlgn="base"/>
            <a:r>
              <a:rPr lang="en-US" sz="2000" b="0" i="0" dirty="0">
                <a:solidFill>
                  <a:srgbClr val="273239"/>
                </a:solidFill>
                <a:effectLst/>
                <a:latin typeface="Times New Roman" panose="02020603050405020304" pitchFamily="18" charset="0"/>
                <a:cs typeface="Times New Roman" panose="02020603050405020304" pitchFamily="18" charset="0"/>
              </a:rPr>
              <a:t>Traversing a Data Structure means to visit the element stored in it. It visits data in a systematic manner. This can be done with any type of DS. </a:t>
            </a:r>
            <a:br>
              <a:rPr lang="en-US" sz="2000" b="0" i="0" dirty="0">
                <a:solidFill>
                  <a:srgbClr val="273239"/>
                </a:solidFill>
                <a:effectLst/>
                <a:latin typeface="Times New Roman" panose="02020603050405020304" pitchFamily="18" charset="0"/>
                <a:cs typeface="Times New Roman" panose="02020603050405020304" pitchFamily="18" charset="0"/>
              </a:rPr>
            </a:br>
            <a:endParaRPr lang="en-US" sz="2000" b="0" i="0" dirty="0">
              <a:solidFill>
                <a:srgbClr val="273239"/>
              </a:solidFill>
              <a:effectLst/>
              <a:latin typeface="Times New Roman" panose="02020603050405020304" pitchFamily="18" charset="0"/>
              <a:cs typeface="Times New Roman" panose="02020603050405020304" pitchFamily="18" charset="0"/>
            </a:endParaRPr>
          </a:p>
          <a:p>
            <a:pPr marL="0" indent="0" fontAlgn="base">
              <a:buNone/>
            </a:pPr>
            <a:r>
              <a:rPr lang="en-US" sz="2400" b="1"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Searching</a:t>
            </a:r>
            <a:r>
              <a:rPr lang="en-US" sz="2400" b="1" i="0" u="sng" dirty="0">
                <a:effectLst/>
                <a:latin typeface="Times New Roman" panose="02020603050405020304" pitchFamily="18" charset="0"/>
                <a:cs typeface="Times New Roman" panose="02020603050405020304" pitchFamily="18" charset="0"/>
              </a:rPr>
              <a:t>:</a:t>
            </a:r>
            <a:r>
              <a:rPr lang="en-US" sz="2400" b="0" i="0" u="sng" dirty="0">
                <a:effectLst/>
                <a:latin typeface="Times New Roman" panose="02020603050405020304" pitchFamily="18" charset="0"/>
                <a:cs typeface="Times New Roman" panose="02020603050405020304" pitchFamily="18" charset="0"/>
              </a:rPr>
              <a:t> </a:t>
            </a:r>
          </a:p>
          <a:p>
            <a:pPr marL="0" indent="0" fontAlgn="base">
              <a:buNone/>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fontAlgn="base"/>
            <a:r>
              <a:rPr lang="en-US" sz="2100" b="0" i="0" dirty="0">
                <a:solidFill>
                  <a:srgbClr val="273239"/>
                </a:solidFill>
                <a:effectLst/>
                <a:latin typeface="Times New Roman" panose="02020603050405020304" pitchFamily="18" charset="0"/>
                <a:cs typeface="Times New Roman" panose="02020603050405020304" pitchFamily="18" charset="0"/>
              </a:rPr>
              <a:t>Searching means to find a particular element in the given data-structure. It is considered as successful when the required element is found. </a:t>
            </a:r>
          </a:p>
          <a:p>
            <a:pPr fontAlgn="base"/>
            <a:endParaRPr lang="en-US" sz="2100" b="0" i="0" dirty="0">
              <a:solidFill>
                <a:srgbClr val="273239"/>
              </a:solidFill>
              <a:effectLst/>
              <a:latin typeface="Times New Roman" panose="02020603050405020304" pitchFamily="18" charset="0"/>
              <a:cs typeface="Times New Roman" panose="02020603050405020304" pitchFamily="18" charset="0"/>
            </a:endParaRPr>
          </a:p>
          <a:p>
            <a:pPr fontAlgn="base"/>
            <a:r>
              <a:rPr lang="en-US" sz="2100" b="0" i="0" dirty="0">
                <a:solidFill>
                  <a:srgbClr val="273239"/>
                </a:solidFill>
                <a:effectLst/>
                <a:latin typeface="Times New Roman" panose="02020603050405020304" pitchFamily="18" charset="0"/>
                <a:cs typeface="Times New Roman" panose="02020603050405020304" pitchFamily="18" charset="0"/>
              </a:rPr>
              <a:t>Searching is the operation which we can performed on data-structures like array, linked-list, tree, graph, etc.</a:t>
            </a:r>
            <a:br>
              <a:rPr lang="en-US" sz="2100" b="0" i="0" dirty="0">
                <a:solidFill>
                  <a:srgbClr val="273239"/>
                </a:solidFill>
                <a:effectLst/>
                <a:latin typeface="Times New Roman" panose="02020603050405020304" pitchFamily="18" charset="0"/>
                <a:cs typeface="Times New Roman" panose="02020603050405020304" pitchFamily="18" charset="0"/>
              </a:rPr>
            </a:br>
            <a:endParaRPr lang="en-US" sz="2100" b="0" i="0" dirty="0">
              <a:solidFill>
                <a:srgbClr val="273239"/>
              </a:solidFill>
              <a:effectLst/>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DBFE2989-52A2-E2C6-AD3E-6A72EAFD7644}"/>
              </a:ext>
            </a:extLst>
          </p:cNvPr>
          <p:cNvSpPr>
            <a:spLocks noGrp="1"/>
          </p:cNvSpPr>
          <p:nvPr>
            <p:ph type="dt" sz="half" idx="10"/>
          </p:nvPr>
        </p:nvSpPr>
        <p:spPr/>
        <p:txBody>
          <a:bodyPr/>
          <a:lstStyle/>
          <a:p>
            <a:fld id="{E4023167-4BC3-4D53-9D18-E1EBE675863B}" type="datetime1">
              <a:rPr lang="en-IN" smtClean="0"/>
              <a:t>10-07-2023</a:t>
            </a:fld>
            <a:endParaRPr lang="en-IN"/>
          </a:p>
        </p:txBody>
      </p:sp>
      <p:sp>
        <p:nvSpPr>
          <p:cNvPr id="5" name="Footer Placeholder 4">
            <a:extLst>
              <a:ext uri="{FF2B5EF4-FFF2-40B4-BE49-F238E27FC236}">
                <a16:creationId xmlns:a16="http://schemas.microsoft.com/office/drawing/2014/main" id="{2223A0B2-F51F-C51C-C3A0-7EFAF6872B11}"/>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3291950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6BB5B-2273-D57F-E067-F24425FDF0B8}"/>
              </a:ext>
            </a:extLst>
          </p:cNvPr>
          <p:cNvSpPr>
            <a:spLocks noGrp="1"/>
          </p:cNvSpPr>
          <p:nvPr>
            <p:ph type="title"/>
          </p:nvPr>
        </p:nvSpPr>
        <p:spPr>
          <a:xfrm>
            <a:off x="497732" y="311285"/>
            <a:ext cx="10309698" cy="1014278"/>
          </a:xfrm>
        </p:spPr>
        <p:txBody>
          <a:bodyPr>
            <a:normAutofit/>
          </a:bodyPr>
          <a:lstStyle/>
          <a:p>
            <a:r>
              <a:rPr lang="en-US" sz="3200" b="1" i="0" dirty="0">
                <a:solidFill>
                  <a:srgbClr val="273239"/>
                </a:solidFill>
                <a:effectLst/>
                <a:latin typeface="Times New Roman" panose="02020603050405020304" pitchFamily="18" charset="0"/>
                <a:cs typeface="Times New Roman" panose="02020603050405020304" pitchFamily="18" charset="0"/>
              </a:rPr>
              <a:t>Operations on different Data Structure</a:t>
            </a:r>
            <a:r>
              <a:rPr lang="en-US" sz="3200" b="0" i="0" dirty="0">
                <a:solidFill>
                  <a:srgbClr val="273239"/>
                </a:solidFill>
                <a:effectLst/>
                <a:latin typeface="Times New Roman" panose="02020603050405020304" pitchFamily="18" charset="0"/>
                <a:cs typeface="Times New Roman" panose="02020603050405020304" pitchFamily="18" charset="0"/>
              </a:rPr>
              <a:t> </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6FBBD1-5144-E404-EE55-3D597F516D1C}"/>
              </a:ext>
            </a:extLst>
          </p:cNvPr>
          <p:cNvSpPr>
            <a:spLocks noGrp="1"/>
          </p:cNvSpPr>
          <p:nvPr>
            <p:ph idx="1"/>
          </p:nvPr>
        </p:nvSpPr>
        <p:spPr>
          <a:xfrm>
            <a:off x="497732" y="1108953"/>
            <a:ext cx="11196536" cy="4659448"/>
          </a:xfrm>
        </p:spPr>
        <p:txBody>
          <a:bodyPr>
            <a:normAutofit/>
          </a:bodyPr>
          <a:lstStyle/>
          <a:p>
            <a:pPr marL="0" indent="0" algn="just">
              <a:buNone/>
            </a:pPr>
            <a:r>
              <a:rPr lang="en-US" sz="2400" b="1" dirty="0">
                <a:solidFill>
                  <a:srgbClr val="273239"/>
                </a:solidFill>
                <a:latin typeface="Times New Roman" panose="02020603050405020304" pitchFamily="18" charset="0"/>
                <a:cs typeface="Times New Roman" panose="02020603050405020304" pitchFamily="18" charset="0"/>
              </a:rPr>
              <a:t> </a:t>
            </a:r>
          </a:p>
          <a:p>
            <a:pPr marL="0" indent="0" algn="just">
              <a:buNone/>
            </a:pPr>
            <a:r>
              <a:rPr lang="en-US" sz="2400" b="1" i="0" dirty="0">
                <a:solidFill>
                  <a:srgbClr val="273239"/>
                </a:solidFill>
                <a:effectLst/>
                <a:latin typeface="Times New Roman" panose="02020603050405020304" pitchFamily="18" charset="0"/>
                <a:cs typeface="Times New Roman" panose="02020603050405020304" pitchFamily="18" charset="0"/>
              </a:rPr>
              <a:t>Insertion:</a:t>
            </a:r>
            <a:r>
              <a:rPr lang="en-US" sz="2400" b="0" i="0" dirty="0">
                <a:solidFill>
                  <a:srgbClr val="273239"/>
                </a:solidFill>
                <a:effectLst/>
                <a:latin typeface="Times New Roman" panose="02020603050405020304" pitchFamily="18" charset="0"/>
                <a:cs typeface="Times New Roman" panose="02020603050405020304" pitchFamily="18" charset="0"/>
              </a:rPr>
              <a:t> </a:t>
            </a:r>
          </a:p>
          <a:p>
            <a:pPr marL="0" indent="0" algn="just">
              <a:buNone/>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just"/>
            <a:r>
              <a:rPr lang="en-US" sz="2000" b="0" i="0" dirty="0">
                <a:solidFill>
                  <a:srgbClr val="273239"/>
                </a:solidFill>
                <a:effectLst/>
                <a:latin typeface="Times New Roman" panose="02020603050405020304" pitchFamily="18" charset="0"/>
                <a:cs typeface="Times New Roman" panose="02020603050405020304" pitchFamily="18" charset="0"/>
              </a:rPr>
              <a:t>It is the operation which we apply on all the data-structures. Insertion means to add an element in the given data structure. The operation of insertion is successful when the required element is added to the required data-structure. </a:t>
            </a:r>
          </a:p>
          <a:p>
            <a:pPr algn="just"/>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just"/>
            <a:r>
              <a:rPr lang="en-US" sz="2000" b="0" i="0" dirty="0">
                <a:solidFill>
                  <a:srgbClr val="273239"/>
                </a:solidFill>
                <a:effectLst/>
                <a:latin typeface="Times New Roman" panose="02020603050405020304" pitchFamily="18" charset="0"/>
                <a:cs typeface="Times New Roman" panose="02020603050405020304" pitchFamily="18" charset="0"/>
              </a:rPr>
              <a:t>It is unsuccessful in some cases when the size of the data structure is full and when there is no space in the data-structure to add any additional element. </a:t>
            </a:r>
          </a:p>
          <a:p>
            <a:pPr algn="just"/>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just"/>
            <a:r>
              <a:rPr lang="en-US" sz="2000" b="0" i="0" dirty="0">
                <a:solidFill>
                  <a:srgbClr val="273239"/>
                </a:solidFill>
                <a:effectLst/>
                <a:latin typeface="Times New Roman" panose="02020603050405020304" pitchFamily="18" charset="0"/>
                <a:cs typeface="Times New Roman" panose="02020603050405020304" pitchFamily="18" charset="0"/>
              </a:rPr>
              <a:t>The insertion has the same name as an insertion in the data-structure as an array, linked-list, graph, tree. In stack, this operation is called Push. In the queue, this operation is called Enqueue.</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C509595-EC64-51C3-4BD9-48B3A704FF97}"/>
              </a:ext>
            </a:extLst>
          </p:cNvPr>
          <p:cNvSpPr>
            <a:spLocks noGrp="1"/>
          </p:cNvSpPr>
          <p:nvPr>
            <p:ph type="dt" sz="half" idx="10"/>
          </p:nvPr>
        </p:nvSpPr>
        <p:spPr/>
        <p:txBody>
          <a:bodyPr/>
          <a:lstStyle/>
          <a:p>
            <a:fld id="{40CCA61B-7C2E-4C66-9857-F8EEB8559156}" type="datetime1">
              <a:rPr lang="en-IN" smtClean="0"/>
              <a:t>10-07-2023</a:t>
            </a:fld>
            <a:endParaRPr lang="en-IN"/>
          </a:p>
        </p:txBody>
      </p:sp>
      <p:sp>
        <p:nvSpPr>
          <p:cNvPr id="5" name="Footer Placeholder 4">
            <a:extLst>
              <a:ext uri="{FF2B5EF4-FFF2-40B4-BE49-F238E27FC236}">
                <a16:creationId xmlns:a16="http://schemas.microsoft.com/office/drawing/2014/main" id="{848D3DCA-C01D-1213-BBDF-66D057AA515C}"/>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14633676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6BB5B-2273-D57F-E067-F24425FDF0B8}"/>
              </a:ext>
            </a:extLst>
          </p:cNvPr>
          <p:cNvSpPr>
            <a:spLocks noGrp="1"/>
          </p:cNvSpPr>
          <p:nvPr>
            <p:ph type="title"/>
          </p:nvPr>
        </p:nvSpPr>
        <p:spPr>
          <a:xfrm>
            <a:off x="497732" y="311285"/>
            <a:ext cx="10309698" cy="1014278"/>
          </a:xfrm>
        </p:spPr>
        <p:txBody>
          <a:bodyPr>
            <a:normAutofit/>
          </a:bodyPr>
          <a:lstStyle/>
          <a:p>
            <a:r>
              <a:rPr lang="en-US" sz="3200" b="1" i="0" dirty="0">
                <a:solidFill>
                  <a:srgbClr val="273239"/>
                </a:solidFill>
                <a:effectLst/>
                <a:latin typeface="Times New Roman" panose="02020603050405020304" pitchFamily="18" charset="0"/>
                <a:cs typeface="Times New Roman" panose="02020603050405020304" pitchFamily="18" charset="0"/>
              </a:rPr>
              <a:t>Operations on different Data Structure</a:t>
            </a:r>
            <a:r>
              <a:rPr lang="en-US" sz="3200" b="0" i="0" dirty="0">
                <a:solidFill>
                  <a:srgbClr val="273239"/>
                </a:solidFill>
                <a:effectLst/>
                <a:latin typeface="Times New Roman" panose="02020603050405020304" pitchFamily="18" charset="0"/>
                <a:cs typeface="Times New Roman" panose="02020603050405020304" pitchFamily="18" charset="0"/>
              </a:rPr>
              <a:t> </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6FBBD1-5144-E404-EE55-3D597F516D1C}"/>
              </a:ext>
            </a:extLst>
          </p:cNvPr>
          <p:cNvSpPr>
            <a:spLocks noGrp="1"/>
          </p:cNvSpPr>
          <p:nvPr>
            <p:ph idx="1"/>
          </p:nvPr>
        </p:nvSpPr>
        <p:spPr>
          <a:xfrm>
            <a:off x="497732" y="1459148"/>
            <a:ext cx="11196536" cy="4659448"/>
          </a:xfrm>
        </p:spPr>
        <p:txBody>
          <a:bodyPr>
            <a:normAutofit/>
          </a:bodyPr>
          <a:lstStyle/>
          <a:p>
            <a:pPr marL="0" indent="0" algn="just">
              <a:buNone/>
            </a:pPr>
            <a:r>
              <a:rPr lang="en-US" sz="3200" b="1" dirty="0">
                <a:solidFill>
                  <a:srgbClr val="273239"/>
                </a:solidFill>
                <a:latin typeface="Times New Roman" panose="02020603050405020304" pitchFamily="18" charset="0"/>
                <a:cs typeface="Times New Roman" panose="02020603050405020304" pitchFamily="18" charset="0"/>
              </a:rPr>
              <a:t> </a:t>
            </a:r>
            <a:r>
              <a:rPr lang="en-US" sz="2400" b="1" i="0" dirty="0">
                <a:solidFill>
                  <a:srgbClr val="273239"/>
                </a:solidFill>
                <a:effectLst/>
                <a:latin typeface="Times New Roman" panose="02020603050405020304" pitchFamily="18" charset="0"/>
                <a:cs typeface="Times New Roman" panose="02020603050405020304" pitchFamily="18" charset="0"/>
              </a:rPr>
              <a:t>Deletion:</a:t>
            </a:r>
            <a:r>
              <a:rPr lang="en-US" sz="2400" b="0" i="0" dirty="0">
                <a:solidFill>
                  <a:srgbClr val="273239"/>
                </a:solidFill>
                <a:effectLst/>
                <a:latin typeface="Times New Roman" panose="02020603050405020304" pitchFamily="18" charset="0"/>
                <a:cs typeface="Times New Roman" panose="02020603050405020304" pitchFamily="18" charset="0"/>
              </a:rPr>
              <a:t> </a:t>
            </a:r>
          </a:p>
          <a:p>
            <a:pPr algn="just"/>
            <a:endParaRPr lang="en-US" sz="2000" dirty="0">
              <a:solidFill>
                <a:srgbClr val="273239"/>
              </a:solidFill>
              <a:latin typeface="Times New Roman" panose="02020603050405020304" pitchFamily="18" charset="0"/>
              <a:cs typeface="Times New Roman" panose="02020603050405020304" pitchFamily="18" charset="0"/>
            </a:endParaRPr>
          </a:p>
          <a:p>
            <a:pPr algn="just"/>
            <a:r>
              <a:rPr lang="en-US" sz="2000" b="0" i="0" dirty="0">
                <a:solidFill>
                  <a:srgbClr val="273239"/>
                </a:solidFill>
                <a:effectLst/>
                <a:latin typeface="Times New Roman" panose="02020603050405020304" pitchFamily="18" charset="0"/>
                <a:cs typeface="Times New Roman" panose="02020603050405020304" pitchFamily="18" charset="0"/>
              </a:rPr>
              <a:t>It is the operation which we apply on all the data-structures. Deletion means to delete an element in the given data structure. The operation of deletion is successful when the required element is deleted from the data structure. </a:t>
            </a:r>
          </a:p>
          <a:p>
            <a:pPr algn="just"/>
            <a:endParaRPr lang="en-US" sz="2000" dirty="0">
              <a:solidFill>
                <a:srgbClr val="273239"/>
              </a:solidFill>
              <a:latin typeface="Times New Roman" panose="02020603050405020304" pitchFamily="18" charset="0"/>
              <a:cs typeface="Times New Roman" panose="02020603050405020304" pitchFamily="18" charset="0"/>
            </a:endParaRPr>
          </a:p>
          <a:p>
            <a:pPr algn="just"/>
            <a:r>
              <a:rPr lang="en-US" sz="2000" b="0" i="0" dirty="0">
                <a:solidFill>
                  <a:srgbClr val="273239"/>
                </a:solidFill>
                <a:effectLst/>
                <a:latin typeface="Times New Roman" panose="02020603050405020304" pitchFamily="18" charset="0"/>
                <a:cs typeface="Times New Roman" panose="02020603050405020304" pitchFamily="18" charset="0"/>
              </a:rPr>
              <a:t>The deletion has the same name as a deletion in the data-structure as an array, linked-list, graph, tree, etc. In stack, this operation is called Pop. In Queue this operation is called Dequeue.</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41976C9-9B5D-74AB-CE35-832D1FBF09F4}"/>
              </a:ext>
            </a:extLst>
          </p:cNvPr>
          <p:cNvSpPr>
            <a:spLocks noGrp="1"/>
          </p:cNvSpPr>
          <p:nvPr>
            <p:ph type="dt" sz="half" idx="10"/>
          </p:nvPr>
        </p:nvSpPr>
        <p:spPr/>
        <p:txBody>
          <a:bodyPr/>
          <a:lstStyle/>
          <a:p>
            <a:fld id="{E824D5B7-7A87-4484-A130-49BAB0FA6013}" type="datetime1">
              <a:rPr lang="en-IN" smtClean="0"/>
              <a:t>10-07-2023</a:t>
            </a:fld>
            <a:endParaRPr lang="en-IN"/>
          </a:p>
        </p:txBody>
      </p:sp>
      <p:sp>
        <p:nvSpPr>
          <p:cNvPr id="5" name="Footer Placeholder 4">
            <a:extLst>
              <a:ext uri="{FF2B5EF4-FFF2-40B4-BE49-F238E27FC236}">
                <a16:creationId xmlns:a16="http://schemas.microsoft.com/office/drawing/2014/main" id="{114CAC63-7889-CBEE-06D5-8CEE8ED908DD}"/>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600974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4E28E5-31D5-B6E0-8AAF-A49A160F3DB1}"/>
              </a:ext>
            </a:extLst>
          </p:cNvPr>
          <p:cNvSpPr>
            <a:spLocks noGrp="1"/>
          </p:cNvSpPr>
          <p:nvPr>
            <p:ph type="title"/>
          </p:nvPr>
        </p:nvSpPr>
        <p:spPr>
          <a:xfrm>
            <a:off x="838200" y="316487"/>
            <a:ext cx="10515600" cy="1325563"/>
          </a:xfrm>
        </p:spPr>
        <p:txBody>
          <a:bodyPr/>
          <a:lstStyle/>
          <a:p>
            <a:r>
              <a:rPr lang="en-IN" b="1" dirty="0">
                <a:latin typeface="Times New Roman" panose="02020603050405020304" pitchFamily="18" charset="0"/>
                <a:cs typeface="Times New Roman" panose="02020603050405020304" pitchFamily="18" charset="0"/>
              </a:rPr>
              <a:t>Data Structure </a:t>
            </a:r>
          </a:p>
        </p:txBody>
      </p:sp>
      <p:sp>
        <p:nvSpPr>
          <p:cNvPr id="5" name="Content Placeholder 4">
            <a:extLst>
              <a:ext uri="{FF2B5EF4-FFF2-40B4-BE49-F238E27FC236}">
                <a16:creationId xmlns:a16="http://schemas.microsoft.com/office/drawing/2014/main" id="{E8255053-5851-6745-DF97-6802F96A6939}"/>
              </a:ext>
            </a:extLst>
          </p:cNvPr>
          <p:cNvSpPr>
            <a:spLocks noGrp="1"/>
          </p:cNvSpPr>
          <p:nvPr>
            <p:ph idx="1"/>
          </p:nvPr>
        </p:nvSpPr>
        <p:spPr/>
        <p:txBody>
          <a:bodyPr/>
          <a:lstStyle/>
          <a:p>
            <a:pPr algn="just"/>
            <a:r>
              <a:rPr lang="en-US" b="0" dirty="0">
                <a:solidFill>
                  <a:srgbClr val="273239"/>
                </a:solidFill>
                <a:effectLst/>
                <a:latin typeface="Times New Roman" panose="02020603050405020304" pitchFamily="18" charset="0"/>
                <a:cs typeface="Times New Roman" panose="02020603050405020304" pitchFamily="18" charset="0"/>
              </a:rPr>
              <a:t>A data structure is a group of data elements that provides the easiest way to store and perform different actions on the data of the computer.</a:t>
            </a:r>
          </a:p>
          <a:p>
            <a:pPr algn="just"/>
            <a:endParaRPr lang="en-US" b="0" dirty="0">
              <a:solidFill>
                <a:srgbClr val="273239"/>
              </a:solidFill>
              <a:effectLst/>
              <a:latin typeface="Times New Roman" panose="02020603050405020304" pitchFamily="18" charset="0"/>
              <a:cs typeface="Times New Roman" panose="02020603050405020304" pitchFamily="18" charset="0"/>
            </a:endParaRPr>
          </a:p>
          <a:p>
            <a:pPr algn="just"/>
            <a:r>
              <a:rPr lang="en-US" b="0" dirty="0">
                <a:solidFill>
                  <a:srgbClr val="273239"/>
                </a:solidFill>
                <a:effectLst/>
                <a:latin typeface="Times New Roman" panose="02020603050405020304" pitchFamily="18" charset="0"/>
                <a:cs typeface="Times New Roman" panose="02020603050405020304" pitchFamily="18" charset="0"/>
              </a:rPr>
              <a:t> A </a:t>
            </a:r>
            <a:r>
              <a:rPr lang="en-US" b="0" u="sng" dirty="0">
                <a:effectLst/>
                <a:latin typeface="Times New Roman" panose="02020603050405020304" pitchFamily="18" charset="0"/>
                <a:cs typeface="Times New Roman" panose="02020603050405020304" pitchFamily="18" charset="0"/>
                <a:hlinkClick r:id="rId2"/>
              </a:rPr>
              <a:t>data structure</a:t>
            </a:r>
            <a:r>
              <a:rPr lang="en-US" b="0" dirty="0">
                <a:solidFill>
                  <a:srgbClr val="273239"/>
                </a:solidFill>
                <a:effectLst/>
                <a:latin typeface="Times New Roman" panose="02020603050405020304" pitchFamily="18" charset="0"/>
                <a:cs typeface="Times New Roman" panose="02020603050405020304" pitchFamily="18" charset="0"/>
              </a:rPr>
              <a:t> is a particular way of organizing data in a computer so that it can be used effectively. The idea is to reduce the space and time complexities of different tasks.</a:t>
            </a:r>
            <a:endParaRPr lang="en-IN"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77A435B1-91F9-7622-32FE-94D1759444CA}"/>
              </a:ext>
            </a:extLst>
          </p:cNvPr>
          <p:cNvSpPr>
            <a:spLocks noGrp="1"/>
          </p:cNvSpPr>
          <p:nvPr>
            <p:ph type="dt" sz="half" idx="10"/>
          </p:nvPr>
        </p:nvSpPr>
        <p:spPr/>
        <p:txBody>
          <a:bodyPr/>
          <a:lstStyle/>
          <a:p>
            <a:fld id="{BE6D9C8E-CA79-4649-A886-17777D7E85F6}" type="datetime1">
              <a:rPr lang="en-IN" smtClean="0"/>
              <a:t>10-07-2023</a:t>
            </a:fld>
            <a:endParaRPr lang="en-IN"/>
          </a:p>
        </p:txBody>
      </p:sp>
      <p:sp>
        <p:nvSpPr>
          <p:cNvPr id="3" name="Footer Placeholder 2">
            <a:extLst>
              <a:ext uri="{FF2B5EF4-FFF2-40B4-BE49-F238E27FC236}">
                <a16:creationId xmlns:a16="http://schemas.microsoft.com/office/drawing/2014/main" id="{8EE2571A-697A-0669-2840-87B4FA447BE5}"/>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41081488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6BB5B-2273-D57F-E067-F24425FDF0B8}"/>
              </a:ext>
            </a:extLst>
          </p:cNvPr>
          <p:cNvSpPr>
            <a:spLocks noGrp="1"/>
          </p:cNvSpPr>
          <p:nvPr>
            <p:ph type="title"/>
          </p:nvPr>
        </p:nvSpPr>
        <p:spPr>
          <a:xfrm>
            <a:off x="497732" y="311285"/>
            <a:ext cx="10309698" cy="1014278"/>
          </a:xfrm>
        </p:spPr>
        <p:txBody>
          <a:bodyPr>
            <a:normAutofit/>
          </a:bodyPr>
          <a:lstStyle/>
          <a:p>
            <a:r>
              <a:rPr lang="en-US" sz="3200" b="1" i="0" dirty="0">
                <a:solidFill>
                  <a:srgbClr val="273239"/>
                </a:solidFill>
                <a:effectLst/>
                <a:latin typeface="Times New Roman" panose="02020603050405020304" pitchFamily="18" charset="0"/>
                <a:cs typeface="Times New Roman" panose="02020603050405020304" pitchFamily="18" charset="0"/>
              </a:rPr>
              <a:t>Operations on different Data Structure</a:t>
            </a:r>
            <a:r>
              <a:rPr lang="en-US" sz="3200" b="0" i="0" dirty="0">
                <a:solidFill>
                  <a:srgbClr val="273239"/>
                </a:solidFill>
                <a:effectLst/>
                <a:latin typeface="Times New Roman" panose="02020603050405020304" pitchFamily="18" charset="0"/>
                <a:cs typeface="Times New Roman" panose="02020603050405020304" pitchFamily="18" charset="0"/>
              </a:rPr>
              <a:t> </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6FBBD1-5144-E404-EE55-3D597F516D1C}"/>
              </a:ext>
            </a:extLst>
          </p:cNvPr>
          <p:cNvSpPr>
            <a:spLocks noGrp="1"/>
          </p:cNvSpPr>
          <p:nvPr>
            <p:ph idx="1"/>
          </p:nvPr>
        </p:nvSpPr>
        <p:spPr>
          <a:xfrm>
            <a:off x="497732" y="1108953"/>
            <a:ext cx="11196536" cy="5214026"/>
          </a:xfrm>
        </p:spPr>
        <p:txBody>
          <a:bodyPr>
            <a:noAutofit/>
          </a:bodyPr>
          <a:lstStyle/>
          <a:p>
            <a:pPr marL="0" indent="0" algn="l" fontAlgn="base">
              <a:buNone/>
            </a:pPr>
            <a:endParaRPr lang="en-US" sz="1800" b="1" i="0" dirty="0">
              <a:solidFill>
                <a:srgbClr val="273239"/>
              </a:solidFill>
              <a:effectLst/>
              <a:latin typeface="Times New Roman" panose="02020603050405020304" pitchFamily="18" charset="0"/>
              <a:cs typeface="Times New Roman" panose="02020603050405020304" pitchFamily="18" charset="0"/>
            </a:endParaRPr>
          </a:p>
          <a:p>
            <a:pPr marL="0" indent="0" algn="l" fontAlgn="base">
              <a:buNone/>
            </a:pPr>
            <a:r>
              <a:rPr lang="en-US" sz="1800" b="1" i="0" dirty="0">
                <a:solidFill>
                  <a:srgbClr val="273239"/>
                </a:solidFill>
                <a:effectLst/>
                <a:latin typeface="Times New Roman" panose="02020603050405020304" pitchFamily="18" charset="0"/>
                <a:cs typeface="Times New Roman" panose="02020603050405020304" pitchFamily="18" charset="0"/>
              </a:rPr>
              <a:t>Create</a:t>
            </a:r>
          </a:p>
          <a:p>
            <a:pPr marL="0" indent="0" algn="l" fontAlgn="base">
              <a:buNone/>
            </a:pPr>
            <a:br>
              <a:rPr lang="en-US" sz="1800" b="0" i="0" dirty="0">
                <a:solidFill>
                  <a:srgbClr val="273239"/>
                </a:solidFill>
                <a:effectLst/>
                <a:latin typeface="Times New Roman" panose="02020603050405020304" pitchFamily="18" charset="0"/>
                <a:cs typeface="Times New Roman" panose="02020603050405020304" pitchFamily="18" charset="0"/>
              </a:rPr>
            </a:br>
            <a:r>
              <a:rPr lang="en-US" sz="1800" b="0" i="0" dirty="0">
                <a:solidFill>
                  <a:srgbClr val="273239"/>
                </a:solidFill>
                <a:effectLst/>
                <a:latin typeface="Times New Roman" panose="02020603050405020304" pitchFamily="18" charset="0"/>
                <a:cs typeface="Times New Roman" panose="02020603050405020304" pitchFamily="18" charset="0"/>
              </a:rPr>
              <a:t>It reserves memory for program elements by declaring them. The creation of data structure can be done during </a:t>
            </a:r>
          </a:p>
          <a:p>
            <a:pPr algn="l" fontAlgn="base">
              <a:buFont typeface="+mj-lt"/>
              <a:buAutoNum type="arabicPeriod"/>
            </a:pPr>
            <a:r>
              <a:rPr lang="en-US" sz="1800" b="0" i="0" dirty="0">
                <a:solidFill>
                  <a:srgbClr val="273239"/>
                </a:solidFill>
                <a:effectLst/>
                <a:latin typeface="Times New Roman" panose="02020603050405020304" pitchFamily="18" charset="0"/>
                <a:cs typeface="Times New Roman" panose="02020603050405020304" pitchFamily="18" charset="0"/>
              </a:rPr>
              <a:t>Compile-time</a:t>
            </a:r>
          </a:p>
          <a:p>
            <a:pPr algn="l" fontAlgn="base">
              <a:buFont typeface="+mj-lt"/>
              <a:buAutoNum type="arabicPeriod"/>
            </a:pPr>
            <a:r>
              <a:rPr lang="en-US" sz="1800" b="0" i="0" dirty="0">
                <a:solidFill>
                  <a:srgbClr val="273239"/>
                </a:solidFill>
                <a:effectLst/>
                <a:latin typeface="Times New Roman" panose="02020603050405020304" pitchFamily="18" charset="0"/>
                <a:cs typeface="Times New Roman" panose="02020603050405020304" pitchFamily="18" charset="0"/>
              </a:rPr>
              <a:t>Run-time. </a:t>
            </a:r>
          </a:p>
          <a:p>
            <a:pPr algn="l" fontAlgn="base"/>
            <a:r>
              <a:rPr lang="en-US" sz="1800" b="0" i="0" dirty="0">
                <a:solidFill>
                  <a:srgbClr val="273239"/>
                </a:solidFill>
                <a:effectLst/>
                <a:latin typeface="Times New Roman" panose="02020603050405020304" pitchFamily="18" charset="0"/>
                <a:cs typeface="Times New Roman" panose="02020603050405020304" pitchFamily="18" charset="0"/>
              </a:rPr>
              <a:t>You can use malloc() function.</a:t>
            </a:r>
            <a:br>
              <a:rPr lang="en-US" sz="1800" b="0" i="0" dirty="0">
                <a:solidFill>
                  <a:srgbClr val="273239"/>
                </a:solidFill>
                <a:effectLst/>
                <a:latin typeface="Times New Roman" panose="02020603050405020304" pitchFamily="18" charset="0"/>
                <a:cs typeface="Times New Roman" panose="02020603050405020304" pitchFamily="18" charset="0"/>
              </a:rPr>
            </a:br>
            <a:endParaRPr lang="en-US" sz="1800" b="0" i="0" dirty="0">
              <a:solidFill>
                <a:srgbClr val="273239"/>
              </a:solidFill>
              <a:effectLst/>
              <a:latin typeface="Times New Roman" panose="02020603050405020304" pitchFamily="18" charset="0"/>
              <a:cs typeface="Times New Roman" panose="02020603050405020304" pitchFamily="18" charset="0"/>
            </a:endParaRPr>
          </a:p>
          <a:p>
            <a:pPr marL="0" indent="0" algn="l" fontAlgn="base">
              <a:buNone/>
            </a:pPr>
            <a:r>
              <a:rPr lang="en-US" sz="1800" b="1" i="0" dirty="0">
                <a:solidFill>
                  <a:srgbClr val="273239"/>
                </a:solidFill>
                <a:effectLst/>
                <a:latin typeface="Times New Roman" panose="02020603050405020304" pitchFamily="18" charset="0"/>
                <a:cs typeface="Times New Roman" panose="02020603050405020304" pitchFamily="18" charset="0"/>
              </a:rPr>
              <a:t>Selection</a:t>
            </a:r>
          </a:p>
          <a:p>
            <a:pPr algn="l" fontAlgn="base"/>
            <a:r>
              <a:rPr lang="en-US" sz="1800" b="0" i="0" dirty="0">
                <a:solidFill>
                  <a:srgbClr val="273239"/>
                </a:solidFill>
                <a:effectLst/>
                <a:latin typeface="Times New Roman" panose="02020603050405020304" pitchFamily="18" charset="0"/>
                <a:cs typeface="Times New Roman" panose="02020603050405020304" pitchFamily="18" charset="0"/>
              </a:rPr>
              <a:t>It selects specific data from present data. You can select any specific data by giving condition in loop .</a:t>
            </a:r>
          </a:p>
          <a:p>
            <a:pPr algn="l" fontAlgn="base"/>
            <a:endParaRPr lang="en-US" sz="1800" b="0" i="0" dirty="0">
              <a:solidFill>
                <a:srgbClr val="273239"/>
              </a:solidFill>
              <a:effectLst/>
              <a:latin typeface="Times New Roman" panose="02020603050405020304" pitchFamily="18" charset="0"/>
              <a:cs typeface="Times New Roman" panose="02020603050405020304" pitchFamily="18" charset="0"/>
            </a:endParaRPr>
          </a:p>
          <a:p>
            <a:pPr marL="0" indent="0" algn="l" fontAlgn="base">
              <a:buNone/>
            </a:pPr>
            <a:r>
              <a:rPr lang="en-US" sz="1800" b="1" i="0" dirty="0">
                <a:solidFill>
                  <a:srgbClr val="273239"/>
                </a:solidFill>
                <a:effectLst/>
                <a:latin typeface="Times New Roman" panose="02020603050405020304" pitchFamily="18" charset="0"/>
                <a:cs typeface="Times New Roman" panose="02020603050405020304" pitchFamily="18" charset="0"/>
              </a:rPr>
              <a:t>Update</a:t>
            </a:r>
          </a:p>
          <a:p>
            <a:pPr fontAlgn="base"/>
            <a:r>
              <a:rPr lang="en-US" sz="1800" b="0" i="0" dirty="0">
                <a:solidFill>
                  <a:srgbClr val="273239"/>
                </a:solidFill>
                <a:effectLst/>
                <a:latin typeface="Times New Roman" panose="02020603050405020304" pitchFamily="18" charset="0"/>
                <a:cs typeface="Times New Roman" panose="02020603050405020304" pitchFamily="18" charset="0"/>
              </a:rPr>
              <a:t>It updates the data in the data structure. You can also update any specific data by giving some condition in loop like select approach. </a:t>
            </a:r>
            <a:br>
              <a:rPr lang="en-US" sz="1800" b="0" i="0" dirty="0">
                <a:solidFill>
                  <a:srgbClr val="273239"/>
                </a:solidFill>
                <a:effectLst/>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3BC933F-9891-ACA2-5EB3-26C83D1DB792}"/>
              </a:ext>
            </a:extLst>
          </p:cNvPr>
          <p:cNvSpPr>
            <a:spLocks noGrp="1"/>
          </p:cNvSpPr>
          <p:nvPr>
            <p:ph type="dt" sz="half" idx="10"/>
          </p:nvPr>
        </p:nvSpPr>
        <p:spPr/>
        <p:txBody>
          <a:bodyPr/>
          <a:lstStyle/>
          <a:p>
            <a:fld id="{3CC16F37-07C8-4C25-8574-1B0E4997B398}" type="datetime1">
              <a:rPr lang="en-IN" smtClean="0"/>
              <a:t>10-07-2023</a:t>
            </a:fld>
            <a:endParaRPr lang="en-IN"/>
          </a:p>
        </p:txBody>
      </p:sp>
      <p:sp>
        <p:nvSpPr>
          <p:cNvPr id="5" name="Footer Placeholder 4">
            <a:extLst>
              <a:ext uri="{FF2B5EF4-FFF2-40B4-BE49-F238E27FC236}">
                <a16:creationId xmlns:a16="http://schemas.microsoft.com/office/drawing/2014/main" id="{61AEB505-29E5-46FB-C039-8019354F6ACF}"/>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2991635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31B15-7E83-7D8B-CCEC-1CEEEFADCC42}"/>
              </a:ext>
            </a:extLst>
          </p:cNvPr>
          <p:cNvSpPr>
            <a:spLocks noGrp="1"/>
          </p:cNvSpPr>
          <p:nvPr>
            <p:ph type="title"/>
          </p:nvPr>
        </p:nvSpPr>
        <p:spPr>
          <a:xfrm>
            <a:off x="419910" y="209582"/>
            <a:ext cx="10348609" cy="753556"/>
          </a:xfrm>
        </p:spPr>
        <p:txBody>
          <a:bodyPr>
            <a:normAutofit/>
          </a:bodyPr>
          <a:lstStyle/>
          <a:p>
            <a:r>
              <a:rPr lang="en-US" sz="2800" b="1" i="0" dirty="0">
                <a:solidFill>
                  <a:srgbClr val="273239"/>
                </a:solidFill>
                <a:effectLst/>
                <a:latin typeface="Times New Roman" panose="02020603050405020304" pitchFamily="18" charset="0"/>
                <a:cs typeface="Times New Roman" panose="02020603050405020304" pitchFamily="18" charset="0"/>
              </a:rPr>
              <a:t>Operations on different Data Structure</a:t>
            </a:r>
            <a:r>
              <a:rPr lang="en-US" sz="2800" b="0" i="0" dirty="0">
                <a:solidFill>
                  <a:srgbClr val="273239"/>
                </a:solidFill>
                <a:effectLst/>
                <a:latin typeface="Times New Roman" panose="02020603050405020304" pitchFamily="18" charset="0"/>
                <a:cs typeface="Times New Roman" panose="02020603050405020304" pitchFamily="18" charset="0"/>
              </a:rPr>
              <a:t> </a:t>
            </a:r>
            <a:endParaRPr lang="en-IN" sz="2800" dirty="0"/>
          </a:p>
        </p:txBody>
      </p:sp>
      <p:sp>
        <p:nvSpPr>
          <p:cNvPr id="3" name="Content Placeholder 2">
            <a:extLst>
              <a:ext uri="{FF2B5EF4-FFF2-40B4-BE49-F238E27FC236}">
                <a16:creationId xmlns:a16="http://schemas.microsoft.com/office/drawing/2014/main" id="{10674D9C-E262-0487-E0DF-4BF9041FC71E}"/>
              </a:ext>
            </a:extLst>
          </p:cNvPr>
          <p:cNvSpPr>
            <a:spLocks noGrp="1"/>
          </p:cNvSpPr>
          <p:nvPr>
            <p:ph idx="1"/>
          </p:nvPr>
        </p:nvSpPr>
        <p:spPr>
          <a:xfrm>
            <a:off x="719846" y="1118682"/>
            <a:ext cx="10585315" cy="4776180"/>
          </a:xfrm>
        </p:spPr>
        <p:txBody>
          <a:bodyPr>
            <a:normAutofit/>
          </a:bodyPr>
          <a:lstStyle/>
          <a:p>
            <a:pPr marL="0" indent="0" fontAlgn="base">
              <a:buNone/>
            </a:pPr>
            <a:r>
              <a:rPr lang="en-US" sz="2400" b="1" i="0" dirty="0">
                <a:solidFill>
                  <a:srgbClr val="273239"/>
                </a:solidFill>
                <a:effectLst/>
                <a:latin typeface="Times New Roman" panose="02020603050405020304" pitchFamily="18" charset="0"/>
                <a:cs typeface="Times New Roman" panose="02020603050405020304" pitchFamily="18" charset="0"/>
              </a:rPr>
              <a:t>Sort</a:t>
            </a:r>
            <a:r>
              <a:rPr lang="en-US" sz="2000" b="1" i="0" dirty="0">
                <a:solidFill>
                  <a:srgbClr val="273239"/>
                </a:solidFill>
                <a:effectLst/>
                <a:latin typeface="Times New Roman" panose="02020603050405020304" pitchFamily="18" charset="0"/>
                <a:cs typeface="Times New Roman" panose="02020603050405020304" pitchFamily="18" charset="0"/>
              </a:rPr>
              <a:t> </a:t>
            </a:r>
          </a:p>
          <a:p>
            <a:pPr fontAlgn="base"/>
            <a:r>
              <a:rPr lang="en-US" sz="2000" b="0" i="0" dirty="0">
                <a:solidFill>
                  <a:srgbClr val="273239"/>
                </a:solidFill>
                <a:effectLst/>
                <a:latin typeface="Times New Roman" panose="02020603050405020304" pitchFamily="18" charset="0"/>
                <a:cs typeface="Times New Roman" panose="02020603050405020304" pitchFamily="18" charset="0"/>
              </a:rPr>
              <a:t>Sorting data in a particular order (ascending or descending).</a:t>
            </a:r>
          </a:p>
          <a:p>
            <a:pPr fontAlgn="base"/>
            <a:r>
              <a:rPr lang="en-US" sz="2000" dirty="0">
                <a:solidFill>
                  <a:srgbClr val="273239"/>
                </a:solidFill>
                <a:latin typeface="Times New Roman" panose="02020603050405020304" pitchFamily="18" charset="0"/>
                <a:cs typeface="Times New Roman" panose="02020603050405020304" pitchFamily="18" charset="0"/>
              </a:rPr>
              <a:t>C</a:t>
            </a:r>
            <a:r>
              <a:rPr lang="en-US" sz="2000" b="0" i="0" dirty="0">
                <a:solidFill>
                  <a:srgbClr val="273239"/>
                </a:solidFill>
                <a:effectLst/>
                <a:latin typeface="Times New Roman" panose="02020603050405020304" pitchFamily="18" charset="0"/>
                <a:cs typeface="Times New Roman" panose="02020603050405020304" pitchFamily="18" charset="0"/>
              </a:rPr>
              <a:t>an take the help of many sorting algorithms to sort data in less time. </a:t>
            </a:r>
          </a:p>
          <a:p>
            <a:pPr fontAlgn="base"/>
            <a:r>
              <a:rPr lang="en-US" sz="2000" b="0" i="0" dirty="0">
                <a:solidFill>
                  <a:srgbClr val="273239"/>
                </a:solidFill>
                <a:effectLst/>
                <a:latin typeface="Times New Roman" panose="02020603050405020304" pitchFamily="18" charset="0"/>
                <a:cs typeface="Times New Roman" panose="02020603050405020304" pitchFamily="18" charset="0"/>
              </a:rPr>
              <a:t>Example: bubble sort which takes O(n^2)time to sort data. </a:t>
            </a:r>
          </a:p>
          <a:p>
            <a:pPr fontAlgn="base"/>
            <a:r>
              <a:rPr lang="en-US" sz="2000" b="0" i="0" dirty="0">
                <a:solidFill>
                  <a:srgbClr val="273239"/>
                </a:solidFill>
                <a:effectLst/>
                <a:latin typeface="Times New Roman" panose="02020603050405020304" pitchFamily="18" charset="0"/>
                <a:cs typeface="Times New Roman" panose="02020603050405020304" pitchFamily="18" charset="0"/>
              </a:rPr>
              <a:t>There are many algorithms present like merge sort, insertion sort, selection sort, quick sort, etc.</a:t>
            </a:r>
          </a:p>
          <a:p>
            <a:pPr marL="0" indent="0" fontAlgn="base">
              <a:buNone/>
            </a:pPr>
            <a:br>
              <a:rPr lang="en-US" sz="2000" b="0" i="0" dirty="0">
                <a:solidFill>
                  <a:srgbClr val="273239"/>
                </a:solidFill>
                <a:effectLst/>
                <a:latin typeface="Times New Roman" panose="02020603050405020304" pitchFamily="18" charset="0"/>
                <a:cs typeface="Times New Roman" panose="02020603050405020304" pitchFamily="18" charset="0"/>
              </a:rPr>
            </a:br>
            <a:r>
              <a:rPr lang="en-US" sz="2400" b="1" i="0" dirty="0">
                <a:solidFill>
                  <a:srgbClr val="273239"/>
                </a:solidFill>
                <a:effectLst/>
                <a:latin typeface="Times New Roman" panose="02020603050405020304" pitchFamily="18" charset="0"/>
                <a:cs typeface="Times New Roman" panose="02020603050405020304" pitchFamily="18" charset="0"/>
              </a:rPr>
              <a:t>Merge</a:t>
            </a:r>
          </a:p>
          <a:p>
            <a:pPr fontAlgn="base"/>
            <a:r>
              <a:rPr lang="en-US" sz="2000" b="0" i="0" dirty="0">
                <a:solidFill>
                  <a:srgbClr val="273239"/>
                </a:solidFill>
                <a:effectLst/>
                <a:latin typeface="Times New Roman" panose="02020603050405020304" pitchFamily="18" charset="0"/>
                <a:cs typeface="Times New Roman" panose="02020603050405020304" pitchFamily="18" charset="0"/>
              </a:rPr>
              <a:t>Merging data of two different orders in a specific order may ascend or descend. We use merge sort to merge sort data.</a:t>
            </a:r>
          </a:p>
          <a:p>
            <a:pPr fontAlgn="base"/>
            <a:endParaRPr lang="en-US" sz="2000" b="0" i="0" dirty="0">
              <a:solidFill>
                <a:srgbClr val="273239"/>
              </a:solidFill>
              <a:effectLst/>
              <a:latin typeface="Times New Roman" panose="02020603050405020304" pitchFamily="18" charset="0"/>
              <a:cs typeface="Times New Roman" panose="02020603050405020304" pitchFamily="18" charset="0"/>
            </a:endParaRPr>
          </a:p>
          <a:p>
            <a:pPr marL="0" indent="0" fontAlgn="base">
              <a:buNone/>
            </a:pPr>
            <a:r>
              <a:rPr lang="en-US" sz="2400" b="1" i="0" dirty="0">
                <a:solidFill>
                  <a:srgbClr val="273239"/>
                </a:solidFill>
                <a:effectLst/>
                <a:latin typeface="Times New Roman" panose="02020603050405020304" pitchFamily="18" charset="0"/>
                <a:cs typeface="Times New Roman" panose="02020603050405020304" pitchFamily="18" charset="0"/>
              </a:rPr>
              <a:t>Split Data </a:t>
            </a:r>
          </a:p>
          <a:p>
            <a:pPr fontAlgn="base"/>
            <a:r>
              <a:rPr lang="en-US" sz="2000" b="0" i="0" dirty="0">
                <a:solidFill>
                  <a:srgbClr val="273239"/>
                </a:solidFill>
                <a:effectLst/>
                <a:latin typeface="Times New Roman" panose="02020603050405020304" pitchFamily="18" charset="0"/>
                <a:cs typeface="Times New Roman" panose="02020603050405020304" pitchFamily="18" charset="0"/>
              </a:rPr>
              <a:t>Dividing data into different sub-parts to make the process complete in less time</a:t>
            </a:r>
          </a:p>
          <a:p>
            <a:endParaRPr lang="en-IN" dirty="0"/>
          </a:p>
        </p:txBody>
      </p:sp>
      <p:sp>
        <p:nvSpPr>
          <p:cNvPr id="4" name="Date Placeholder 3">
            <a:extLst>
              <a:ext uri="{FF2B5EF4-FFF2-40B4-BE49-F238E27FC236}">
                <a16:creationId xmlns:a16="http://schemas.microsoft.com/office/drawing/2014/main" id="{A38FDCC3-4BB5-C16F-7E9D-6877A757FD44}"/>
              </a:ext>
            </a:extLst>
          </p:cNvPr>
          <p:cNvSpPr>
            <a:spLocks noGrp="1"/>
          </p:cNvSpPr>
          <p:nvPr>
            <p:ph type="dt" sz="half" idx="10"/>
          </p:nvPr>
        </p:nvSpPr>
        <p:spPr/>
        <p:txBody>
          <a:bodyPr/>
          <a:lstStyle/>
          <a:p>
            <a:fld id="{72B692D2-3EDE-43BA-AFBA-AD1578DD4466}" type="datetime1">
              <a:rPr lang="en-IN" smtClean="0"/>
              <a:t>10-07-2023</a:t>
            </a:fld>
            <a:endParaRPr lang="en-IN"/>
          </a:p>
        </p:txBody>
      </p:sp>
      <p:sp>
        <p:nvSpPr>
          <p:cNvPr id="5" name="Footer Placeholder 4">
            <a:extLst>
              <a:ext uri="{FF2B5EF4-FFF2-40B4-BE49-F238E27FC236}">
                <a16:creationId xmlns:a16="http://schemas.microsoft.com/office/drawing/2014/main" id="{6B97A70E-E0B4-F356-2875-ADB5EEAABA0A}"/>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2909584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EAF7C-9E35-AE38-7AB3-3B3FF1452783}"/>
              </a:ext>
            </a:extLst>
          </p:cNvPr>
          <p:cNvSpPr>
            <a:spLocks noGrp="1"/>
          </p:cNvSpPr>
          <p:nvPr>
            <p:ph type="title"/>
          </p:nvPr>
        </p:nvSpPr>
        <p:spPr>
          <a:xfrm>
            <a:off x="838200" y="365125"/>
            <a:ext cx="10515600" cy="607641"/>
          </a:xfrm>
        </p:spPr>
        <p:txBody>
          <a:bodyPr>
            <a:normAutofit fontScale="90000"/>
          </a:bodyPr>
          <a:lstStyle/>
          <a:p>
            <a:r>
              <a:rPr lang="en-US" sz="4000" b="1" i="0" dirty="0">
                <a:solidFill>
                  <a:srgbClr val="272626"/>
                </a:solidFill>
                <a:effectLst/>
                <a:latin typeface="var(--headingsfontfamily)"/>
              </a:rPr>
              <a:t>Algorithms</a:t>
            </a:r>
            <a:endParaRPr lang="en-IN" sz="4000" dirty="0"/>
          </a:p>
        </p:txBody>
      </p:sp>
      <p:sp>
        <p:nvSpPr>
          <p:cNvPr id="3" name="Content Placeholder 2">
            <a:extLst>
              <a:ext uri="{FF2B5EF4-FFF2-40B4-BE49-F238E27FC236}">
                <a16:creationId xmlns:a16="http://schemas.microsoft.com/office/drawing/2014/main" id="{0C15FBD6-7FB1-A6BA-7E21-C592F973098C}"/>
              </a:ext>
            </a:extLst>
          </p:cNvPr>
          <p:cNvSpPr>
            <a:spLocks noGrp="1"/>
          </p:cNvSpPr>
          <p:nvPr>
            <p:ph idx="1"/>
          </p:nvPr>
        </p:nvSpPr>
        <p:spPr>
          <a:xfrm>
            <a:off x="916022" y="1400833"/>
            <a:ext cx="10515600" cy="4056333"/>
          </a:xfrm>
        </p:spPr>
        <p:txBody>
          <a:bodyPr>
            <a:normAutofit/>
          </a:bodyPr>
          <a:lstStyle/>
          <a:p>
            <a:pPr algn="just"/>
            <a:r>
              <a:rPr lang="en-US" sz="2000" b="0" i="0" dirty="0">
                <a:solidFill>
                  <a:srgbClr val="000000"/>
                </a:solidFill>
                <a:effectLst/>
                <a:latin typeface="Times New Roman" panose="02020603050405020304" pitchFamily="18" charset="0"/>
                <a:cs typeface="Times New Roman" panose="02020603050405020304" pitchFamily="18" charset="0"/>
              </a:rPr>
              <a:t>Find a method or steps that will help you get your work done, we call this method “Algorithm”</a:t>
            </a:r>
          </a:p>
          <a:p>
            <a:pPr marL="0" indent="0" algn="just">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r>
              <a:rPr lang="en-US" sz="2000" b="0" i="0" dirty="0">
                <a:solidFill>
                  <a:srgbClr val="000000"/>
                </a:solidFill>
                <a:effectLst/>
                <a:latin typeface="Times New Roman" panose="02020603050405020304" pitchFamily="18" charset="0"/>
                <a:cs typeface="Times New Roman" panose="02020603050405020304" pitchFamily="18" charset="0"/>
              </a:rPr>
              <a:t>In simple terms, Algorithm is a step-by-step process followed to do/accomplish any task.</a:t>
            </a:r>
          </a:p>
          <a:p>
            <a:pPr marL="0" indent="0" algn="just">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r>
              <a:rPr lang="en-US" sz="2000" b="0" i="1" dirty="0">
                <a:solidFill>
                  <a:srgbClr val="000000"/>
                </a:solidFill>
                <a:effectLst/>
                <a:latin typeface="Times New Roman" panose="02020603050405020304" pitchFamily="18" charset="0"/>
                <a:cs typeface="Times New Roman" panose="02020603050405020304" pitchFamily="18" charset="0"/>
              </a:rPr>
              <a:t>An algorithm is a set of well-designed, step-by-step instructions designed to solve a problem or perform a specific task.</a:t>
            </a: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r>
              <a:rPr lang="en-US" sz="2000" b="0" i="0" dirty="0">
                <a:solidFill>
                  <a:srgbClr val="000000"/>
                </a:solidFill>
                <a:effectLst/>
                <a:latin typeface="Times New Roman" panose="02020603050405020304" pitchFamily="18" charset="0"/>
                <a:cs typeface="Times New Roman" panose="02020603050405020304" pitchFamily="18" charset="0"/>
              </a:rPr>
              <a:t>An algorithm is not the complete code or program, it is just the core logic(solution) of a problem, which can be expressed either as an informal high-level description as pseudocode or using a flowchart.</a:t>
            </a:r>
          </a:p>
          <a:p>
            <a:endParaRPr lang="en-IN" dirty="0"/>
          </a:p>
        </p:txBody>
      </p:sp>
      <p:sp>
        <p:nvSpPr>
          <p:cNvPr id="4" name="Date Placeholder 3">
            <a:extLst>
              <a:ext uri="{FF2B5EF4-FFF2-40B4-BE49-F238E27FC236}">
                <a16:creationId xmlns:a16="http://schemas.microsoft.com/office/drawing/2014/main" id="{40EBA2B3-B49D-9004-958E-F0082630AD3F}"/>
              </a:ext>
            </a:extLst>
          </p:cNvPr>
          <p:cNvSpPr>
            <a:spLocks noGrp="1"/>
          </p:cNvSpPr>
          <p:nvPr>
            <p:ph type="dt" sz="half" idx="10"/>
          </p:nvPr>
        </p:nvSpPr>
        <p:spPr/>
        <p:txBody>
          <a:bodyPr/>
          <a:lstStyle/>
          <a:p>
            <a:fld id="{B6545C51-A0DA-4D0E-A92C-004FC7DD69CB}" type="datetime1">
              <a:rPr lang="en-IN" smtClean="0"/>
              <a:t>10-07-2023</a:t>
            </a:fld>
            <a:endParaRPr lang="en-IN"/>
          </a:p>
        </p:txBody>
      </p:sp>
      <p:sp>
        <p:nvSpPr>
          <p:cNvPr id="5" name="Footer Placeholder 4">
            <a:extLst>
              <a:ext uri="{FF2B5EF4-FFF2-40B4-BE49-F238E27FC236}">
                <a16:creationId xmlns:a16="http://schemas.microsoft.com/office/drawing/2014/main" id="{926FA07F-46B6-471B-59A7-C52A26673D54}"/>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39490188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3D0F0-9370-E100-7B1E-9C5294D4A758}"/>
              </a:ext>
            </a:extLst>
          </p:cNvPr>
          <p:cNvSpPr>
            <a:spLocks noGrp="1"/>
          </p:cNvSpPr>
          <p:nvPr>
            <p:ph type="title"/>
          </p:nvPr>
        </p:nvSpPr>
        <p:spPr>
          <a:xfrm>
            <a:off x="838200" y="365125"/>
            <a:ext cx="10515600" cy="831377"/>
          </a:xfrm>
        </p:spPr>
        <p:txBody>
          <a:bodyPr>
            <a:normAutofit/>
          </a:bodyPr>
          <a:lstStyle/>
          <a:p>
            <a:r>
              <a:rPr lang="en-US" sz="4000" b="1" dirty="0">
                <a:effectLst/>
                <a:latin typeface="Times New Roman" panose="02020603050405020304" pitchFamily="18" charset="0"/>
                <a:cs typeface="Times New Roman" panose="02020603050405020304" pitchFamily="18" charset="0"/>
              </a:rPr>
              <a:t>Categories Of Algorithms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489537-409F-9950-5C0B-9EB7A83355A7}"/>
              </a:ext>
            </a:extLst>
          </p:cNvPr>
          <p:cNvSpPr>
            <a:spLocks noGrp="1"/>
          </p:cNvSpPr>
          <p:nvPr>
            <p:ph idx="1"/>
          </p:nvPr>
        </p:nvSpPr>
        <p:spPr/>
        <p:txBody>
          <a:bodyPr/>
          <a:lstStyle/>
          <a:p>
            <a:pPr marL="0" indent="0">
              <a:buNone/>
            </a:pPr>
            <a:r>
              <a:rPr lang="en-US" sz="2000" dirty="0">
                <a:effectLst/>
                <a:latin typeface="Times New Roman" panose="02020603050405020304" pitchFamily="18" charset="0"/>
                <a:cs typeface="Times New Roman" panose="02020603050405020304" pitchFamily="18" charset="0"/>
              </a:rPr>
              <a:t>From the data structure point of view, the following are some important categories of algorithms</a:t>
            </a:r>
          </a:p>
          <a:p>
            <a:pPr marL="0" indent="0">
              <a:buNone/>
            </a:pPr>
            <a:endParaRPr lang="en-US" sz="2000"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effectLst/>
                <a:latin typeface="Times New Roman" panose="02020603050405020304" pitchFamily="18" charset="0"/>
                <a:cs typeface="Times New Roman" panose="02020603050405020304" pitchFamily="18" charset="0"/>
              </a:rPr>
              <a:t>Search</a:t>
            </a:r>
            <a:r>
              <a:rPr lang="en-US" sz="2000" dirty="0">
                <a:effectLst/>
                <a:latin typeface="Times New Roman" panose="02020603050405020304" pitchFamily="18" charset="0"/>
                <a:cs typeface="Times New Roman" panose="02020603050405020304" pitchFamily="18" charset="0"/>
              </a:rPr>
              <a:t> − Algorithm to search an item in a data structure.</a:t>
            </a:r>
          </a:p>
          <a:p>
            <a:pPr>
              <a:buFont typeface="Arial" panose="020B0604020202020204" pitchFamily="34" charset="0"/>
              <a:buChar char="•"/>
            </a:pPr>
            <a:r>
              <a:rPr lang="en-US" sz="2000" b="1" dirty="0">
                <a:effectLst/>
                <a:latin typeface="Times New Roman" panose="02020603050405020304" pitchFamily="18" charset="0"/>
                <a:cs typeface="Times New Roman" panose="02020603050405020304" pitchFamily="18" charset="0"/>
              </a:rPr>
              <a:t>Sort</a:t>
            </a:r>
            <a:r>
              <a:rPr lang="en-US" sz="2000" dirty="0">
                <a:effectLst/>
                <a:latin typeface="Times New Roman" panose="02020603050405020304" pitchFamily="18" charset="0"/>
                <a:cs typeface="Times New Roman" panose="02020603050405020304" pitchFamily="18" charset="0"/>
              </a:rPr>
              <a:t> − Algorithm to sort items in a certain order.</a:t>
            </a:r>
          </a:p>
          <a:p>
            <a:pPr>
              <a:buFont typeface="Arial" panose="020B0604020202020204" pitchFamily="34" charset="0"/>
              <a:buChar char="•"/>
            </a:pPr>
            <a:r>
              <a:rPr lang="en-US" sz="2000" b="1" dirty="0">
                <a:effectLst/>
                <a:latin typeface="Times New Roman" panose="02020603050405020304" pitchFamily="18" charset="0"/>
                <a:cs typeface="Times New Roman" panose="02020603050405020304" pitchFamily="18" charset="0"/>
              </a:rPr>
              <a:t>Insert</a:t>
            </a:r>
            <a:r>
              <a:rPr lang="en-US" sz="2000" dirty="0">
                <a:effectLst/>
                <a:latin typeface="Times New Roman" panose="02020603050405020304" pitchFamily="18" charset="0"/>
                <a:cs typeface="Times New Roman" panose="02020603050405020304" pitchFamily="18" charset="0"/>
              </a:rPr>
              <a:t> − Algorithm to insert items in a data structure.</a:t>
            </a:r>
          </a:p>
          <a:p>
            <a:pPr>
              <a:buFont typeface="Arial" panose="020B0604020202020204" pitchFamily="34" charset="0"/>
              <a:buChar char="•"/>
            </a:pPr>
            <a:r>
              <a:rPr lang="en-US" sz="2000" b="1" dirty="0">
                <a:effectLst/>
                <a:latin typeface="Times New Roman" panose="02020603050405020304" pitchFamily="18" charset="0"/>
                <a:cs typeface="Times New Roman" panose="02020603050405020304" pitchFamily="18" charset="0"/>
              </a:rPr>
              <a:t>Update </a:t>
            </a:r>
            <a:r>
              <a:rPr lang="en-US" sz="2000" dirty="0">
                <a:effectLst/>
                <a:latin typeface="Times New Roman" panose="02020603050405020304" pitchFamily="18" charset="0"/>
                <a:cs typeface="Times New Roman" panose="02020603050405020304" pitchFamily="18" charset="0"/>
              </a:rPr>
              <a:t>− Algorithm to update an existing item in a data structure.</a:t>
            </a:r>
          </a:p>
          <a:p>
            <a:pPr>
              <a:buFont typeface="Arial" panose="020B0604020202020204" pitchFamily="34" charset="0"/>
              <a:buChar char="•"/>
            </a:pPr>
            <a:r>
              <a:rPr lang="en-US" sz="2000" b="1" dirty="0">
                <a:effectLst/>
                <a:latin typeface="Times New Roman" panose="02020603050405020304" pitchFamily="18" charset="0"/>
                <a:cs typeface="Times New Roman" panose="02020603050405020304" pitchFamily="18" charset="0"/>
              </a:rPr>
              <a:t>Delete</a:t>
            </a:r>
            <a:r>
              <a:rPr lang="en-US" sz="2000" dirty="0">
                <a:effectLst/>
                <a:latin typeface="Times New Roman" panose="02020603050405020304" pitchFamily="18" charset="0"/>
                <a:cs typeface="Times New Roman" panose="02020603050405020304" pitchFamily="18" charset="0"/>
              </a:rPr>
              <a:t> − Algorithm to delete an existing item from a data structure.</a:t>
            </a:r>
          </a:p>
          <a:p>
            <a:endParaRPr lang="en-IN" dirty="0"/>
          </a:p>
        </p:txBody>
      </p:sp>
      <p:sp>
        <p:nvSpPr>
          <p:cNvPr id="4" name="Date Placeholder 3">
            <a:extLst>
              <a:ext uri="{FF2B5EF4-FFF2-40B4-BE49-F238E27FC236}">
                <a16:creationId xmlns:a16="http://schemas.microsoft.com/office/drawing/2014/main" id="{0310E4D8-800F-6162-775D-6D9C3A9FD043}"/>
              </a:ext>
            </a:extLst>
          </p:cNvPr>
          <p:cNvSpPr>
            <a:spLocks noGrp="1"/>
          </p:cNvSpPr>
          <p:nvPr>
            <p:ph type="dt" sz="half" idx="10"/>
          </p:nvPr>
        </p:nvSpPr>
        <p:spPr/>
        <p:txBody>
          <a:bodyPr/>
          <a:lstStyle/>
          <a:p>
            <a:fld id="{E04877FE-7793-46BF-9DA6-9CAB28245D5B}" type="datetime1">
              <a:rPr lang="en-IN" smtClean="0"/>
              <a:t>10-07-2023</a:t>
            </a:fld>
            <a:endParaRPr lang="en-IN"/>
          </a:p>
        </p:txBody>
      </p:sp>
      <p:sp>
        <p:nvSpPr>
          <p:cNvPr id="5" name="Footer Placeholder 4">
            <a:extLst>
              <a:ext uri="{FF2B5EF4-FFF2-40B4-BE49-F238E27FC236}">
                <a16:creationId xmlns:a16="http://schemas.microsoft.com/office/drawing/2014/main" id="{D9A529D2-728E-AB21-10A0-354CCAE54599}"/>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1701022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12916-3CD0-B49E-94F8-1C7E55D08CDD}"/>
              </a:ext>
            </a:extLst>
          </p:cNvPr>
          <p:cNvSpPr>
            <a:spLocks noGrp="1"/>
          </p:cNvSpPr>
          <p:nvPr>
            <p:ph type="title"/>
          </p:nvPr>
        </p:nvSpPr>
        <p:spPr>
          <a:xfrm>
            <a:off x="517188" y="0"/>
            <a:ext cx="10515600" cy="1325563"/>
          </a:xfrm>
        </p:spPr>
        <p:txBody>
          <a:bodyPr/>
          <a:lstStyle/>
          <a:p>
            <a:r>
              <a:rPr lang="en-US" b="1" dirty="0">
                <a:effectLst/>
                <a:latin typeface="var(--headingsfontfamily)"/>
              </a:rPr>
              <a:t>Characteristics Of An Algorithm</a:t>
            </a:r>
            <a:endParaRPr lang="en-IN" dirty="0"/>
          </a:p>
        </p:txBody>
      </p:sp>
      <p:sp>
        <p:nvSpPr>
          <p:cNvPr id="3" name="Content Placeholder 2">
            <a:extLst>
              <a:ext uri="{FF2B5EF4-FFF2-40B4-BE49-F238E27FC236}">
                <a16:creationId xmlns:a16="http://schemas.microsoft.com/office/drawing/2014/main" id="{44E93ECF-5932-1618-944C-CF0A3435D916}"/>
              </a:ext>
            </a:extLst>
          </p:cNvPr>
          <p:cNvSpPr>
            <a:spLocks noGrp="1"/>
          </p:cNvSpPr>
          <p:nvPr>
            <p:ph idx="1"/>
          </p:nvPr>
        </p:nvSpPr>
        <p:spPr>
          <a:xfrm>
            <a:off x="838200" y="1371600"/>
            <a:ext cx="10515600" cy="4805363"/>
          </a:xfrm>
        </p:spPr>
        <p:txBody>
          <a:bodyPr>
            <a:normAutofit/>
          </a:bodyPr>
          <a:lstStyle/>
          <a:p>
            <a:pPr algn="just"/>
            <a:r>
              <a:rPr lang="en-US" sz="2200" dirty="0">
                <a:effectLst/>
                <a:latin typeface="Times New Roman" panose="02020603050405020304" pitchFamily="18" charset="0"/>
                <a:cs typeface="Times New Roman" panose="02020603050405020304" pitchFamily="18" charset="0"/>
              </a:rPr>
              <a:t>Not all procedures can be called an algorithm. An algorithm should have the following characteristics:</a:t>
            </a:r>
          </a:p>
          <a:p>
            <a:pPr algn="just">
              <a:buFont typeface="Arial" panose="020B0604020202020204" pitchFamily="34" charset="0"/>
              <a:buChar char="•"/>
            </a:pPr>
            <a:r>
              <a:rPr lang="en-US" sz="2200" b="1" dirty="0">
                <a:effectLst/>
                <a:latin typeface="Times New Roman" panose="02020603050405020304" pitchFamily="18" charset="0"/>
                <a:cs typeface="Times New Roman" panose="02020603050405020304" pitchFamily="18" charset="0"/>
              </a:rPr>
              <a:t>Input: </a:t>
            </a:r>
            <a:r>
              <a:rPr lang="en-US" sz="2200" dirty="0">
                <a:effectLst/>
                <a:latin typeface="Times New Roman" panose="02020603050405020304" pitchFamily="18" charset="0"/>
                <a:cs typeface="Times New Roman" panose="02020603050405020304" pitchFamily="18" charset="0"/>
              </a:rPr>
              <a:t>An algorithm has some input values. We can pass 0 or some input value to an algorithm.</a:t>
            </a:r>
          </a:p>
          <a:p>
            <a:pPr algn="just">
              <a:buFont typeface="Arial" panose="020B0604020202020204" pitchFamily="34" charset="0"/>
              <a:buChar char="•"/>
            </a:pPr>
            <a:r>
              <a:rPr lang="en-US" sz="2200" b="1" dirty="0">
                <a:effectLst/>
                <a:latin typeface="Times New Roman" panose="02020603050405020304" pitchFamily="18" charset="0"/>
                <a:cs typeface="Times New Roman" panose="02020603050405020304" pitchFamily="18" charset="0"/>
              </a:rPr>
              <a:t>Output: </a:t>
            </a:r>
            <a:r>
              <a:rPr lang="en-US" sz="2200" dirty="0">
                <a:effectLst/>
                <a:latin typeface="Times New Roman" panose="02020603050405020304" pitchFamily="18" charset="0"/>
                <a:cs typeface="Times New Roman" panose="02020603050405020304" pitchFamily="18" charset="0"/>
              </a:rPr>
              <a:t>will get one or more outputs at the end of an algorithm.</a:t>
            </a:r>
          </a:p>
          <a:p>
            <a:pPr algn="just">
              <a:buFont typeface="Arial" panose="020B0604020202020204" pitchFamily="34" charset="0"/>
              <a:buChar char="•"/>
            </a:pPr>
            <a:r>
              <a:rPr lang="en-US" sz="2200" b="1" dirty="0">
                <a:effectLst/>
                <a:latin typeface="Times New Roman" panose="02020603050405020304" pitchFamily="18" charset="0"/>
                <a:cs typeface="Times New Roman" panose="02020603050405020304" pitchFamily="18" charset="0"/>
              </a:rPr>
              <a:t>Unambiguity</a:t>
            </a:r>
            <a:r>
              <a:rPr lang="en-US" sz="2200" dirty="0">
                <a:effectLst/>
                <a:latin typeface="Times New Roman" panose="02020603050405020304" pitchFamily="18" charset="0"/>
                <a:cs typeface="Times New Roman" panose="02020603050405020304" pitchFamily="18" charset="0"/>
              </a:rPr>
              <a:t>: An algorithm should be unambiguous which means that the instructions in an algorithm should be clear and simple.</a:t>
            </a:r>
          </a:p>
          <a:p>
            <a:pPr algn="just">
              <a:buFont typeface="Arial" panose="020B0604020202020204" pitchFamily="34" charset="0"/>
              <a:buChar char="•"/>
            </a:pPr>
            <a:r>
              <a:rPr lang="en-US" sz="2200" b="1" dirty="0">
                <a:effectLst/>
                <a:latin typeface="Times New Roman" panose="02020603050405020304" pitchFamily="18" charset="0"/>
                <a:cs typeface="Times New Roman" panose="02020603050405020304" pitchFamily="18" charset="0"/>
              </a:rPr>
              <a:t>Finiteness: </a:t>
            </a:r>
            <a:r>
              <a:rPr lang="en-US" sz="2200" dirty="0">
                <a:effectLst/>
                <a:latin typeface="Times New Roman" panose="02020603050405020304" pitchFamily="18" charset="0"/>
                <a:cs typeface="Times New Roman" panose="02020603050405020304" pitchFamily="18" charset="0"/>
              </a:rPr>
              <a:t>Algorithms must terminate after a finite number of steps.</a:t>
            </a:r>
          </a:p>
          <a:p>
            <a:pPr algn="just">
              <a:buFont typeface="Arial" panose="020B0604020202020204" pitchFamily="34" charset="0"/>
              <a:buChar char="•"/>
            </a:pPr>
            <a:r>
              <a:rPr lang="en-US" sz="2200" b="1" dirty="0">
                <a:effectLst/>
                <a:latin typeface="Times New Roman" panose="02020603050405020304" pitchFamily="18" charset="0"/>
                <a:cs typeface="Times New Roman" panose="02020603050405020304" pitchFamily="18" charset="0"/>
              </a:rPr>
              <a:t>Effectiveness</a:t>
            </a:r>
            <a:r>
              <a:rPr lang="en-US" sz="2200" dirty="0">
                <a:effectLst/>
                <a:latin typeface="Times New Roman" panose="02020603050405020304" pitchFamily="18" charset="0"/>
                <a:cs typeface="Times New Roman" panose="02020603050405020304" pitchFamily="18" charset="0"/>
              </a:rPr>
              <a:t>: An algorithm should be effective with the available resources.</a:t>
            </a:r>
          </a:p>
          <a:p>
            <a:pPr algn="just">
              <a:buFont typeface="Arial" panose="020B0604020202020204" pitchFamily="34" charset="0"/>
              <a:buChar char="•"/>
            </a:pPr>
            <a:r>
              <a:rPr lang="en-US" sz="2200" b="1" dirty="0">
                <a:effectLst/>
                <a:latin typeface="Times New Roman" panose="02020603050405020304" pitchFamily="18" charset="0"/>
                <a:cs typeface="Times New Roman" panose="02020603050405020304" pitchFamily="18" charset="0"/>
              </a:rPr>
              <a:t>Language independent: </a:t>
            </a:r>
            <a:r>
              <a:rPr lang="en-US" sz="2200" dirty="0">
                <a:effectLst/>
                <a:latin typeface="Times New Roman" panose="02020603050405020304" pitchFamily="18" charset="0"/>
                <a:cs typeface="Times New Roman" panose="02020603050405020304" pitchFamily="18" charset="0"/>
              </a:rPr>
              <a:t>An algorithm must be language-independent so that the instructions in an algorithm can be implemented in any of the languages with the same output</a:t>
            </a:r>
          </a:p>
          <a:p>
            <a:endParaRPr lang="en-IN" dirty="0"/>
          </a:p>
        </p:txBody>
      </p:sp>
      <p:sp>
        <p:nvSpPr>
          <p:cNvPr id="4" name="Date Placeholder 3">
            <a:extLst>
              <a:ext uri="{FF2B5EF4-FFF2-40B4-BE49-F238E27FC236}">
                <a16:creationId xmlns:a16="http://schemas.microsoft.com/office/drawing/2014/main" id="{3766DE73-1A9D-7450-BF34-324551117455}"/>
              </a:ext>
            </a:extLst>
          </p:cNvPr>
          <p:cNvSpPr>
            <a:spLocks noGrp="1"/>
          </p:cNvSpPr>
          <p:nvPr>
            <p:ph type="dt" sz="half" idx="10"/>
          </p:nvPr>
        </p:nvSpPr>
        <p:spPr/>
        <p:txBody>
          <a:bodyPr/>
          <a:lstStyle/>
          <a:p>
            <a:fld id="{54B1396B-D0D8-4378-A1B8-F85B93523DB5}" type="datetime1">
              <a:rPr lang="en-IN" smtClean="0"/>
              <a:t>10-07-2023</a:t>
            </a:fld>
            <a:endParaRPr lang="en-IN"/>
          </a:p>
        </p:txBody>
      </p:sp>
      <p:sp>
        <p:nvSpPr>
          <p:cNvPr id="5" name="Footer Placeholder 4">
            <a:extLst>
              <a:ext uri="{FF2B5EF4-FFF2-40B4-BE49-F238E27FC236}">
                <a16:creationId xmlns:a16="http://schemas.microsoft.com/office/drawing/2014/main" id="{51E93BD3-A819-CFE2-FD37-E87B1F4E97E1}"/>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24278583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14530-E9C3-7BE8-5304-395B1F77FD48}"/>
              </a:ext>
            </a:extLst>
          </p:cNvPr>
          <p:cNvSpPr>
            <a:spLocks noGrp="1"/>
          </p:cNvSpPr>
          <p:nvPr>
            <p:ph type="title"/>
          </p:nvPr>
        </p:nvSpPr>
        <p:spPr>
          <a:xfrm>
            <a:off x="342090" y="39010"/>
            <a:ext cx="10515600" cy="642027"/>
          </a:xfrm>
        </p:spPr>
        <p:txBody>
          <a:bodyPr>
            <a:normAutofit/>
          </a:bodyPr>
          <a:lstStyle/>
          <a:p>
            <a:r>
              <a:rPr lang="en-IN" sz="3600" b="1" dirty="0">
                <a:latin typeface="Times New Roman" panose="02020603050405020304" pitchFamily="18" charset="0"/>
                <a:cs typeface="Times New Roman" panose="02020603050405020304" pitchFamily="18" charset="0"/>
              </a:rPr>
              <a:t>Factors of an algorithm</a:t>
            </a:r>
          </a:p>
        </p:txBody>
      </p:sp>
      <p:sp>
        <p:nvSpPr>
          <p:cNvPr id="3" name="Content Placeholder 2">
            <a:extLst>
              <a:ext uri="{FF2B5EF4-FFF2-40B4-BE49-F238E27FC236}">
                <a16:creationId xmlns:a16="http://schemas.microsoft.com/office/drawing/2014/main" id="{6930E35A-D6FF-CA6B-21AB-DA3C3521141A}"/>
              </a:ext>
            </a:extLst>
          </p:cNvPr>
          <p:cNvSpPr>
            <a:spLocks noGrp="1"/>
          </p:cNvSpPr>
          <p:nvPr>
            <p:ph idx="1"/>
          </p:nvPr>
        </p:nvSpPr>
        <p:spPr>
          <a:xfrm>
            <a:off x="838200" y="894945"/>
            <a:ext cx="10515600" cy="5282018"/>
          </a:xfrm>
        </p:spPr>
        <p:txBody>
          <a:bodyPr>
            <a:normAutofit/>
          </a:bodyPr>
          <a:lstStyle/>
          <a:p>
            <a:pPr algn="just">
              <a:buFont typeface="+mj-lt"/>
              <a:buAutoNum type="arabicPeriod"/>
            </a:pPr>
            <a:r>
              <a:rPr lang="en-US" sz="2100" b="1" i="0" dirty="0">
                <a:solidFill>
                  <a:srgbClr val="374151"/>
                </a:solidFill>
                <a:effectLst/>
                <a:latin typeface="Times New Roman" panose="02020603050405020304" pitchFamily="18" charset="0"/>
                <a:cs typeface="Times New Roman" panose="02020603050405020304" pitchFamily="18" charset="0"/>
              </a:rPr>
              <a:t>Correctness: </a:t>
            </a:r>
            <a:r>
              <a:rPr lang="en-US" sz="2100" b="0" i="0" dirty="0">
                <a:solidFill>
                  <a:srgbClr val="374151"/>
                </a:solidFill>
                <a:effectLst/>
                <a:latin typeface="Times New Roman" panose="02020603050405020304" pitchFamily="18" charset="0"/>
                <a:cs typeface="Times New Roman" panose="02020603050405020304" pitchFamily="18" charset="0"/>
              </a:rPr>
              <a:t>An algorithm should produce the correct output for each valid input. It should solve the problem it was designed to address accurately.</a:t>
            </a:r>
          </a:p>
          <a:p>
            <a:pPr algn="just">
              <a:buFont typeface="+mj-lt"/>
              <a:buAutoNum type="arabicPeriod"/>
            </a:pPr>
            <a:r>
              <a:rPr lang="en-US" sz="2100" b="1" i="0" dirty="0">
                <a:solidFill>
                  <a:srgbClr val="374151"/>
                </a:solidFill>
                <a:effectLst/>
                <a:latin typeface="Times New Roman" panose="02020603050405020304" pitchFamily="18" charset="0"/>
                <a:cs typeface="Times New Roman" panose="02020603050405020304" pitchFamily="18" charset="0"/>
              </a:rPr>
              <a:t>Efficiency: </a:t>
            </a:r>
            <a:r>
              <a:rPr lang="en-US" sz="2100" b="0" i="0" dirty="0">
                <a:solidFill>
                  <a:srgbClr val="374151"/>
                </a:solidFill>
                <a:effectLst/>
                <a:latin typeface="Times New Roman" panose="02020603050405020304" pitchFamily="18" charset="0"/>
                <a:cs typeface="Times New Roman" panose="02020603050405020304" pitchFamily="18" charset="0"/>
              </a:rPr>
              <a:t>Efficiency refers to how well an algorithm utilizes computational resources, such as time and memory. An efficient algorithm typically accomplishes its task in a reasonable amount of time and with minimal resource usage.</a:t>
            </a:r>
          </a:p>
          <a:p>
            <a:pPr algn="just">
              <a:buFont typeface="+mj-lt"/>
              <a:buAutoNum type="arabicPeriod"/>
            </a:pPr>
            <a:r>
              <a:rPr lang="en-US" sz="2100" b="1" i="0" dirty="0">
                <a:solidFill>
                  <a:srgbClr val="374151"/>
                </a:solidFill>
                <a:effectLst/>
                <a:latin typeface="Times New Roman" panose="02020603050405020304" pitchFamily="18" charset="0"/>
                <a:cs typeface="Times New Roman" panose="02020603050405020304" pitchFamily="18" charset="0"/>
              </a:rPr>
              <a:t>Scalability: </a:t>
            </a:r>
            <a:r>
              <a:rPr lang="en-US" sz="2100" b="0" i="0" dirty="0">
                <a:solidFill>
                  <a:srgbClr val="374151"/>
                </a:solidFill>
                <a:effectLst/>
                <a:latin typeface="Times New Roman" panose="02020603050405020304" pitchFamily="18" charset="0"/>
                <a:cs typeface="Times New Roman" panose="02020603050405020304" pitchFamily="18" charset="0"/>
              </a:rPr>
              <a:t>Scalability relates to how well an algorithm performs as the input size increases. A scalable algorithm maintains its efficiency even when working with larger datasets or more complex problems.</a:t>
            </a:r>
          </a:p>
          <a:p>
            <a:pPr algn="just">
              <a:buFont typeface="+mj-lt"/>
              <a:buAutoNum type="arabicPeriod"/>
            </a:pPr>
            <a:r>
              <a:rPr lang="en-US" sz="2100" b="1" i="0" dirty="0">
                <a:solidFill>
                  <a:srgbClr val="374151"/>
                </a:solidFill>
                <a:effectLst/>
                <a:latin typeface="Times New Roman" panose="02020603050405020304" pitchFamily="18" charset="0"/>
                <a:cs typeface="Times New Roman" panose="02020603050405020304" pitchFamily="18" charset="0"/>
              </a:rPr>
              <a:t>Complexity: </a:t>
            </a:r>
            <a:r>
              <a:rPr lang="en-US" sz="2100" b="0" i="0" dirty="0">
                <a:solidFill>
                  <a:srgbClr val="374151"/>
                </a:solidFill>
                <a:effectLst/>
                <a:latin typeface="Times New Roman" panose="02020603050405020304" pitchFamily="18" charset="0"/>
                <a:cs typeface="Times New Roman" panose="02020603050405020304" pitchFamily="18" charset="0"/>
              </a:rPr>
              <a:t>Algorithmic complexity describes the computational resources required by an algorithm, typically measured in terms of time complexity (how long it takes to run) and space complexity (how much memory it requires).</a:t>
            </a:r>
          </a:p>
          <a:p>
            <a:pPr algn="just">
              <a:buFont typeface="+mj-lt"/>
              <a:buAutoNum type="arabicPeriod"/>
            </a:pPr>
            <a:r>
              <a:rPr lang="en-US" sz="2100" b="1" i="0" dirty="0">
                <a:solidFill>
                  <a:srgbClr val="374151"/>
                </a:solidFill>
                <a:effectLst/>
                <a:latin typeface="Times New Roman" panose="02020603050405020304" pitchFamily="18" charset="0"/>
                <a:cs typeface="Times New Roman" panose="02020603050405020304" pitchFamily="18" charset="0"/>
              </a:rPr>
              <a:t>Optimality: </a:t>
            </a:r>
            <a:r>
              <a:rPr lang="en-US" sz="2100" b="0" i="0" dirty="0">
                <a:solidFill>
                  <a:srgbClr val="374151"/>
                </a:solidFill>
                <a:effectLst/>
                <a:latin typeface="Times New Roman" panose="02020603050405020304" pitchFamily="18" charset="0"/>
                <a:cs typeface="Times New Roman" panose="02020603050405020304" pitchFamily="18" charset="0"/>
              </a:rPr>
              <a:t>An optimal algorithm is one that achieves the best possible solution for a given problem. Depending on the problem, optimality may refer to finding the shortest path, the smallest solution, or the highest value, among other criteria.</a:t>
            </a:r>
          </a:p>
          <a:p>
            <a:endParaRPr lang="en-IN" dirty="0"/>
          </a:p>
        </p:txBody>
      </p:sp>
      <p:sp>
        <p:nvSpPr>
          <p:cNvPr id="4" name="Date Placeholder 3">
            <a:extLst>
              <a:ext uri="{FF2B5EF4-FFF2-40B4-BE49-F238E27FC236}">
                <a16:creationId xmlns:a16="http://schemas.microsoft.com/office/drawing/2014/main" id="{3ACF1F93-E625-AF7C-9E06-1954814DF7A0}"/>
              </a:ext>
            </a:extLst>
          </p:cNvPr>
          <p:cNvSpPr>
            <a:spLocks noGrp="1"/>
          </p:cNvSpPr>
          <p:nvPr>
            <p:ph type="dt" sz="half" idx="10"/>
          </p:nvPr>
        </p:nvSpPr>
        <p:spPr/>
        <p:txBody>
          <a:bodyPr/>
          <a:lstStyle/>
          <a:p>
            <a:fld id="{49F9A2C8-ED1D-4406-BB56-9679ADD70D3E}" type="datetime1">
              <a:rPr lang="en-IN" smtClean="0"/>
              <a:t>10-07-2023</a:t>
            </a:fld>
            <a:endParaRPr lang="en-IN"/>
          </a:p>
        </p:txBody>
      </p:sp>
      <p:sp>
        <p:nvSpPr>
          <p:cNvPr id="5" name="Footer Placeholder 4">
            <a:extLst>
              <a:ext uri="{FF2B5EF4-FFF2-40B4-BE49-F238E27FC236}">
                <a16:creationId xmlns:a16="http://schemas.microsoft.com/office/drawing/2014/main" id="{D927351C-C782-E609-C1D0-DEC48F1B7C5E}"/>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38084034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14530-E9C3-7BE8-5304-395B1F77FD48}"/>
              </a:ext>
            </a:extLst>
          </p:cNvPr>
          <p:cNvSpPr>
            <a:spLocks noGrp="1"/>
          </p:cNvSpPr>
          <p:nvPr>
            <p:ph type="title"/>
          </p:nvPr>
        </p:nvSpPr>
        <p:spPr>
          <a:xfrm>
            <a:off x="283723" y="184824"/>
            <a:ext cx="10515600" cy="642027"/>
          </a:xfrm>
        </p:spPr>
        <p:txBody>
          <a:bodyPr>
            <a:normAutofit/>
          </a:bodyPr>
          <a:lstStyle/>
          <a:p>
            <a:r>
              <a:rPr lang="en-IN" sz="3600" b="1" dirty="0">
                <a:latin typeface="Times New Roman" panose="02020603050405020304" pitchFamily="18" charset="0"/>
                <a:cs typeface="Times New Roman" panose="02020603050405020304" pitchFamily="18" charset="0"/>
              </a:rPr>
              <a:t>Factors of an algorithm</a:t>
            </a:r>
          </a:p>
        </p:txBody>
      </p:sp>
      <p:sp>
        <p:nvSpPr>
          <p:cNvPr id="3" name="Content Placeholder 2">
            <a:extLst>
              <a:ext uri="{FF2B5EF4-FFF2-40B4-BE49-F238E27FC236}">
                <a16:creationId xmlns:a16="http://schemas.microsoft.com/office/drawing/2014/main" id="{6930E35A-D6FF-CA6B-21AB-DA3C3521141A}"/>
              </a:ext>
            </a:extLst>
          </p:cNvPr>
          <p:cNvSpPr>
            <a:spLocks noGrp="1"/>
          </p:cNvSpPr>
          <p:nvPr>
            <p:ph idx="1"/>
          </p:nvPr>
        </p:nvSpPr>
        <p:spPr>
          <a:xfrm>
            <a:off x="838200" y="894945"/>
            <a:ext cx="10515600" cy="5282018"/>
          </a:xfrm>
        </p:spPr>
        <p:txBody>
          <a:bodyPr>
            <a:normAutofit/>
          </a:bodyPr>
          <a:lstStyle/>
          <a:p>
            <a:pPr marL="0" indent="0" algn="just">
              <a:buNone/>
            </a:pPr>
            <a:r>
              <a:rPr lang="en-US" sz="1900" dirty="0">
                <a:solidFill>
                  <a:srgbClr val="374151"/>
                </a:solidFill>
                <a:latin typeface="Times New Roman" panose="02020603050405020304" pitchFamily="18" charset="0"/>
                <a:cs typeface="Times New Roman" panose="02020603050405020304" pitchFamily="18" charset="0"/>
              </a:rPr>
              <a:t>6</a:t>
            </a:r>
            <a:r>
              <a:rPr lang="en-US" sz="1900" b="1" dirty="0">
                <a:solidFill>
                  <a:srgbClr val="374151"/>
                </a:solidFill>
                <a:latin typeface="Times New Roman" panose="02020603050405020304" pitchFamily="18" charset="0"/>
                <a:cs typeface="Times New Roman" panose="02020603050405020304" pitchFamily="18" charset="0"/>
              </a:rPr>
              <a:t>. </a:t>
            </a:r>
            <a:r>
              <a:rPr lang="en-US" sz="1900" b="1" i="0" dirty="0">
                <a:solidFill>
                  <a:srgbClr val="374151"/>
                </a:solidFill>
                <a:effectLst/>
                <a:latin typeface="Times New Roman" panose="02020603050405020304" pitchFamily="18" charset="0"/>
                <a:cs typeface="Times New Roman" panose="02020603050405020304" pitchFamily="18" charset="0"/>
              </a:rPr>
              <a:t>Maintainability: </a:t>
            </a:r>
            <a:r>
              <a:rPr lang="en-US" sz="1900" b="0" i="0" dirty="0">
                <a:solidFill>
                  <a:srgbClr val="374151"/>
                </a:solidFill>
                <a:effectLst/>
                <a:latin typeface="Times New Roman" panose="02020603050405020304" pitchFamily="18" charset="0"/>
                <a:cs typeface="Times New Roman" panose="02020603050405020304" pitchFamily="18" charset="0"/>
              </a:rPr>
              <a:t>Maintainability refers to how easy it is to understand, modify, and update an algorithm over time. Well-documented and modular algorithms are easier to maintain and adapt to changing requirements.</a:t>
            </a:r>
          </a:p>
          <a:p>
            <a:pPr marL="0" indent="0" algn="just">
              <a:buNone/>
            </a:pPr>
            <a:r>
              <a:rPr lang="en-US" sz="1900" b="1" i="0" dirty="0">
                <a:solidFill>
                  <a:srgbClr val="374151"/>
                </a:solidFill>
                <a:effectLst/>
                <a:latin typeface="Times New Roman" panose="02020603050405020304" pitchFamily="18" charset="0"/>
                <a:cs typeface="Times New Roman" panose="02020603050405020304" pitchFamily="18" charset="0"/>
              </a:rPr>
              <a:t>7. Robustness: </a:t>
            </a:r>
            <a:r>
              <a:rPr lang="en-US" sz="1900" b="0" i="0" dirty="0">
                <a:solidFill>
                  <a:srgbClr val="374151"/>
                </a:solidFill>
                <a:effectLst/>
                <a:latin typeface="Times New Roman" panose="02020603050405020304" pitchFamily="18" charset="0"/>
                <a:cs typeface="Times New Roman" panose="02020603050405020304" pitchFamily="18" charset="0"/>
              </a:rPr>
              <a:t>Robustness indicates an algorithm's ability to handle different input conditions, including unexpected or erroneous data. A robust algorithm can gracefully handle edge cases, invalid inputs, or errors during execution.</a:t>
            </a:r>
          </a:p>
          <a:p>
            <a:pPr marL="0" indent="0" algn="just">
              <a:buNone/>
            </a:pPr>
            <a:r>
              <a:rPr lang="en-US" sz="1900" b="1" i="0" dirty="0">
                <a:solidFill>
                  <a:srgbClr val="374151"/>
                </a:solidFill>
                <a:effectLst/>
                <a:latin typeface="Times New Roman" panose="02020603050405020304" pitchFamily="18" charset="0"/>
                <a:cs typeface="Times New Roman" panose="02020603050405020304" pitchFamily="18" charset="0"/>
              </a:rPr>
              <a:t>8. Parallelizability: </a:t>
            </a:r>
            <a:r>
              <a:rPr lang="en-US" sz="1900" b="0" i="0" dirty="0">
                <a:solidFill>
                  <a:srgbClr val="374151"/>
                </a:solidFill>
                <a:effectLst/>
                <a:latin typeface="Times New Roman" panose="02020603050405020304" pitchFamily="18" charset="0"/>
                <a:cs typeface="Times New Roman" panose="02020603050405020304" pitchFamily="18" charset="0"/>
              </a:rPr>
              <a:t>Parallelizability determines whether an algorithm can be effectively parallelized to take advantage of multiple processors or computing resources. Some algorithms lend themselves well to parallel execution, which can significantly speed up their processing.</a:t>
            </a:r>
          </a:p>
          <a:p>
            <a:pPr marL="0" indent="0" algn="just">
              <a:buNone/>
            </a:pPr>
            <a:r>
              <a:rPr lang="en-US" sz="1900" b="1" i="0" dirty="0">
                <a:solidFill>
                  <a:srgbClr val="374151"/>
                </a:solidFill>
                <a:effectLst/>
                <a:latin typeface="Times New Roman" panose="02020603050405020304" pitchFamily="18" charset="0"/>
                <a:cs typeface="Times New Roman" panose="02020603050405020304" pitchFamily="18" charset="0"/>
              </a:rPr>
              <a:t>9. Security: </a:t>
            </a:r>
            <a:r>
              <a:rPr lang="en-US" sz="1900" b="0" i="0" dirty="0">
                <a:solidFill>
                  <a:srgbClr val="374151"/>
                </a:solidFill>
                <a:effectLst/>
                <a:latin typeface="Times New Roman" panose="02020603050405020304" pitchFamily="18" charset="0"/>
                <a:cs typeface="Times New Roman" panose="02020603050405020304" pitchFamily="18" charset="0"/>
              </a:rPr>
              <a:t>In certain applications, algorithmic security is crucial. Cryptographic algorithms, for example, need to be resistant to attacks and protect sensitive information.</a:t>
            </a:r>
          </a:p>
          <a:p>
            <a:pPr marL="0" indent="0" algn="just">
              <a:buNone/>
            </a:pPr>
            <a:r>
              <a:rPr lang="en-US" sz="1900" b="1" i="0" dirty="0">
                <a:solidFill>
                  <a:srgbClr val="374151"/>
                </a:solidFill>
                <a:effectLst/>
                <a:latin typeface="Times New Roman" panose="02020603050405020304" pitchFamily="18" charset="0"/>
                <a:cs typeface="Times New Roman" panose="02020603050405020304" pitchFamily="18" charset="0"/>
              </a:rPr>
              <a:t>10. Usability: </a:t>
            </a:r>
            <a:r>
              <a:rPr lang="en-US" sz="1900" b="0" i="0" dirty="0">
                <a:solidFill>
                  <a:srgbClr val="374151"/>
                </a:solidFill>
                <a:effectLst/>
                <a:latin typeface="Times New Roman" panose="02020603050405020304" pitchFamily="18" charset="0"/>
                <a:cs typeface="Times New Roman" panose="02020603050405020304" pitchFamily="18" charset="0"/>
              </a:rPr>
              <a:t>Usability considers how easily an algorithm can be used by developers or end-users. Clear interfaces, intuitive parameters, and well-designed APIs contribute to an algorithm's usability.</a:t>
            </a:r>
          </a:p>
          <a:p>
            <a:pPr algn="just"/>
            <a:r>
              <a:rPr lang="en-US" sz="1900" b="0" i="0" dirty="0">
                <a:solidFill>
                  <a:srgbClr val="374151"/>
                </a:solidFill>
                <a:effectLst/>
                <a:latin typeface="Times New Roman" panose="02020603050405020304" pitchFamily="18" charset="0"/>
                <a:cs typeface="Times New Roman" panose="02020603050405020304" pitchFamily="18" charset="0"/>
              </a:rPr>
              <a:t>These factors interact with each other and may have trade-offs. Designing an algorithm often involves finding the right balance between these factors based on the specific problem domain and requirements.</a:t>
            </a:r>
          </a:p>
          <a:p>
            <a:endParaRPr lang="en-IN" dirty="0"/>
          </a:p>
        </p:txBody>
      </p:sp>
      <p:sp>
        <p:nvSpPr>
          <p:cNvPr id="4" name="Date Placeholder 3">
            <a:extLst>
              <a:ext uri="{FF2B5EF4-FFF2-40B4-BE49-F238E27FC236}">
                <a16:creationId xmlns:a16="http://schemas.microsoft.com/office/drawing/2014/main" id="{A28ED86B-A1E5-A31D-2639-A9E83B55C2FD}"/>
              </a:ext>
            </a:extLst>
          </p:cNvPr>
          <p:cNvSpPr>
            <a:spLocks noGrp="1"/>
          </p:cNvSpPr>
          <p:nvPr>
            <p:ph type="dt" sz="half" idx="10"/>
          </p:nvPr>
        </p:nvSpPr>
        <p:spPr/>
        <p:txBody>
          <a:bodyPr/>
          <a:lstStyle/>
          <a:p>
            <a:fld id="{4A2D3BFD-9140-4144-AC35-D1244BD2738F}" type="datetime1">
              <a:rPr lang="en-IN" smtClean="0"/>
              <a:t>10-07-2023</a:t>
            </a:fld>
            <a:endParaRPr lang="en-IN"/>
          </a:p>
        </p:txBody>
      </p:sp>
      <p:sp>
        <p:nvSpPr>
          <p:cNvPr id="5" name="Footer Placeholder 4">
            <a:extLst>
              <a:ext uri="{FF2B5EF4-FFF2-40B4-BE49-F238E27FC236}">
                <a16:creationId xmlns:a16="http://schemas.microsoft.com/office/drawing/2014/main" id="{9E7870D2-7042-6BEC-5260-BDDC3E84F2FE}"/>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29261847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0AF62-FD2A-0C74-60B1-C935CEBA181A}"/>
              </a:ext>
            </a:extLst>
          </p:cNvPr>
          <p:cNvSpPr>
            <a:spLocks noGrp="1"/>
          </p:cNvSpPr>
          <p:nvPr>
            <p:ph type="title"/>
          </p:nvPr>
        </p:nvSpPr>
        <p:spPr>
          <a:xfrm>
            <a:off x="452336" y="219210"/>
            <a:ext cx="10515600" cy="1325563"/>
          </a:xfrm>
        </p:spPr>
        <p:txBody>
          <a:bodyPr>
            <a:normAutofit fontScale="90000"/>
          </a:bodyPr>
          <a:lstStyle/>
          <a:p>
            <a:r>
              <a:rPr lang="en-US" sz="4000" b="1" i="0" dirty="0">
                <a:solidFill>
                  <a:srgbClr val="273239"/>
                </a:solidFill>
                <a:effectLst/>
                <a:latin typeface="Times New Roman" panose="02020603050405020304" pitchFamily="18" charset="0"/>
                <a:cs typeface="Times New Roman" panose="02020603050405020304" pitchFamily="18" charset="0"/>
              </a:rPr>
              <a:t>Real-life Applications of Data Structures and Algorithms (DSA)</a:t>
            </a:r>
            <a:br>
              <a:rPr lang="en-US" b="1" i="0" dirty="0">
                <a:solidFill>
                  <a:srgbClr val="273239"/>
                </a:solidFill>
                <a:effectLst/>
                <a:latin typeface="Source Sans 3"/>
              </a:rPr>
            </a:br>
            <a:endParaRPr lang="en-IN" dirty="0"/>
          </a:p>
        </p:txBody>
      </p:sp>
      <p:graphicFrame>
        <p:nvGraphicFramePr>
          <p:cNvPr id="4" name="Content Placeholder 3">
            <a:extLst>
              <a:ext uri="{FF2B5EF4-FFF2-40B4-BE49-F238E27FC236}">
                <a16:creationId xmlns:a16="http://schemas.microsoft.com/office/drawing/2014/main" id="{DFBDB6A3-8D0C-AC5D-843D-2E8632E2D7B9}"/>
              </a:ext>
            </a:extLst>
          </p:cNvPr>
          <p:cNvGraphicFramePr>
            <a:graphicFrameLocks noGrp="1"/>
          </p:cNvGraphicFramePr>
          <p:nvPr>
            <p:ph idx="1"/>
            <p:extLst>
              <p:ext uri="{D42A27DB-BD31-4B8C-83A1-F6EECF244321}">
                <p14:modId xmlns:p14="http://schemas.microsoft.com/office/powerpoint/2010/main" val="12464543"/>
              </p:ext>
            </p:extLst>
          </p:nvPr>
        </p:nvGraphicFramePr>
        <p:xfrm>
          <a:off x="596684" y="1247392"/>
          <a:ext cx="4986993" cy="5841286"/>
        </p:xfrm>
        <a:graphic>
          <a:graphicData uri="http://schemas.openxmlformats.org/drawingml/2006/table">
            <a:tbl>
              <a:tblPr/>
              <a:tblGrid>
                <a:gridCol w="4986993">
                  <a:extLst>
                    <a:ext uri="{9D8B030D-6E8A-4147-A177-3AD203B41FA5}">
                      <a16:colId xmlns:a16="http://schemas.microsoft.com/office/drawing/2014/main" val="1084006623"/>
                    </a:ext>
                  </a:extLst>
                </a:gridCol>
              </a:tblGrid>
              <a:tr h="412443">
                <a:tc>
                  <a:txBody>
                    <a:bodyPr/>
                    <a:lstStyle/>
                    <a:p>
                      <a:pPr algn="l" fontAlgn="ctr"/>
                      <a:r>
                        <a:rPr lang="en-IN" sz="2400" b="1" dirty="0">
                          <a:effectLst/>
                          <a:latin typeface="Times New Roman" panose="02020603050405020304" pitchFamily="18" charset="0"/>
                          <a:cs typeface="Times New Roman" panose="02020603050405020304" pitchFamily="18" charset="0"/>
                        </a:rPr>
                        <a:t>Application of Data Structure</a:t>
                      </a:r>
                      <a:endParaRPr lang="en-IN" sz="2400" b="0" dirty="0">
                        <a:effectLst/>
                        <a:latin typeface="Times New Roman" panose="02020603050405020304" pitchFamily="18" charset="0"/>
                        <a:cs typeface="Times New Roman" panose="02020603050405020304" pitchFamily="18" charset="0"/>
                      </a:endParaRPr>
                    </a:p>
                  </a:txBody>
                  <a:tcPr marL="61114" marR="61114" marT="85560" marB="8556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92981905"/>
                  </a:ext>
                </a:extLst>
              </a:tr>
              <a:tr h="3503277">
                <a:tc>
                  <a:txBody>
                    <a:bodyPr/>
                    <a:lstStyle/>
                    <a:p>
                      <a:pPr algn="l" fontAlgn="base">
                        <a:buFont typeface="Arial" panose="020B0604020202020204" pitchFamily="34" charset="0"/>
                        <a:buChar char="•"/>
                      </a:pPr>
                      <a:r>
                        <a:rPr lang="en-US" sz="1800" b="0" dirty="0">
                          <a:effectLst/>
                          <a:latin typeface="Times New Roman" panose="02020603050405020304" pitchFamily="18" charset="0"/>
                          <a:cs typeface="Times New Roman" panose="02020603050405020304" pitchFamily="18" charset="0"/>
                        </a:rPr>
                        <a:t>Application of Arrays</a:t>
                      </a:r>
                    </a:p>
                    <a:p>
                      <a:pPr algn="l" fontAlgn="base">
                        <a:buFont typeface="Arial" panose="020B0604020202020204" pitchFamily="34" charset="0"/>
                        <a:buChar char="•"/>
                      </a:pPr>
                      <a:r>
                        <a:rPr lang="en-US" sz="1800" b="0" dirty="0">
                          <a:effectLst/>
                          <a:latin typeface="Times New Roman" panose="02020603050405020304" pitchFamily="18" charset="0"/>
                          <a:cs typeface="Times New Roman" panose="02020603050405020304" pitchFamily="18" charset="0"/>
                        </a:rPr>
                        <a:t>Application of Strings</a:t>
                      </a:r>
                    </a:p>
                    <a:p>
                      <a:pPr algn="l" fontAlgn="base">
                        <a:buFont typeface="Arial" panose="020B0604020202020204" pitchFamily="34" charset="0"/>
                        <a:buChar char="•"/>
                      </a:pPr>
                      <a:r>
                        <a:rPr lang="en-US" sz="1800" b="0" dirty="0">
                          <a:effectLst/>
                          <a:latin typeface="Times New Roman" panose="02020603050405020304" pitchFamily="18" charset="0"/>
                          <a:cs typeface="Times New Roman" panose="02020603050405020304" pitchFamily="18" charset="0"/>
                        </a:rPr>
                        <a:t>Application of Matrix</a:t>
                      </a:r>
                    </a:p>
                    <a:p>
                      <a:pPr algn="l" fontAlgn="base">
                        <a:buFont typeface="Arial" panose="020B0604020202020204" pitchFamily="34" charset="0"/>
                        <a:buChar char="•"/>
                      </a:pPr>
                      <a:r>
                        <a:rPr lang="en-US" sz="1800" b="0" dirty="0">
                          <a:effectLst/>
                          <a:latin typeface="Times New Roman" panose="02020603050405020304" pitchFamily="18" charset="0"/>
                          <a:cs typeface="Times New Roman" panose="02020603050405020304" pitchFamily="18" charset="0"/>
                        </a:rPr>
                        <a:t>Application of Linked Lists</a:t>
                      </a:r>
                    </a:p>
                    <a:p>
                      <a:pPr algn="l" fontAlgn="base">
                        <a:buFont typeface="Arial" panose="020B0604020202020204" pitchFamily="34" charset="0"/>
                        <a:buChar char="•"/>
                      </a:pPr>
                      <a:r>
                        <a:rPr lang="en-US" sz="1800" b="0" dirty="0">
                          <a:effectLst/>
                          <a:latin typeface="Times New Roman" panose="02020603050405020304" pitchFamily="18" charset="0"/>
                          <a:cs typeface="Times New Roman" panose="02020603050405020304" pitchFamily="18" charset="0"/>
                        </a:rPr>
                        <a:t>Application of Stack</a:t>
                      </a:r>
                    </a:p>
                    <a:p>
                      <a:pPr algn="l" fontAlgn="base">
                        <a:buFont typeface="Arial" panose="020B0604020202020204" pitchFamily="34" charset="0"/>
                        <a:buChar char="•"/>
                      </a:pPr>
                      <a:r>
                        <a:rPr lang="en-US" sz="1800" b="0" dirty="0">
                          <a:effectLst/>
                          <a:latin typeface="Times New Roman" panose="02020603050405020304" pitchFamily="18" charset="0"/>
                          <a:cs typeface="Times New Roman" panose="02020603050405020304" pitchFamily="18" charset="0"/>
                        </a:rPr>
                        <a:t>Application of Queue</a:t>
                      </a:r>
                    </a:p>
                    <a:p>
                      <a:pPr algn="l" fontAlgn="base">
                        <a:buFont typeface="Arial" panose="020B0604020202020204" pitchFamily="34" charset="0"/>
                        <a:buChar char="•"/>
                      </a:pPr>
                      <a:r>
                        <a:rPr lang="en-US" sz="1800" b="0" dirty="0">
                          <a:effectLst/>
                          <a:latin typeface="Times New Roman" panose="02020603050405020304" pitchFamily="18" charset="0"/>
                          <a:cs typeface="Times New Roman" panose="02020603050405020304" pitchFamily="18" charset="0"/>
                        </a:rPr>
                        <a:t>Application of Priority Queue</a:t>
                      </a:r>
                    </a:p>
                    <a:p>
                      <a:pPr algn="l" fontAlgn="base">
                        <a:buFont typeface="Arial" panose="020B0604020202020204" pitchFamily="34" charset="0"/>
                        <a:buChar char="•"/>
                      </a:pPr>
                      <a:r>
                        <a:rPr lang="en-US" sz="1800" b="0" dirty="0">
                          <a:effectLst/>
                          <a:latin typeface="Times New Roman" panose="02020603050405020304" pitchFamily="18" charset="0"/>
                          <a:cs typeface="Times New Roman" panose="02020603050405020304" pitchFamily="18" charset="0"/>
                        </a:rPr>
                        <a:t>Application of Graph</a:t>
                      </a:r>
                    </a:p>
                    <a:p>
                      <a:pPr algn="l" fontAlgn="base">
                        <a:buFont typeface="Arial" panose="020B0604020202020204" pitchFamily="34" charset="0"/>
                        <a:buChar char="•"/>
                      </a:pPr>
                      <a:r>
                        <a:rPr lang="en-US" sz="1800" b="0" dirty="0">
                          <a:effectLst/>
                          <a:latin typeface="Times New Roman" panose="02020603050405020304" pitchFamily="18" charset="0"/>
                          <a:cs typeface="Times New Roman" panose="02020603050405020304" pitchFamily="18" charset="0"/>
                        </a:rPr>
                        <a:t>Application of Tree</a:t>
                      </a:r>
                    </a:p>
                    <a:p>
                      <a:pPr algn="l" fontAlgn="base">
                        <a:buFont typeface="Arial" panose="020B0604020202020204" pitchFamily="34" charset="0"/>
                        <a:buChar char="•"/>
                      </a:pPr>
                      <a:r>
                        <a:rPr lang="en-US" sz="1800" b="0" dirty="0">
                          <a:effectLst/>
                          <a:latin typeface="Times New Roman" panose="02020603050405020304" pitchFamily="18" charset="0"/>
                          <a:cs typeface="Times New Roman" panose="02020603050405020304" pitchFamily="18" charset="0"/>
                        </a:rPr>
                        <a:t>Application of Binary Search Tree</a:t>
                      </a:r>
                    </a:p>
                    <a:p>
                      <a:pPr algn="l" fontAlgn="base">
                        <a:buFont typeface="Arial" panose="020B0604020202020204" pitchFamily="34" charset="0"/>
                        <a:buChar char="•"/>
                      </a:pPr>
                      <a:r>
                        <a:rPr lang="en-US" sz="1800" b="0" dirty="0">
                          <a:effectLst/>
                          <a:latin typeface="Times New Roman" panose="02020603050405020304" pitchFamily="18" charset="0"/>
                          <a:cs typeface="Times New Roman" panose="02020603050405020304" pitchFamily="18" charset="0"/>
                        </a:rPr>
                        <a:t>Application of RED-BLACK Tree</a:t>
                      </a:r>
                    </a:p>
                    <a:p>
                      <a:pPr algn="l" fontAlgn="base">
                        <a:buFont typeface="Arial" panose="020B0604020202020204" pitchFamily="34" charset="0"/>
                        <a:buChar char="•"/>
                      </a:pPr>
                      <a:r>
                        <a:rPr lang="en-US" sz="1800" b="0" dirty="0">
                          <a:effectLst/>
                          <a:latin typeface="Times New Roman" panose="02020603050405020304" pitchFamily="18" charset="0"/>
                          <a:cs typeface="Times New Roman" panose="02020603050405020304" pitchFamily="18" charset="0"/>
                        </a:rPr>
                        <a:t>Application of AVL Tree</a:t>
                      </a:r>
                    </a:p>
                    <a:p>
                      <a:pPr algn="l" fontAlgn="base">
                        <a:buFont typeface="Arial" panose="020B0604020202020204" pitchFamily="34" charset="0"/>
                        <a:buChar char="•"/>
                      </a:pPr>
                      <a:r>
                        <a:rPr lang="en-US" sz="1800" b="0" dirty="0">
                          <a:effectLst/>
                          <a:latin typeface="Times New Roman" panose="02020603050405020304" pitchFamily="18" charset="0"/>
                          <a:cs typeface="Times New Roman" panose="02020603050405020304" pitchFamily="18" charset="0"/>
                        </a:rPr>
                        <a:t>Application of SUFFIX Tree</a:t>
                      </a:r>
                    </a:p>
                    <a:p>
                      <a:pPr algn="l" fontAlgn="base">
                        <a:buFont typeface="Arial" panose="020B0604020202020204" pitchFamily="34" charset="0"/>
                        <a:buChar char="•"/>
                      </a:pPr>
                      <a:r>
                        <a:rPr lang="en-US" sz="1800" b="0" dirty="0">
                          <a:effectLst/>
                          <a:latin typeface="Times New Roman" panose="02020603050405020304" pitchFamily="18" charset="0"/>
                          <a:cs typeface="Times New Roman" panose="02020603050405020304" pitchFamily="18" charset="0"/>
                        </a:rPr>
                        <a:t>Application of TRIE</a:t>
                      </a:r>
                    </a:p>
                    <a:p>
                      <a:pPr algn="l" fontAlgn="base">
                        <a:buFont typeface="Arial" panose="020B0604020202020204" pitchFamily="34" charset="0"/>
                        <a:buChar char="•"/>
                      </a:pPr>
                      <a:r>
                        <a:rPr lang="en-US" sz="1800" b="0" dirty="0">
                          <a:effectLst/>
                          <a:latin typeface="Times New Roman" panose="02020603050405020304" pitchFamily="18" charset="0"/>
                          <a:cs typeface="Times New Roman" panose="02020603050405020304" pitchFamily="18" charset="0"/>
                        </a:rPr>
                        <a:t>Application of Hash Tables</a:t>
                      </a:r>
                    </a:p>
                    <a:p>
                      <a:pPr algn="l" fontAlgn="base">
                        <a:buFont typeface="Arial" panose="020B0604020202020204" pitchFamily="34" charset="0"/>
                        <a:buChar char="•"/>
                      </a:pPr>
                      <a:r>
                        <a:rPr lang="en-US" sz="1800" b="0" dirty="0">
                          <a:effectLst/>
                          <a:latin typeface="Times New Roman" panose="02020603050405020304" pitchFamily="18" charset="0"/>
                          <a:cs typeface="Times New Roman" panose="02020603050405020304" pitchFamily="18" charset="0"/>
                        </a:rPr>
                        <a:t>Application of Heap</a:t>
                      </a:r>
                    </a:p>
                  </a:txBody>
                  <a:tcPr marL="61114" marR="61114" marT="85560" marB="8556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965428745"/>
                  </a:ext>
                </a:extLst>
              </a:tr>
              <a:tr h="248535">
                <a:tc>
                  <a:txBody>
                    <a:bodyPr/>
                    <a:lstStyle/>
                    <a:p>
                      <a:pPr algn="l" fontAlgn="ctr"/>
                      <a:endParaRPr lang="en-IN" sz="1000" b="0" dirty="0">
                        <a:effectLst/>
                      </a:endParaRPr>
                    </a:p>
                  </a:txBody>
                  <a:tcPr marL="61114" marR="61114" marT="85560" marB="8556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067671838"/>
                  </a:ext>
                </a:extLst>
              </a:tr>
              <a:tr h="420646">
                <a:tc>
                  <a:txBody>
                    <a:bodyPr/>
                    <a:lstStyle/>
                    <a:p>
                      <a:pPr algn="l" fontAlgn="base">
                        <a:buFont typeface="Arial" panose="020B0604020202020204" pitchFamily="34" charset="0"/>
                        <a:buChar char="•"/>
                      </a:pPr>
                      <a:endParaRPr lang="en-IN" sz="1000" b="0" dirty="0">
                        <a:effectLst/>
                      </a:endParaRPr>
                    </a:p>
                  </a:txBody>
                  <a:tcPr marL="61114" marR="61114" marT="85560" marB="8556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664877513"/>
                  </a:ext>
                </a:extLst>
              </a:tr>
            </a:tbl>
          </a:graphicData>
        </a:graphic>
      </p:graphicFrame>
      <p:graphicFrame>
        <p:nvGraphicFramePr>
          <p:cNvPr id="6" name="Table 5">
            <a:extLst>
              <a:ext uri="{FF2B5EF4-FFF2-40B4-BE49-F238E27FC236}">
                <a16:creationId xmlns:a16="http://schemas.microsoft.com/office/drawing/2014/main" id="{511CD671-0FC1-3F60-C29F-42C0FE504A27}"/>
              </a:ext>
            </a:extLst>
          </p:cNvPr>
          <p:cNvGraphicFramePr>
            <a:graphicFrameLocks noGrp="1"/>
          </p:cNvGraphicFramePr>
          <p:nvPr>
            <p:extLst>
              <p:ext uri="{D42A27DB-BD31-4B8C-83A1-F6EECF244321}">
                <p14:modId xmlns:p14="http://schemas.microsoft.com/office/powerpoint/2010/main" val="3423385501"/>
              </p:ext>
            </p:extLst>
          </p:nvPr>
        </p:nvGraphicFramePr>
        <p:xfrm>
          <a:off x="5710136" y="1332689"/>
          <a:ext cx="4602750" cy="3573779"/>
        </p:xfrm>
        <a:graphic>
          <a:graphicData uri="http://schemas.openxmlformats.org/drawingml/2006/table">
            <a:tbl>
              <a:tblPr/>
              <a:tblGrid>
                <a:gridCol w="4602750">
                  <a:extLst>
                    <a:ext uri="{9D8B030D-6E8A-4147-A177-3AD203B41FA5}">
                      <a16:colId xmlns:a16="http://schemas.microsoft.com/office/drawing/2014/main" val="4023100414"/>
                    </a:ext>
                  </a:extLst>
                </a:gridCol>
              </a:tblGrid>
              <a:tr h="517169">
                <a:tc>
                  <a:txBody>
                    <a:bodyPr/>
                    <a:lstStyle/>
                    <a:p>
                      <a:pPr algn="l" fontAlgn="ctr"/>
                      <a:r>
                        <a:rPr lang="en-IN" sz="2400" b="1" dirty="0">
                          <a:effectLst/>
                          <a:latin typeface="Times New Roman" panose="02020603050405020304" pitchFamily="18" charset="0"/>
                          <a:cs typeface="Times New Roman" panose="02020603050405020304" pitchFamily="18" charset="0"/>
                        </a:rPr>
                        <a:t>Application of Algorithms:</a:t>
                      </a:r>
                      <a:endParaRPr lang="en-IN" sz="2400" b="0" dirty="0">
                        <a:effectLst/>
                        <a:latin typeface="Times New Roman" panose="02020603050405020304" pitchFamily="18" charset="0"/>
                        <a:cs typeface="Times New Roman" panose="02020603050405020304" pitchFamily="18" charset="0"/>
                      </a:endParaRPr>
                    </a:p>
                  </a:txBody>
                  <a:tcPr marL="61114" marR="61114" marT="85560" marB="8556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793797681"/>
                  </a:ext>
                </a:extLst>
              </a:tr>
              <a:tr h="3036899">
                <a:tc>
                  <a:txBody>
                    <a:bodyPr/>
                    <a:lstStyle/>
                    <a:p>
                      <a:pPr algn="l" fontAlgn="base">
                        <a:buFont typeface="Arial" panose="020B0604020202020204" pitchFamily="34" charset="0"/>
                        <a:buChar char="•"/>
                      </a:pPr>
                      <a:r>
                        <a:rPr lang="en-IN" sz="1800" b="0" dirty="0">
                          <a:effectLst/>
                          <a:latin typeface="Times New Roman" panose="02020603050405020304" pitchFamily="18" charset="0"/>
                          <a:cs typeface="Times New Roman" panose="02020603050405020304" pitchFamily="18" charset="0"/>
                        </a:rPr>
                        <a:t>Application of Sorting Algorithms</a:t>
                      </a:r>
                    </a:p>
                    <a:p>
                      <a:pPr algn="l" fontAlgn="base">
                        <a:buFont typeface="Arial" panose="020B0604020202020204" pitchFamily="34" charset="0"/>
                        <a:buChar char="•"/>
                      </a:pPr>
                      <a:r>
                        <a:rPr lang="en-IN" sz="1800" b="0" dirty="0">
                          <a:effectLst/>
                          <a:latin typeface="Times New Roman" panose="02020603050405020304" pitchFamily="18" charset="0"/>
                          <a:cs typeface="Times New Roman" panose="02020603050405020304" pitchFamily="18" charset="0"/>
                        </a:rPr>
                        <a:t>Application of Greedy Algorithms</a:t>
                      </a:r>
                    </a:p>
                    <a:p>
                      <a:pPr algn="l" fontAlgn="base">
                        <a:buFont typeface="Arial" panose="020B0604020202020204" pitchFamily="34" charset="0"/>
                        <a:buChar char="•"/>
                      </a:pPr>
                      <a:r>
                        <a:rPr lang="en-IN" sz="1800" b="0" dirty="0">
                          <a:effectLst/>
                          <a:latin typeface="Times New Roman" panose="02020603050405020304" pitchFamily="18" charset="0"/>
                          <a:cs typeface="Times New Roman" panose="02020603050405020304" pitchFamily="18" charset="0"/>
                        </a:rPr>
                        <a:t>Application of Dijkstra Algorithm</a:t>
                      </a:r>
                    </a:p>
                    <a:p>
                      <a:pPr algn="l" fontAlgn="base">
                        <a:buFont typeface="Arial" panose="020B0604020202020204" pitchFamily="34" charset="0"/>
                        <a:buChar char="•"/>
                      </a:pPr>
                      <a:r>
                        <a:rPr lang="en-IN" sz="1800" b="0" dirty="0">
                          <a:effectLst/>
                          <a:latin typeface="Times New Roman" panose="02020603050405020304" pitchFamily="18" charset="0"/>
                          <a:cs typeface="Times New Roman" panose="02020603050405020304" pitchFamily="18" charset="0"/>
                        </a:rPr>
                        <a:t>Application of PRIM’S and KRUSKAL’S Algorithm</a:t>
                      </a:r>
                    </a:p>
                    <a:p>
                      <a:pPr algn="l" fontAlgn="base">
                        <a:buFont typeface="Arial" panose="020B0604020202020204" pitchFamily="34" charset="0"/>
                        <a:buChar char="•"/>
                      </a:pPr>
                      <a:r>
                        <a:rPr lang="en-IN" sz="1800" b="0" dirty="0">
                          <a:effectLst/>
                          <a:latin typeface="Times New Roman" panose="02020603050405020304" pitchFamily="18" charset="0"/>
                          <a:cs typeface="Times New Roman" panose="02020603050405020304" pitchFamily="18" charset="0"/>
                        </a:rPr>
                        <a:t>Application of Dynamic Programming Algorithms</a:t>
                      </a:r>
                    </a:p>
                    <a:p>
                      <a:pPr algn="l" fontAlgn="base">
                        <a:buFont typeface="Arial" panose="020B0604020202020204" pitchFamily="34" charset="0"/>
                        <a:buChar char="•"/>
                      </a:pPr>
                      <a:r>
                        <a:rPr lang="en-IN" sz="1800" b="0" dirty="0">
                          <a:effectLst/>
                          <a:latin typeface="Times New Roman" panose="02020603050405020304" pitchFamily="18" charset="0"/>
                          <a:cs typeface="Times New Roman" panose="02020603050405020304" pitchFamily="18" charset="0"/>
                        </a:rPr>
                        <a:t>Application of Backtracking Algorithms</a:t>
                      </a:r>
                    </a:p>
                  </a:txBody>
                  <a:tcPr marL="61114" marR="61114" marT="85560" marB="8556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293399828"/>
                  </a:ext>
                </a:extLst>
              </a:tr>
            </a:tbl>
          </a:graphicData>
        </a:graphic>
      </p:graphicFrame>
      <p:sp>
        <p:nvSpPr>
          <p:cNvPr id="7" name="Date Placeholder 6">
            <a:extLst>
              <a:ext uri="{FF2B5EF4-FFF2-40B4-BE49-F238E27FC236}">
                <a16:creationId xmlns:a16="http://schemas.microsoft.com/office/drawing/2014/main" id="{886AE359-BF9E-4BDF-BB99-C8EDEC834047}"/>
              </a:ext>
            </a:extLst>
          </p:cNvPr>
          <p:cNvSpPr>
            <a:spLocks noGrp="1"/>
          </p:cNvSpPr>
          <p:nvPr>
            <p:ph type="dt" sz="half" idx="10"/>
          </p:nvPr>
        </p:nvSpPr>
        <p:spPr/>
        <p:txBody>
          <a:bodyPr/>
          <a:lstStyle/>
          <a:p>
            <a:fld id="{D7C5D41E-ADF9-4C91-87A0-CDF5E02EDCBD}" type="datetime1">
              <a:rPr lang="en-IN" smtClean="0"/>
              <a:t>10-07-2023</a:t>
            </a:fld>
            <a:endParaRPr lang="en-IN"/>
          </a:p>
        </p:txBody>
      </p:sp>
      <p:sp>
        <p:nvSpPr>
          <p:cNvPr id="8" name="Footer Placeholder 7">
            <a:extLst>
              <a:ext uri="{FF2B5EF4-FFF2-40B4-BE49-F238E27FC236}">
                <a16:creationId xmlns:a16="http://schemas.microsoft.com/office/drawing/2014/main" id="{92DF04FB-C48C-162E-1BDA-8CDBE454F931}"/>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27796568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4451E-854C-477A-17B3-6A5B18556B39}"/>
              </a:ext>
            </a:extLst>
          </p:cNvPr>
          <p:cNvSpPr>
            <a:spLocks noGrp="1"/>
          </p:cNvSpPr>
          <p:nvPr>
            <p:ph type="title"/>
          </p:nvPr>
        </p:nvSpPr>
        <p:spPr>
          <a:xfrm>
            <a:off x="838200" y="316487"/>
            <a:ext cx="10515600" cy="1325563"/>
          </a:xfrm>
        </p:spPr>
        <p:txBody>
          <a:bodyPr>
            <a:normAutofit/>
          </a:bodyPr>
          <a:lstStyle/>
          <a:p>
            <a:pPr fontAlgn="base"/>
            <a:r>
              <a:rPr lang="en-IN" b="0" i="0" u="sng" dirty="0">
                <a:solidFill>
                  <a:srgbClr val="273239"/>
                </a:solidFill>
                <a:effectLst/>
                <a:latin typeface="Nunito" pitchFamily="2" charset="0"/>
                <a:hlinkClick r:id="rId2"/>
              </a:rPr>
              <a:t>Application of Arrays</a:t>
            </a:r>
            <a:endParaRPr lang="en-IN" dirty="0"/>
          </a:p>
        </p:txBody>
      </p:sp>
      <p:sp>
        <p:nvSpPr>
          <p:cNvPr id="3" name="Content Placeholder 2">
            <a:extLst>
              <a:ext uri="{FF2B5EF4-FFF2-40B4-BE49-F238E27FC236}">
                <a16:creationId xmlns:a16="http://schemas.microsoft.com/office/drawing/2014/main" id="{6884CF4B-DBAD-04BF-CA0A-B1C76DD2705D}"/>
              </a:ext>
            </a:extLst>
          </p:cNvPr>
          <p:cNvSpPr>
            <a:spLocks noGrp="1"/>
          </p:cNvSpPr>
          <p:nvPr>
            <p:ph idx="1"/>
          </p:nvPr>
        </p:nvSpPr>
        <p:spPr>
          <a:xfrm>
            <a:off x="838200" y="1420238"/>
            <a:ext cx="10515600" cy="4756725"/>
          </a:xfrm>
        </p:spPr>
        <p:txBody>
          <a:bodyPr>
            <a:normAutofit fontScale="77500" lnSpcReduction="20000"/>
          </a:bodyPr>
          <a:lstStyle/>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Arrangement of the leaderboard of a game can be done simply through arrays to store the score and arrange them in descending order to clearly make out the rank of each player in the game.</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A simple question Paper is an array of numbered questions with each of them assigned some marks.</a:t>
            </a:r>
          </a:p>
          <a:p>
            <a:pPr algn="l" fontAlgn="base">
              <a:buFont typeface="Arial" panose="020B0604020202020204" pitchFamily="34" charset="0"/>
              <a:buChar char="•"/>
            </a:pPr>
            <a:r>
              <a:rPr lang="en-US" b="0" i="0" u="sng" dirty="0">
                <a:solidFill>
                  <a:srgbClr val="273239"/>
                </a:solidFill>
                <a:effectLst/>
                <a:latin typeface="Times New Roman" panose="02020603050405020304" pitchFamily="18" charset="0"/>
                <a:cs typeface="Times New Roman" panose="02020603050405020304" pitchFamily="18" charset="0"/>
                <a:hlinkClick r:id="rId3"/>
              </a:rPr>
              <a:t>2D arrays</a:t>
            </a:r>
            <a:r>
              <a:rPr lang="en-US" b="0" i="0" dirty="0">
                <a:solidFill>
                  <a:srgbClr val="273239"/>
                </a:solidFill>
                <a:effectLst/>
                <a:latin typeface="Times New Roman" panose="02020603050405020304" pitchFamily="18" charset="0"/>
                <a:cs typeface="Times New Roman" panose="02020603050405020304" pitchFamily="18" charset="0"/>
              </a:rPr>
              <a:t>, commonly known as, matrices, are used in image processing.</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It is also used in speech processing, in which each speech signal is an array. </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Your viewing screen is also a multidimensional array of pixels.</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Book titles in a Library Management Systems.</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Online ticket booking.</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Contacts on a cell phone.</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 For CPU scheduling in computer.</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To store the possible moves of chess on a chessboard.</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To store images of a specific size on an android or laptop.</a:t>
            </a:r>
          </a:p>
          <a:p>
            <a:endParaRPr lang="en-IN" dirty="0"/>
          </a:p>
        </p:txBody>
      </p:sp>
      <p:sp>
        <p:nvSpPr>
          <p:cNvPr id="4" name="Date Placeholder 3">
            <a:extLst>
              <a:ext uri="{FF2B5EF4-FFF2-40B4-BE49-F238E27FC236}">
                <a16:creationId xmlns:a16="http://schemas.microsoft.com/office/drawing/2014/main" id="{C62984E8-094E-DE98-5FC8-1104666AFF25}"/>
              </a:ext>
            </a:extLst>
          </p:cNvPr>
          <p:cNvSpPr>
            <a:spLocks noGrp="1"/>
          </p:cNvSpPr>
          <p:nvPr>
            <p:ph type="dt" sz="half" idx="10"/>
          </p:nvPr>
        </p:nvSpPr>
        <p:spPr/>
        <p:txBody>
          <a:bodyPr/>
          <a:lstStyle/>
          <a:p>
            <a:fld id="{0F29B56B-933A-43E9-91A9-4F06ED190BE6}" type="datetime1">
              <a:rPr lang="en-IN" smtClean="0"/>
              <a:t>10-07-2023</a:t>
            </a:fld>
            <a:endParaRPr lang="en-IN"/>
          </a:p>
        </p:txBody>
      </p:sp>
      <p:sp>
        <p:nvSpPr>
          <p:cNvPr id="5" name="Footer Placeholder 4">
            <a:extLst>
              <a:ext uri="{FF2B5EF4-FFF2-40B4-BE49-F238E27FC236}">
                <a16:creationId xmlns:a16="http://schemas.microsoft.com/office/drawing/2014/main" id="{173FB79C-CBC7-EB14-D1F0-335301F0A5B8}"/>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2666411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52062-F3C4-31A0-9733-9EACB4CD5E8A}"/>
              </a:ext>
            </a:extLst>
          </p:cNvPr>
          <p:cNvSpPr>
            <a:spLocks noGrp="1"/>
          </p:cNvSpPr>
          <p:nvPr>
            <p:ph type="title"/>
          </p:nvPr>
        </p:nvSpPr>
        <p:spPr/>
        <p:txBody>
          <a:bodyPr/>
          <a:lstStyle/>
          <a:p>
            <a:r>
              <a:rPr lang="en-IN" b="1" i="0" dirty="0">
                <a:solidFill>
                  <a:srgbClr val="273239"/>
                </a:solidFill>
                <a:effectLst/>
                <a:latin typeface="Nunito" pitchFamily="2" charset="0"/>
              </a:rPr>
              <a:t>Application of Strings:</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F08FE40E-FB5F-CD0D-4F22-65CB4BEBAFAE}"/>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Nunito" pitchFamily="2" charset="0"/>
              </a:rPr>
              <a:t>Spam email detection.</a:t>
            </a:r>
          </a:p>
          <a:p>
            <a:pPr algn="l" fontAlgn="base">
              <a:buFont typeface="Arial" panose="020B0604020202020204" pitchFamily="34" charset="0"/>
              <a:buChar char="•"/>
            </a:pPr>
            <a:r>
              <a:rPr lang="en-US" b="0" i="0" dirty="0">
                <a:solidFill>
                  <a:srgbClr val="273239"/>
                </a:solidFill>
                <a:effectLst/>
                <a:latin typeface="Nunito" pitchFamily="2" charset="0"/>
              </a:rPr>
              <a:t>Plagiarism detection.</a:t>
            </a:r>
          </a:p>
          <a:p>
            <a:pPr algn="l" fontAlgn="base">
              <a:buFont typeface="Arial" panose="020B0604020202020204" pitchFamily="34" charset="0"/>
              <a:buChar char="•"/>
            </a:pPr>
            <a:r>
              <a:rPr lang="en-US" b="0" i="0" dirty="0">
                <a:solidFill>
                  <a:srgbClr val="273239"/>
                </a:solidFill>
                <a:effectLst/>
                <a:latin typeface="Nunito" pitchFamily="2" charset="0"/>
              </a:rPr>
              <a:t>Search engine.</a:t>
            </a:r>
          </a:p>
          <a:p>
            <a:pPr algn="l" fontAlgn="base">
              <a:buFont typeface="Arial" panose="020B0604020202020204" pitchFamily="34" charset="0"/>
              <a:buChar char="•"/>
            </a:pPr>
            <a:r>
              <a:rPr lang="en-US" b="0" i="0" dirty="0">
                <a:solidFill>
                  <a:srgbClr val="273239"/>
                </a:solidFill>
                <a:effectLst/>
                <a:latin typeface="Nunito" pitchFamily="2" charset="0"/>
              </a:rPr>
              <a:t>Digital forensic and information retrieval system</a:t>
            </a:r>
          </a:p>
          <a:p>
            <a:pPr algn="l" fontAlgn="base">
              <a:buFont typeface="Arial" panose="020B0604020202020204" pitchFamily="34" charset="0"/>
              <a:buChar char="•"/>
            </a:pPr>
            <a:r>
              <a:rPr lang="en-US" b="0" i="0" dirty="0">
                <a:solidFill>
                  <a:srgbClr val="273239"/>
                </a:solidFill>
                <a:effectLst/>
                <a:latin typeface="Nunito" pitchFamily="2" charset="0"/>
              </a:rPr>
              <a:t>Spell checkers.</a:t>
            </a:r>
          </a:p>
          <a:p>
            <a:pPr algn="l" fontAlgn="base">
              <a:buFont typeface="Arial" panose="020B0604020202020204" pitchFamily="34" charset="0"/>
              <a:buChar char="•"/>
            </a:pPr>
            <a:r>
              <a:rPr lang="en-US" b="0" i="0" dirty="0">
                <a:solidFill>
                  <a:srgbClr val="273239"/>
                </a:solidFill>
                <a:effectLst/>
                <a:latin typeface="Nunito" pitchFamily="2" charset="0"/>
              </a:rPr>
              <a:t>In the database to check valid information of the user</a:t>
            </a:r>
          </a:p>
          <a:p>
            <a:endParaRPr lang="en-IN" dirty="0"/>
          </a:p>
        </p:txBody>
      </p:sp>
      <p:sp>
        <p:nvSpPr>
          <p:cNvPr id="4" name="Date Placeholder 3">
            <a:extLst>
              <a:ext uri="{FF2B5EF4-FFF2-40B4-BE49-F238E27FC236}">
                <a16:creationId xmlns:a16="http://schemas.microsoft.com/office/drawing/2014/main" id="{3CF2FA70-B908-ECE9-DF74-66B9BD9BCE9A}"/>
              </a:ext>
            </a:extLst>
          </p:cNvPr>
          <p:cNvSpPr>
            <a:spLocks noGrp="1"/>
          </p:cNvSpPr>
          <p:nvPr>
            <p:ph type="dt" sz="half" idx="10"/>
          </p:nvPr>
        </p:nvSpPr>
        <p:spPr/>
        <p:txBody>
          <a:bodyPr/>
          <a:lstStyle/>
          <a:p>
            <a:fld id="{93C2D3B2-6D45-42AD-AABE-CC44367DD605}" type="datetime1">
              <a:rPr lang="en-IN" smtClean="0"/>
              <a:t>10-07-2023</a:t>
            </a:fld>
            <a:endParaRPr lang="en-IN"/>
          </a:p>
        </p:txBody>
      </p:sp>
      <p:sp>
        <p:nvSpPr>
          <p:cNvPr id="5" name="Footer Placeholder 4">
            <a:extLst>
              <a:ext uri="{FF2B5EF4-FFF2-40B4-BE49-F238E27FC236}">
                <a16:creationId xmlns:a16="http://schemas.microsoft.com/office/drawing/2014/main" id="{618E6E54-EE10-D4B5-CF00-40B538278829}"/>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1340549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AB5CFAC-96B0-2F34-B88E-DFB890D44A1B}"/>
              </a:ext>
            </a:extLst>
          </p:cNvPr>
          <p:cNvGraphicFramePr>
            <a:graphicFrameLocks noGrp="1"/>
          </p:cNvGraphicFramePr>
          <p:nvPr>
            <p:ph idx="1"/>
            <p:extLst>
              <p:ext uri="{D42A27DB-BD31-4B8C-83A1-F6EECF244321}">
                <p14:modId xmlns:p14="http://schemas.microsoft.com/office/powerpoint/2010/main" val="574510434"/>
              </p:ext>
            </p:extLst>
          </p:nvPr>
        </p:nvGraphicFramePr>
        <p:xfrm>
          <a:off x="556096" y="1288834"/>
          <a:ext cx="10582073" cy="4713197"/>
        </p:xfrm>
        <a:graphic>
          <a:graphicData uri="http://schemas.openxmlformats.org/drawingml/2006/table">
            <a:tbl>
              <a:tblPr/>
              <a:tblGrid>
                <a:gridCol w="5083272">
                  <a:extLst>
                    <a:ext uri="{9D8B030D-6E8A-4147-A177-3AD203B41FA5}">
                      <a16:colId xmlns:a16="http://schemas.microsoft.com/office/drawing/2014/main" val="3052756011"/>
                    </a:ext>
                  </a:extLst>
                </a:gridCol>
                <a:gridCol w="5498801">
                  <a:extLst>
                    <a:ext uri="{9D8B030D-6E8A-4147-A177-3AD203B41FA5}">
                      <a16:colId xmlns:a16="http://schemas.microsoft.com/office/drawing/2014/main" val="2249923822"/>
                    </a:ext>
                  </a:extLst>
                </a:gridCol>
              </a:tblGrid>
              <a:tr h="300964">
                <a:tc>
                  <a:txBody>
                    <a:bodyPr/>
                    <a:lstStyle/>
                    <a:p>
                      <a:pPr algn="just" rtl="0" fontAlgn="base"/>
                      <a:r>
                        <a:rPr lang="en-IN" sz="1800" b="1" dirty="0">
                          <a:effectLst/>
                          <a:latin typeface="Times New Roman" panose="02020603050405020304" pitchFamily="18" charset="0"/>
                          <a:cs typeface="Times New Roman" panose="02020603050405020304" pitchFamily="18" charset="0"/>
                        </a:rPr>
                        <a:t>Data Type </a:t>
                      </a:r>
                    </a:p>
                  </a:txBody>
                  <a:tcPr marL="38100" marR="381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just" rtl="0" fontAlgn="base"/>
                      <a:r>
                        <a:rPr lang="en-IN" sz="1800" b="1" dirty="0">
                          <a:effectLst/>
                          <a:latin typeface="Times New Roman" panose="02020603050405020304" pitchFamily="18" charset="0"/>
                          <a:cs typeface="Times New Roman" panose="02020603050405020304" pitchFamily="18" charset="0"/>
                        </a:rPr>
                        <a:t>Data Structure</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47210529"/>
                  </a:ext>
                </a:extLst>
              </a:tr>
              <a:tr h="924391">
                <a:tc>
                  <a:txBody>
                    <a:bodyPr/>
                    <a:lstStyle/>
                    <a:p>
                      <a:pPr marL="285750" indent="-285750" algn="just" rtl="0" fontAlgn="base">
                        <a:buFont typeface="Arial" panose="020B0604020202020204" pitchFamily="34" charset="0"/>
                        <a:buChar char="•"/>
                      </a:pPr>
                      <a:r>
                        <a:rPr lang="en-US" sz="1600" b="0" dirty="0">
                          <a:effectLst/>
                          <a:latin typeface="Times New Roman" panose="02020603050405020304" pitchFamily="18" charset="0"/>
                          <a:cs typeface="Times New Roman" panose="02020603050405020304" pitchFamily="18" charset="0"/>
                        </a:rPr>
                        <a:t>The data type is the form of a variable to which a value can be assigned. It defines that the particular variable will assign the values of the given data type only.</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marL="285750" indent="-285750" algn="just" rtl="0" fontAlgn="base">
                        <a:buFont typeface="Arial" panose="020B0604020202020204" pitchFamily="34" charset="0"/>
                        <a:buChar char="•"/>
                      </a:pPr>
                      <a:r>
                        <a:rPr lang="en-US" sz="1600" b="0" dirty="0">
                          <a:effectLst/>
                          <a:latin typeface="Times New Roman" panose="02020603050405020304" pitchFamily="18" charset="0"/>
                          <a:cs typeface="Times New Roman" panose="02020603050405020304" pitchFamily="18" charset="0"/>
                        </a:rPr>
                        <a:t>Data structure is a collection of different kinds of data. That entire data can be represented using an object and can be used throughout the program.</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482491957"/>
                  </a:ext>
                </a:extLst>
              </a:tr>
              <a:tr h="537437">
                <a:tc>
                  <a:txBody>
                    <a:bodyPr/>
                    <a:lstStyle/>
                    <a:p>
                      <a:pPr marL="285750" indent="-285750" algn="just" rtl="0" fontAlgn="base">
                        <a:buFont typeface="Arial" panose="020B0604020202020204" pitchFamily="34" charset="0"/>
                        <a:buChar char="•"/>
                      </a:pPr>
                      <a:r>
                        <a:rPr lang="en-US" sz="1600" b="0">
                          <a:effectLst/>
                          <a:latin typeface="Times New Roman" panose="02020603050405020304" pitchFamily="18" charset="0"/>
                          <a:cs typeface="Times New Roman" panose="02020603050405020304" pitchFamily="18" charset="0"/>
                        </a:rPr>
                        <a:t>It can hold value but not data. Therefore, it is dataless.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marL="285750" indent="-285750" algn="just" rtl="0" fontAlgn="base">
                        <a:buFont typeface="Arial" panose="020B0604020202020204" pitchFamily="34" charset="0"/>
                        <a:buChar char="•"/>
                      </a:pPr>
                      <a:r>
                        <a:rPr lang="en-US" sz="1600" b="0" dirty="0">
                          <a:effectLst/>
                          <a:latin typeface="Times New Roman" panose="02020603050405020304" pitchFamily="18" charset="0"/>
                          <a:cs typeface="Times New Roman" panose="02020603050405020304" pitchFamily="18" charset="0"/>
                        </a:rPr>
                        <a:t>It can hold multiple types of data within a single object.</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176885542"/>
                  </a:ext>
                </a:extLst>
              </a:tr>
              <a:tr h="537437">
                <a:tc>
                  <a:txBody>
                    <a:bodyPr/>
                    <a:lstStyle/>
                    <a:p>
                      <a:pPr marL="285750" indent="-285750" algn="just" rtl="0" fontAlgn="base">
                        <a:buFont typeface="Arial" panose="020B0604020202020204" pitchFamily="34" charset="0"/>
                        <a:buChar char="•"/>
                      </a:pPr>
                      <a:r>
                        <a:rPr lang="en-US" sz="1600" b="0">
                          <a:effectLst/>
                          <a:latin typeface="Times New Roman" panose="02020603050405020304" pitchFamily="18" charset="0"/>
                          <a:cs typeface="Times New Roman" panose="02020603050405020304" pitchFamily="18" charset="0"/>
                        </a:rPr>
                        <a:t>The implementation of a data type is known as abstract implementation.</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marL="285750" indent="-285750" algn="just" rtl="0" fontAlgn="base">
                        <a:buFont typeface="Arial" panose="020B0604020202020204" pitchFamily="34" charset="0"/>
                        <a:buChar char="•"/>
                      </a:pPr>
                      <a:r>
                        <a:rPr lang="en-US" sz="1600" b="0" dirty="0">
                          <a:effectLst/>
                          <a:latin typeface="Times New Roman" panose="02020603050405020304" pitchFamily="18" charset="0"/>
                          <a:cs typeface="Times New Roman" panose="02020603050405020304" pitchFamily="18" charset="0"/>
                        </a:rPr>
                        <a:t>Data structure implementation is known as concrete implementation.</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68374899"/>
                  </a:ext>
                </a:extLst>
              </a:tr>
              <a:tr h="400646">
                <a:tc>
                  <a:txBody>
                    <a:bodyPr/>
                    <a:lstStyle/>
                    <a:p>
                      <a:pPr marL="285750" indent="-285750" algn="just" rtl="0" fontAlgn="base">
                        <a:buFont typeface="Arial" panose="020B0604020202020204" pitchFamily="34" charset="0"/>
                        <a:buChar char="•"/>
                      </a:pPr>
                      <a:r>
                        <a:rPr lang="en-US" sz="1600" b="0" dirty="0">
                          <a:effectLst/>
                          <a:latin typeface="Times New Roman" panose="02020603050405020304" pitchFamily="18" charset="0"/>
                          <a:cs typeface="Times New Roman" panose="02020603050405020304" pitchFamily="18" charset="0"/>
                        </a:rPr>
                        <a:t>There is no time complexity</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marL="285750" indent="-285750" algn="just" rtl="0" fontAlgn="base">
                        <a:buFont typeface="Arial" panose="020B0604020202020204" pitchFamily="34" charset="0"/>
                        <a:buChar char="•"/>
                      </a:pPr>
                      <a:r>
                        <a:rPr lang="en-US" sz="1600" b="0" dirty="0">
                          <a:effectLst/>
                          <a:latin typeface="Times New Roman" panose="02020603050405020304" pitchFamily="18" charset="0"/>
                          <a:cs typeface="Times New Roman" panose="02020603050405020304" pitchFamily="18" charset="0"/>
                        </a:rPr>
                        <a:t>Time complexity plays an important role.</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684867342"/>
                  </a:ext>
                </a:extLst>
              </a:tr>
              <a:tr h="924391">
                <a:tc>
                  <a:txBody>
                    <a:bodyPr/>
                    <a:lstStyle/>
                    <a:p>
                      <a:pPr marL="285750" indent="-285750" algn="just" rtl="0" fontAlgn="base">
                        <a:buFont typeface="Arial" panose="020B0604020202020204" pitchFamily="34" charset="0"/>
                        <a:buChar char="•"/>
                      </a:pPr>
                      <a:r>
                        <a:rPr lang="en-US" sz="1600" b="0">
                          <a:effectLst/>
                          <a:latin typeface="Times New Roman" panose="02020603050405020304" pitchFamily="18" charset="0"/>
                          <a:cs typeface="Times New Roman" panose="02020603050405020304" pitchFamily="18" charset="0"/>
                        </a:rPr>
                        <a:t>In the case of data types, the value of data is not stored because it only represents the type of data that can be stored.</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marL="285750" indent="-285750" algn="just" rtl="0" fontAlgn="base">
                        <a:buFont typeface="Arial" panose="020B0604020202020204" pitchFamily="34" charset="0"/>
                        <a:buChar char="•"/>
                      </a:pPr>
                      <a:r>
                        <a:rPr lang="en-US" sz="1600" b="0" dirty="0">
                          <a:effectLst/>
                          <a:latin typeface="Times New Roman" panose="02020603050405020304" pitchFamily="18" charset="0"/>
                          <a:cs typeface="Times New Roman" panose="02020603050405020304" pitchFamily="18" charset="0"/>
                        </a:rPr>
                        <a:t>While in the case of data structures, the data and its value acquire the space in the computer’s main memory. Also, a data structure can hold different kinds and types of data within one single object.</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46019553"/>
                  </a:ext>
                </a:extLst>
              </a:tr>
              <a:tr h="343959">
                <a:tc>
                  <a:txBody>
                    <a:bodyPr/>
                    <a:lstStyle/>
                    <a:p>
                      <a:pPr marL="285750" indent="-285750" algn="just" rtl="0" fontAlgn="base">
                        <a:buFont typeface="Arial" panose="020B0604020202020204" pitchFamily="34" charset="0"/>
                        <a:buChar char="•"/>
                      </a:pPr>
                      <a:r>
                        <a:rPr lang="en-IN" sz="1600" b="0" dirty="0">
                          <a:effectLst/>
                          <a:latin typeface="Times New Roman" panose="02020603050405020304" pitchFamily="18" charset="0"/>
                          <a:cs typeface="Times New Roman" panose="02020603050405020304" pitchFamily="18" charset="0"/>
                        </a:rPr>
                        <a:t>Examples are int, float, double, etc.</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marL="285750" indent="-285750" algn="just" rtl="0" fontAlgn="base">
                        <a:buFont typeface="Arial" panose="020B0604020202020204" pitchFamily="34" charset="0"/>
                        <a:buChar char="•"/>
                      </a:pPr>
                      <a:r>
                        <a:rPr lang="en-US" sz="1600" b="0" dirty="0">
                          <a:effectLst/>
                          <a:latin typeface="Times New Roman" panose="02020603050405020304" pitchFamily="18" charset="0"/>
                          <a:cs typeface="Times New Roman" panose="02020603050405020304" pitchFamily="18" charset="0"/>
                        </a:rPr>
                        <a:t>Examples are stack, queue, tree, etc.</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292806417"/>
                  </a:ext>
                </a:extLst>
              </a:tr>
            </a:tbl>
          </a:graphicData>
        </a:graphic>
      </p:graphicFrame>
      <p:sp>
        <p:nvSpPr>
          <p:cNvPr id="6" name="TextBox 5">
            <a:extLst>
              <a:ext uri="{FF2B5EF4-FFF2-40B4-BE49-F238E27FC236}">
                <a16:creationId xmlns:a16="http://schemas.microsoft.com/office/drawing/2014/main" id="{BCEA9724-8B2D-6658-B532-4EE62132CB46}"/>
              </a:ext>
            </a:extLst>
          </p:cNvPr>
          <p:cNvSpPr txBox="1"/>
          <p:nvPr/>
        </p:nvSpPr>
        <p:spPr>
          <a:xfrm>
            <a:off x="371271" y="292148"/>
            <a:ext cx="7780507" cy="523220"/>
          </a:xfrm>
          <a:prstGeom prst="rect">
            <a:avLst/>
          </a:prstGeom>
          <a:noFill/>
        </p:spPr>
        <p:txBody>
          <a:bodyPr wrap="square">
            <a:spAutoFit/>
          </a:bodyPr>
          <a:lstStyle/>
          <a:p>
            <a:pPr algn="l" fontAlgn="base"/>
            <a:r>
              <a:rPr lang="en-US" sz="2800" b="1" i="0" dirty="0">
                <a:solidFill>
                  <a:srgbClr val="273239"/>
                </a:solidFill>
                <a:effectLst/>
                <a:latin typeface="Times New Roman" panose="02020603050405020304" pitchFamily="18" charset="0"/>
                <a:cs typeface="Times New Roman" panose="02020603050405020304" pitchFamily="18" charset="0"/>
              </a:rPr>
              <a:t>How Data Structure varies from Data Type</a:t>
            </a:r>
          </a:p>
        </p:txBody>
      </p:sp>
      <p:sp>
        <p:nvSpPr>
          <p:cNvPr id="2" name="Date Placeholder 1">
            <a:extLst>
              <a:ext uri="{FF2B5EF4-FFF2-40B4-BE49-F238E27FC236}">
                <a16:creationId xmlns:a16="http://schemas.microsoft.com/office/drawing/2014/main" id="{68ECFBB4-DE82-B1C0-5BB2-EEC6292615BF}"/>
              </a:ext>
            </a:extLst>
          </p:cNvPr>
          <p:cNvSpPr>
            <a:spLocks noGrp="1"/>
          </p:cNvSpPr>
          <p:nvPr>
            <p:ph type="dt" sz="half" idx="10"/>
          </p:nvPr>
        </p:nvSpPr>
        <p:spPr/>
        <p:txBody>
          <a:bodyPr/>
          <a:lstStyle/>
          <a:p>
            <a:fld id="{DA7B2C4F-38A3-4B76-BE1D-893BABC9626C}" type="datetime1">
              <a:rPr lang="en-IN" smtClean="0"/>
              <a:t>10-07-2023</a:t>
            </a:fld>
            <a:endParaRPr lang="en-IN"/>
          </a:p>
        </p:txBody>
      </p:sp>
      <p:sp>
        <p:nvSpPr>
          <p:cNvPr id="3" name="Footer Placeholder 2">
            <a:extLst>
              <a:ext uri="{FF2B5EF4-FFF2-40B4-BE49-F238E27FC236}">
                <a16:creationId xmlns:a16="http://schemas.microsoft.com/office/drawing/2014/main" id="{83A2E056-49E9-54CD-CDE3-887A1EDBA624}"/>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13399293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8292A-71B3-90DC-D3B2-991CE81640BA}"/>
              </a:ext>
            </a:extLst>
          </p:cNvPr>
          <p:cNvSpPr>
            <a:spLocks noGrp="1"/>
          </p:cNvSpPr>
          <p:nvPr>
            <p:ph type="title"/>
          </p:nvPr>
        </p:nvSpPr>
        <p:spPr/>
        <p:txBody>
          <a:bodyPr/>
          <a:lstStyle/>
          <a:p>
            <a:r>
              <a:rPr lang="en-IN" b="1" i="0" dirty="0">
                <a:solidFill>
                  <a:srgbClr val="273239"/>
                </a:solidFill>
                <a:effectLst/>
                <a:latin typeface="Nunito" pitchFamily="2" charset="0"/>
              </a:rPr>
              <a:t>Application of Matrix:</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2BFB0774-9C2F-387F-0198-871A2A599F5A}"/>
              </a:ext>
            </a:extLst>
          </p:cNvPr>
          <p:cNvSpPr>
            <a:spLocks noGrp="1"/>
          </p:cNvSpPr>
          <p:nvPr>
            <p:ph idx="1"/>
          </p:nvPr>
        </p:nvSpPr>
        <p:spPr>
          <a:xfrm>
            <a:off x="838200" y="1040860"/>
            <a:ext cx="10515600" cy="5136103"/>
          </a:xfrm>
        </p:spPr>
        <p:txBody>
          <a:bodyPr>
            <a:normAutofit fontScale="85000" lnSpcReduction="20000"/>
          </a:bodyPr>
          <a:lstStyle/>
          <a:p>
            <a:pPr algn="l" fontAlgn="base"/>
            <a:r>
              <a:rPr lang="en-US" b="0" i="0" dirty="0">
                <a:solidFill>
                  <a:srgbClr val="273239"/>
                </a:solidFill>
                <a:effectLst/>
                <a:latin typeface="Times New Roman" panose="02020603050405020304" pitchFamily="18" charset="0"/>
                <a:cs typeface="Times New Roman" panose="02020603050405020304" pitchFamily="18" charset="0"/>
              </a:rPr>
              <a:t>Matrix is an ordered collection of columns and rows of elements. It is necessary to enclose the elements of a matrix within the brackets.</a:t>
            </a:r>
          </a:p>
          <a:p>
            <a:pPr algn="l" fontAlgn="base"/>
            <a:r>
              <a:rPr lang="en-US" b="0" i="0" dirty="0">
                <a:solidFill>
                  <a:srgbClr val="273239"/>
                </a:solidFill>
                <a:effectLst/>
                <a:latin typeface="Times New Roman" panose="02020603050405020304" pitchFamily="18" charset="0"/>
                <a:cs typeface="Times New Roman" panose="02020603050405020304" pitchFamily="18" charset="0"/>
              </a:rPr>
              <a:t>Some applications of a matrix are:</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In geology, matrices are used for making seismic surveys.</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Used for plotting graphs, and statistics and also to do scientific studies and research in almost different fields.</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Matrices are also used in representing real-world data like the population of people, infant mortality rate, etc.</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They are the best representation methods for plotting surveys. </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 For refraction and reflection in science optics.</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Electronic circuit and quantum physics.</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Media player.</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Mailing list.</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Symbol table creation.</a:t>
            </a:r>
          </a:p>
          <a:p>
            <a:endParaRPr lang="en-IN" dirty="0"/>
          </a:p>
        </p:txBody>
      </p:sp>
      <p:sp>
        <p:nvSpPr>
          <p:cNvPr id="4" name="Date Placeholder 3">
            <a:extLst>
              <a:ext uri="{FF2B5EF4-FFF2-40B4-BE49-F238E27FC236}">
                <a16:creationId xmlns:a16="http://schemas.microsoft.com/office/drawing/2014/main" id="{9118FE03-E98A-90CD-1061-4B5741FC1B00}"/>
              </a:ext>
            </a:extLst>
          </p:cNvPr>
          <p:cNvSpPr>
            <a:spLocks noGrp="1"/>
          </p:cNvSpPr>
          <p:nvPr>
            <p:ph type="dt" sz="half" idx="10"/>
          </p:nvPr>
        </p:nvSpPr>
        <p:spPr/>
        <p:txBody>
          <a:bodyPr/>
          <a:lstStyle/>
          <a:p>
            <a:fld id="{A3E6E5EA-A8F7-4362-89D3-BF32AB8C00D8}" type="datetime1">
              <a:rPr lang="en-IN" smtClean="0"/>
              <a:t>10-07-2023</a:t>
            </a:fld>
            <a:endParaRPr lang="en-IN"/>
          </a:p>
        </p:txBody>
      </p:sp>
      <p:sp>
        <p:nvSpPr>
          <p:cNvPr id="5" name="Footer Placeholder 4">
            <a:extLst>
              <a:ext uri="{FF2B5EF4-FFF2-40B4-BE49-F238E27FC236}">
                <a16:creationId xmlns:a16="http://schemas.microsoft.com/office/drawing/2014/main" id="{69E0BACB-206D-4209-8F2E-36FAFE97DDC6}"/>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1041368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4F18-9C4B-4E6F-E25C-3A4E63966CE1}"/>
              </a:ext>
            </a:extLst>
          </p:cNvPr>
          <p:cNvSpPr>
            <a:spLocks noGrp="1"/>
          </p:cNvSpPr>
          <p:nvPr>
            <p:ph type="title"/>
          </p:nvPr>
        </p:nvSpPr>
        <p:spPr/>
        <p:txBody>
          <a:bodyPr/>
          <a:lstStyle/>
          <a:p>
            <a:r>
              <a:rPr lang="en-IN" b="0" i="0" u="sng" dirty="0">
                <a:solidFill>
                  <a:srgbClr val="273239"/>
                </a:solidFill>
                <a:effectLst/>
                <a:latin typeface="Nunito" pitchFamily="2" charset="0"/>
                <a:hlinkClick r:id="rId2"/>
              </a:rPr>
              <a:t>Application of Linked Lists</a:t>
            </a:r>
            <a:r>
              <a:rPr lang="en-IN" b="1" i="0" dirty="0">
                <a:solidFill>
                  <a:srgbClr val="273239"/>
                </a:solidFill>
                <a:effectLst/>
                <a:latin typeface="Nunito" pitchFamily="2" charset="0"/>
              </a:rPr>
              <a:t>:</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F8248401-C2D4-9B5F-3362-3774760B38C6}"/>
              </a:ext>
            </a:extLst>
          </p:cNvPr>
          <p:cNvSpPr>
            <a:spLocks noGrp="1"/>
          </p:cNvSpPr>
          <p:nvPr>
            <p:ph idx="1"/>
          </p:nvPr>
        </p:nvSpPr>
        <p:spPr>
          <a:xfrm>
            <a:off x="838200" y="1245140"/>
            <a:ext cx="10515600" cy="4931823"/>
          </a:xfrm>
        </p:spPr>
        <p:txBody>
          <a:bodyPr>
            <a:normAutofit fontScale="62500" lnSpcReduction="20000"/>
          </a:bodyPr>
          <a:lstStyle/>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Images are linked with each other. So, an image viewer software uses a linked list to view the previous and the next images using the previous and next buttons.</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Web pages can be accessed using the previous and the next URL links which are linked using a linked list.</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The music players also use the same technique to switch between music.</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To keep the track of turns in a multi-player game, a </a:t>
            </a:r>
            <a:r>
              <a:rPr lang="en-US" b="0" i="0" u="sng" dirty="0">
                <a:solidFill>
                  <a:srgbClr val="273239"/>
                </a:solidFill>
                <a:effectLst/>
                <a:latin typeface="Times New Roman" panose="02020603050405020304" pitchFamily="18" charset="0"/>
                <a:cs typeface="Times New Roman" panose="02020603050405020304" pitchFamily="18" charset="0"/>
                <a:hlinkClick r:id="rId3"/>
              </a:rPr>
              <a:t>circular linked list</a:t>
            </a:r>
            <a:r>
              <a:rPr lang="en-US" b="0" i="0" dirty="0">
                <a:solidFill>
                  <a:srgbClr val="273239"/>
                </a:solidFill>
                <a:effectLst/>
                <a:latin typeface="Times New Roman" panose="02020603050405020304" pitchFamily="18" charset="0"/>
                <a:cs typeface="Times New Roman" panose="02020603050405020304" pitchFamily="18" charset="0"/>
              </a:rPr>
              <a:t> is used. </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MS-Paint drawings and shapes are connected via a linked list on canvas.</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Social media content “feeds”.</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Used for symbol table management in a designing compiler</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Used in switching between applications and programs (Alt + Tab) in the Operating system (implemented using Circular Linked List)</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Train coaches are connected to one another in a doubly-linked list fashion.</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It can be used to implement Stacks, Queues, Graphs, and Trees.</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To perform undo operation.</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Back button.[LIFO]</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Syntax in the coding editor.</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History of visited pages. </a:t>
            </a:r>
          </a:p>
          <a:p>
            <a:endParaRPr lang="en-IN" dirty="0"/>
          </a:p>
        </p:txBody>
      </p:sp>
      <p:sp>
        <p:nvSpPr>
          <p:cNvPr id="4" name="Date Placeholder 3">
            <a:extLst>
              <a:ext uri="{FF2B5EF4-FFF2-40B4-BE49-F238E27FC236}">
                <a16:creationId xmlns:a16="http://schemas.microsoft.com/office/drawing/2014/main" id="{B0D55E3A-8282-B50A-6AC5-4C592801DC50}"/>
              </a:ext>
            </a:extLst>
          </p:cNvPr>
          <p:cNvSpPr>
            <a:spLocks noGrp="1"/>
          </p:cNvSpPr>
          <p:nvPr>
            <p:ph type="dt" sz="half" idx="10"/>
          </p:nvPr>
        </p:nvSpPr>
        <p:spPr/>
        <p:txBody>
          <a:bodyPr/>
          <a:lstStyle/>
          <a:p>
            <a:fld id="{3BEBF4B5-8448-4671-AE95-1F817D0609FA}" type="datetime1">
              <a:rPr lang="en-IN" smtClean="0"/>
              <a:t>10-07-2023</a:t>
            </a:fld>
            <a:endParaRPr lang="en-IN"/>
          </a:p>
        </p:txBody>
      </p:sp>
      <p:sp>
        <p:nvSpPr>
          <p:cNvPr id="5" name="Footer Placeholder 4">
            <a:extLst>
              <a:ext uri="{FF2B5EF4-FFF2-40B4-BE49-F238E27FC236}">
                <a16:creationId xmlns:a16="http://schemas.microsoft.com/office/drawing/2014/main" id="{9A11C07D-6DEB-D767-1F91-010469FFE910}"/>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30655223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EEC10-5D33-2491-163E-50CE4882E8DC}"/>
              </a:ext>
            </a:extLst>
          </p:cNvPr>
          <p:cNvSpPr>
            <a:spLocks noGrp="1"/>
          </p:cNvSpPr>
          <p:nvPr>
            <p:ph type="title"/>
          </p:nvPr>
        </p:nvSpPr>
        <p:spPr/>
        <p:txBody>
          <a:bodyPr/>
          <a:lstStyle/>
          <a:p>
            <a:r>
              <a:rPr lang="en-IN" b="0" i="0" u="sng" dirty="0">
                <a:solidFill>
                  <a:srgbClr val="273239"/>
                </a:solidFill>
                <a:effectLst/>
                <a:latin typeface="Nunito" pitchFamily="2" charset="0"/>
                <a:hlinkClick r:id="rId2"/>
              </a:rPr>
              <a:t>Application of Stack</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858F172F-4C5A-CD7E-128A-4AE7FEB961BA}"/>
              </a:ext>
            </a:extLst>
          </p:cNvPr>
          <p:cNvSpPr>
            <a:spLocks noGrp="1"/>
          </p:cNvSpPr>
          <p:nvPr>
            <p:ph idx="1"/>
          </p:nvPr>
        </p:nvSpPr>
        <p:spPr>
          <a:xfrm>
            <a:off x="838200" y="1021404"/>
            <a:ext cx="10515600" cy="5471471"/>
          </a:xfrm>
        </p:spPr>
        <p:txBody>
          <a:bodyPr>
            <a:normAutofit fontScale="47500" lnSpcReduction="20000"/>
          </a:bodyPr>
          <a:lstStyle/>
          <a:p>
            <a:pPr algn="l" fontAlgn="base">
              <a:buFont typeface="Arial" panose="020B0604020202020204" pitchFamily="34" charset="0"/>
              <a:buChar char="•"/>
            </a:pPr>
            <a:r>
              <a:rPr lang="en-US" sz="3400" b="0" i="0" dirty="0">
                <a:solidFill>
                  <a:srgbClr val="273239"/>
                </a:solidFill>
                <a:effectLst/>
                <a:latin typeface="Times New Roman" panose="02020603050405020304" pitchFamily="18" charset="0"/>
                <a:cs typeface="Times New Roman" panose="02020603050405020304" pitchFamily="18" charset="0"/>
              </a:rPr>
              <a:t>Converting infix to postfix expressions.</a:t>
            </a:r>
          </a:p>
          <a:p>
            <a:pPr algn="l" fontAlgn="base">
              <a:buFont typeface="Arial" panose="020B0604020202020204" pitchFamily="34" charset="0"/>
              <a:buChar char="•"/>
            </a:pPr>
            <a:r>
              <a:rPr lang="en-US" sz="3400" b="0" i="0" dirty="0">
                <a:solidFill>
                  <a:srgbClr val="273239"/>
                </a:solidFill>
                <a:effectLst/>
                <a:latin typeface="Times New Roman" panose="02020603050405020304" pitchFamily="18" charset="0"/>
                <a:cs typeface="Times New Roman" panose="02020603050405020304" pitchFamily="18" charset="0"/>
              </a:rPr>
              <a:t>Undo/Redo button/operation in word processors.</a:t>
            </a:r>
          </a:p>
          <a:p>
            <a:pPr algn="l" fontAlgn="base">
              <a:buFont typeface="Arial" panose="020B0604020202020204" pitchFamily="34" charset="0"/>
              <a:buChar char="•"/>
            </a:pPr>
            <a:r>
              <a:rPr lang="en-US" sz="3400" b="0" i="0" dirty="0">
                <a:solidFill>
                  <a:srgbClr val="273239"/>
                </a:solidFill>
                <a:effectLst/>
                <a:latin typeface="Times New Roman" panose="02020603050405020304" pitchFamily="18" charset="0"/>
                <a:cs typeface="Times New Roman" panose="02020603050405020304" pitchFamily="18" charset="0"/>
              </a:rPr>
              <a:t>Syntaxes in languages are parsed using stacks.</a:t>
            </a:r>
          </a:p>
          <a:p>
            <a:pPr algn="l" fontAlgn="base">
              <a:buFont typeface="Arial" panose="020B0604020202020204" pitchFamily="34" charset="0"/>
              <a:buChar char="•"/>
            </a:pPr>
            <a:r>
              <a:rPr lang="en-US" sz="3400" b="0" i="0" dirty="0">
                <a:solidFill>
                  <a:srgbClr val="273239"/>
                </a:solidFill>
                <a:effectLst/>
                <a:latin typeface="Times New Roman" panose="02020603050405020304" pitchFamily="18" charset="0"/>
                <a:cs typeface="Times New Roman" panose="02020603050405020304" pitchFamily="18" charset="0"/>
              </a:rPr>
              <a:t>It is used in many virtual machines like </a:t>
            </a:r>
            <a:r>
              <a:rPr lang="en-US" sz="3400" b="0" i="0" u="sng" dirty="0">
                <a:solidFill>
                  <a:srgbClr val="273239"/>
                </a:solidFill>
                <a:effectLst/>
                <a:latin typeface="Times New Roman" panose="02020603050405020304" pitchFamily="18" charset="0"/>
                <a:cs typeface="Times New Roman" panose="02020603050405020304" pitchFamily="18" charset="0"/>
                <a:hlinkClick r:id="rId3"/>
              </a:rPr>
              <a:t>JVM</a:t>
            </a:r>
            <a:r>
              <a:rPr lang="en-US" sz="3400" b="0" i="0" dirty="0">
                <a:solidFill>
                  <a:srgbClr val="273239"/>
                </a:solidFill>
                <a:effectLst/>
                <a:latin typeface="Times New Roman" panose="02020603050405020304" pitchFamily="18" charset="0"/>
                <a:cs typeface="Times New Roman" panose="02020603050405020304" pitchFamily="18" charset="0"/>
              </a:rPr>
              <a:t>.</a:t>
            </a:r>
          </a:p>
          <a:p>
            <a:pPr algn="l" fontAlgn="base">
              <a:buFont typeface="Arial" panose="020B0604020202020204" pitchFamily="34" charset="0"/>
              <a:buChar char="•"/>
            </a:pPr>
            <a:r>
              <a:rPr lang="en-US" sz="3400" b="0" i="0" dirty="0">
                <a:solidFill>
                  <a:srgbClr val="273239"/>
                </a:solidFill>
                <a:effectLst/>
                <a:latin typeface="Times New Roman" panose="02020603050405020304" pitchFamily="18" charset="0"/>
                <a:cs typeface="Times New Roman" panose="02020603050405020304" pitchFamily="18" charset="0"/>
              </a:rPr>
              <a:t>Forward-backward surfing in the browser.</a:t>
            </a:r>
          </a:p>
          <a:p>
            <a:pPr algn="l" fontAlgn="base">
              <a:buFont typeface="Arial" panose="020B0604020202020204" pitchFamily="34" charset="0"/>
              <a:buChar char="•"/>
            </a:pPr>
            <a:r>
              <a:rPr lang="en-US" sz="3400" b="0" i="0" dirty="0">
                <a:solidFill>
                  <a:srgbClr val="273239"/>
                </a:solidFill>
                <a:effectLst/>
                <a:latin typeface="Times New Roman" panose="02020603050405020304" pitchFamily="18" charset="0"/>
                <a:cs typeface="Times New Roman" panose="02020603050405020304" pitchFamily="18" charset="0"/>
              </a:rPr>
              <a:t>History of visited websites.</a:t>
            </a:r>
          </a:p>
          <a:p>
            <a:pPr algn="l" fontAlgn="base">
              <a:buFont typeface="Arial" panose="020B0604020202020204" pitchFamily="34" charset="0"/>
              <a:buChar char="•"/>
            </a:pPr>
            <a:r>
              <a:rPr lang="en-US" sz="3400" b="0" i="0" dirty="0">
                <a:solidFill>
                  <a:srgbClr val="273239"/>
                </a:solidFill>
                <a:effectLst/>
                <a:latin typeface="Times New Roman" panose="02020603050405020304" pitchFamily="18" charset="0"/>
                <a:cs typeface="Times New Roman" panose="02020603050405020304" pitchFamily="18" charset="0"/>
              </a:rPr>
              <a:t>Message logs and all messages you get are arranged in a stack.</a:t>
            </a:r>
          </a:p>
          <a:p>
            <a:pPr algn="l" fontAlgn="base">
              <a:buFont typeface="Arial" panose="020B0604020202020204" pitchFamily="34" charset="0"/>
              <a:buChar char="•"/>
            </a:pPr>
            <a:r>
              <a:rPr lang="en-US" sz="3400" b="0" i="0" dirty="0">
                <a:solidFill>
                  <a:srgbClr val="273239"/>
                </a:solidFill>
                <a:effectLst/>
                <a:latin typeface="Times New Roman" panose="02020603050405020304" pitchFamily="18" charset="0"/>
                <a:cs typeface="Times New Roman" panose="02020603050405020304" pitchFamily="18" charset="0"/>
              </a:rPr>
              <a:t>Call logs, E-mails, Google photos’ any gallery, YouTube downloads, Notifications ( latest appears first ).</a:t>
            </a:r>
          </a:p>
          <a:p>
            <a:pPr algn="l" fontAlgn="base">
              <a:buFont typeface="Arial" panose="020B0604020202020204" pitchFamily="34" charset="0"/>
              <a:buChar char="•"/>
            </a:pPr>
            <a:r>
              <a:rPr lang="en-US" sz="3400" b="0" i="0" dirty="0">
                <a:solidFill>
                  <a:srgbClr val="273239"/>
                </a:solidFill>
                <a:effectLst/>
                <a:latin typeface="Times New Roman" panose="02020603050405020304" pitchFamily="18" charset="0"/>
                <a:cs typeface="Times New Roman" panose="02020603050405020304" pitchFamily="18" charset="0"/>
              </a:rPr>
              <a:t>Scratch card’s earned after Google pay transaction.</a:t>
            </a:r>
          </a:p>
          <a:p>
            <a:pPr algn="l" fontAlgn="base">
              <a:buFont typeface="Arial" panose="020B0604020202020204" pitchFamily="34" charset="0"/>
              <a:buChar char="•"/>
            </a:pPr>
            <a:r>
              <a:rPr lang="en-US" sz="3400" b="0" i="0" dirty="0">
                <a:solidFill>
                  <a:srgbClr val="273239"/>
                </a:solidFill>
                <a:effectLst/>
                <a:latin typeface="Times New Roman" panose="02020603050405020304" pitchFamily="18" charset="0"/>
                <a:cs typeface="Times New Roman" panose="02020603050405020304" pitchFamily="18" charset="0"/>
              </a:rPr>
              <a:t>Wearing/Removing Bangles, Pile of Dinner Plates, Stacked chairs.</a:t>
            </a:r>
          </a:p>
          <a:p>
            <a:pPr algn="l" fontAlgn="base">
              <a:buFont typeface="Arial" panose="020B0604020202020204" pitchFamily="34" charset="0"/>
              <a:buChar char="•"/>
            </a:pPr>
            <a:r>
              <a:rPr lang="en-US" sz="3400" b="0" i="0" dirty="0">
                <a:solidFill>
                  <a:srgbClr val="273239"/>
                </a:solidFill>
                <a:effectLst/>
                <a:latin typeface="Times New Roman" panose="02020603050405020304" pitchFamily="18" charset="0"/>
                <a:cs typeface="Times New Roman" panose="02020603050405020304" pitchFamily="18" charset="0"/>
              </a:rPr>
              <a:t>Changing wearables on a cold evening, first in, comes out at last.</a:t>
            </a:r>
          </a:p>
          <a:p>
            <a:pPr algn="l" fontAlgn="base">
              <a:buFont typeface="Arial" panose="020B0604020202020204" pitchFamily="34" charset="0"/>
              <a:buChar char="•"/>
            </a:pPr>
            <a:r>
              <a:rPr lang="en-US" sz="3400" b="0" i="0" dirty="0">
                <a:solidFill>
                  <a:srgbClr val="273239"/>
                </a:solidFill>
                <a:effectLst/>
                <a:latin typeface="Times New Roman" panose="02020603050405020304" pitchFamily="18" charset="0"/>
                <a:cs typeface="Times New Roman" panose="02020603050405020304" pitchFamily="18" charset="0"/>
              </a:rPr>
              <a:t>Last Hired, First Fired - which is typically utilized when a company reduces its workforce in an economic recession.</a:t>
            </a:r>
          </a:p>
          <a:p>
            <a:pPr algn="l" fontAlgn="base">
              <a:buFont typeface="Arial" panose="020B0604020202020204" pitchFamily="34" charset="0"/>
              <a:buChar char="•"/>
            </a:pPr>
            <a:r>
              <a:rPr lang="en-US" sz="3400" b="0" i="0" dirty="0">
                <a:solidFill>
                  <a:srgbClr val="273239"/>
                </a:solidFill>
                <a:effectLst/>
                <a:latin typeface="Times New Roman" panose="02020603050405020304" pitchFamily="18" charset="0"/>
                <a:cs typeface="Times New Roman" panose="02020603050405020304" pitchFamily="18" charset="0"/>
              </a:rPr>
              <a:t>Loading bullets into the magazine of a gun. The last one to go in is fired first. Bam!</a:t>
            </a:r>
          </a:p>
          <a:p>
            <a:pPr algn="l" fontAlgn="base">
              <a:buFont typeface="Arial" panose="020B0604020202020204" pitchFamily="34" charset="0"/>
              <a:buChar char="•"/>
            </a:pPr>
            <a:r>
              <a:rPr lang="en-US" sz="3400" b="0" i="0" dirty="0">
                <a:solidFill>
                  <a:srgbClr val="273239"/>
                </a:solidFill>
                <a:effectLst/>
                <a:latin typeface="Times New Roman" panose="02020603050405020304" pitchFamily="18" charset="0"/>
                <a:cs typeface="Times New Roman" panose="02020603050405020304" pitchFamily="18" charset="0"/>
              </a:rPr>
              <a:t>Java Virtual Machine.</a:t>
            </a:r>
          </a:p>
          <a:p>
            <a:pPr algn="l" fontAlgn="base">
              <a:buFont typeface="Arial" panose="020B0604020202020204" pitchFamily="34" charset="0"/>
              <a:buChar char="•"/>
            </a:pPr>
            <a:r>
              <a:rPr lang="en-US" sz="3400" b="0" i="0" dirty="0">
                <a:solidFill>
                  <a:srgbClr val="273239"/>
                </a:solidFill>
                <a:effectLst/>
                <a:latin typeface="Times New Roman" panose="02020603050405020304" pitchFamily="18" charset="0"/>
                <a:cs typeface="Times New Roman" panose="02020603050405020304" pitchFamily="18" charset="0"/>
              </a:rPr>
              <a:t>Recursion.</a:t>
            </a:r>
          </a:p>
          <a:p>
            <a:pPr algn="l" fontAlgn="base">
              <a:buFont typeface="Arial" panose="020B0604020202020204" pitchFamily="34" charset="0"/>
              <a:buChar char="•"/>
            </a:pPr>
            <a:r>
              <a:rPr lang="en-US" sz="3400" b="0" i="0" dirty="0">
                <a:solidFill>
                  <a:srgbClr val="273239"/>
                </a:solidFill>
                <a:effectLst/>
                <a:latin typeface="Times New Roman" panose="02020603050405020304" pitchFamily="18" charset="0"/>
                <a:cs typeface="Times New Roman" panose="02020603050405020304" pitchFamily="18" charset="0"/>
              </a:rPr>
              <a:t>Used in IDEs to check for proper parentheses matching</a:t>
            </a:r>
          </a:p>
          <a:p>
            <a:pPr algn="l" fontAlgn="base">
              <a:buFont typeface="Arial" panose="020B0604020202020204" pitchFamily="34" charset="0"/>
              <a:buChar char="•"/>
            </a:pPr>
            <a:r>
              <a:rPr lang="en-US" sz="3400" b="0" i="0" dirty="0">
                <a:solidFill>
                  <a:srgbClr val="273239"/>
                </a:solidFill>
                <a:effectLst/>
                <a:latin typeface="Times New Roman" panose="02020603050405020304" pitchFamily="18" charset="0"/>
                <a:cs typeface="Times New Roman" panose="02020603050405020304" pitchFamily="18" charset="0"/>
              </a:rPr>
              <a:t>Media playlist. T o play previous and next song </a:t>
            </a:r>
          </a:p>
          <a:p>
            <a:endParaRPr lang="en-IN" dirty="0"/>
          </a:p>
        </p:txBody>
      </p:sp>
      <p:sp>
        <p:nvSpPr>
          <p:cNvPr id="4" name="Date Placeholder 3">
            <a:extLst>
              <a:ext uri="{FF2B5EF4-FFF2-40B4-BE49-F238E27FC236}">
                <a16:creationId xmlns:a16="http://schemas.microsoft.com/office/drawing/2014/main" id="{CC955F3F-F7F9-F070-D0CB-F22DC58099FE}"/>
              </a:ext>
            </a:extLst>
          </p:cNvPr>
          <p:cNvSpPr>
            <a:spLocks noGrp="1"/>
          </p:cNvSpPr>
          <p:nvPr>
            <p:ph type="dt" sz="half" idx="10"/>
          </p:nvPr>
        </p:nvSpPr>
        <p:spPr/>
        <p:txBody>
          <a:bodyPr/>
          <a:lstStyle/>
          <a:p>
            <a:fld id="{D5FD8CD7-8967-49B9-B26F-2646A4D3C133}" type="datetime1">
              <a:rPr lang="en-IN" smtClean="0"/>
              <a:t>10-07-2023</a:t>
            </a:fld>
            <a:endParaRPr lang="en-IN"/>
          </a:p>
        </p:txBody>
      </p:sp>
      <p:sp>
        <p:nvSpPr>
          <p:cNvPr id="5" name="Footer Placeholder 4">
            <a:extLst>
              <a:ext uri="{FF2B5EF4-FFF2-40B4-BE49-F238E27FC236}">
                <a16:creationId xmlns:a16="http://schemas.microsoft.com/office/drawing/2014/main" id="{1558B898-4568-20A2-EA63-AF196DA8CA86}"/>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5590619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2A193-BC72-BB98-3F60-100915776F4B}"/>
              </a:ext>
            </a:extLst>
          </p:cNvPr>
          <p:cNvSpPr>
            <a:spLocks noGrp="1"/>
          </p:cNvSpPr>
          <p:nvPr>
            <p:ph type="title"/>
          </p:nvPr>
        </p:nvSpPr>
        <p:spPr/>
        <p:txBody>
          <a:bodyPr/>
          <a:lstStyle/>
          <a:p>
            <a:r>
              <a:rPr lang="en-IN" b="0" i="0" u="sng" dirty="0">
                <a:solidFill>
                  <a:srgbClr val="273239"/>
                </a:solidFill>
                <a:effectLst/>
                <a:latin typeface="Nunito" pitchFamily="2" charset="0"/>
                <a:hlinkClick r:id="rId2"/>
              </a:rPr>
              <a:t>Application of Queue</a:t>
            </a:r>
            <a:r>
              <a:rPr lang="en-IN" b="1" i="0" dirty="0">
                <a:solidFill>
                  <a:srgbClr val="273239"/>
                </a:solidFill>
                <a:effectLst/>
                <a:latin typeface="Nunito" pitchFamily="2" charset="0"/>
              </a:rPr>
              <a:t>:</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DDF1E136-07DB-BE19-7DF4-1F60B2ADFD14}"/>
              </a:ext>
            </a:extLst>
          </p:cNvPr>
          <p:cNvSpPr>
            <a:spLocks noGrp="1"/>
          </p:cNvSpPr>
          <p:nvPr>
            <p:ph idx="1"/>
          </p:nvPr>
        </p:nvSpPr>
        <p:spPr>
          <a:xfrm>
            <a:off x="838200" y="1225685"/>
            <a:ext cx="10515600" cy="4951278"/>
          </a:xfrm>
        </p:spPr>
        <p:txBody>
          <a:bodyPr>
            <a:normAutofit fontScale="62500" lnSpcReduction="20000"/>
          </a:bodyPr>
          <a:lstStyle/>
          <a:p>
            <a:pPr algn="l" fontAlgn="base">
              <a:buFont typeface="Arial" panose="020B0604020202020204" pitchFamily="34" charset="0"/>
              <a:buChar char="•"/>
            </a:pPr>
            <a:r>
              <a:rPr lang="en-US" b="0" i="0" u="sng" dirty="0">
                <a:solidFill>
                  <a:srgbClr val="273239"/>
                </a:solidFill>
                <a:effectLst/>
                <a:latin typeface="Times New Roman" panose="02020603050405020304" pitchFamily="18" charset="0"/>
                <a:cs typeface="Times New Roman" panose="02020603050405020304" pitchFamily="18" charset="0"/>
                <a:hlinkClick r:id="rId3"/>
              </a:rPr>
              <a:t>Operating System</a:t>
            </a:r>
            <a:r>
              <a:rPr lang="en-US" b="0" i="0" dirty="0">
                <a:solidFill>
                  <a:srgbClr val="273239"/>
                </a:solidFill>
                <a:effectLst/>
                <a:latin typeface="Times New Roman" panose="02020603050405020304" pitchFamily="18" charset="0"/>
                <a:cs typeface="Times New Roman" panose="02020603050405020304" pitchFamily="18" charset="0"/>
              </a:rPr>
              <a:t> uses queues for job scheduling.</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To handle congestion in the networking queue can be used.</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Data packets in communication are arranged in queue format.</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Sending an e-mail, it will be queued.</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Server while responding to request</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Uploading and downloading photos, first kept for uploading/downloading will be completed first (Not if there is threading)</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Most internet requests and processes use queue.</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While switching multiple applications, windows use circular queue.</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In Escalators, Printer spooler, Car washes queue.</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A circular queue is used to maintain the playing sequence of multiple players in a game.</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A queue can be implemented in - Linked List-based Queue, Array-based Queue, Stack-based Queue.</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Uploading and downloading photos, first kept for uploading/downloading will be completed first (Not if there is threading).</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 Handle website traffic</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CPU scheduling</a:t>
            </a:r>
          </a:p>
          <a:p>
            <a:endParaRPr lang="en-IN" dirty="0"/>
          </a:p>
        </p:txBody>
      </p:sp>
      <p:sp>
        <p:nvSpPr>
          <p:cNvPr id="4" name="Date Placeholder 3">
            <a:extLst>
              <a:ext uri="{FF2B5EF4-FFF2-40B4-BE49-F238E27FC236}">
                <a16:creationId xmlns:a16="http://schemas.microsoft.com/office/drawing/2014/main" id="{A6E010F9-BEAE-EC1D-93E1-F9503075360F}"/>
              </a:ext>
            </a:extLst>
          </p:cNvPr>
          <p:cNvSpPr>
            <a:spLocks noGrp="1"/>
          </p:cNvSpPr>
          <p:nvPr>
            <p:ph type="dt" sz="half" idx="10"/>
          </p:nvPr>
        </p:nvSpPr>
        <p:spPr/>
        <p:txBody>
          <a:bodyPr/>
          <a:lstStyle/>
          <a:p>
            <a:fld id="{BD70F241-67AC-4E5A-815E-85F7F4632EE4}" type="datetime1">
              <a:rPr lang="en-IN" smtClean="0"/>
              <a:t>10-07-2023</a:t>
            </a:fld>
            <a:endParaRPr lang="en-IN"/>
          </a:p>
        </p:txBody>
      </p:sp>
      <p:sp>
        <p:nvSpPr>
          <p:cNvPr id="5" name="Footer Placeholder 4">
            <a:extLst>
              <a:ext uri="{FF2B5EF4-FFF2-40B4-BE49-F238E27FC236}">
                <a16:creationId xmlns:a16="http://schemas.microsoft.com/office/drawing/2014/main" id="{ADEC3A2A-D702-305F-3DA0-75CDF324AEDD}"/>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40606544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E3157-E935-5D11-0F16-02B43579D6C9}"/>
              </a:ext>
            </a:extLst>
          </p:cNvPr>
          <p:cNvSpPr>
            <a:spLocks noGrp="1"/>
          </p:cNvSpPr>
          <p:nvPr>
            <p:ph type="title"/>
          </p:nvPr>
        </p:nvSpPr>
        <p:spPr/>
        <p:txBody>
          <a:bodyPr/>
          <a:lstStyle/>
          <a:p>
            <a:r>
              <a:rPr lang="en-IN" b="1" i="0" dirty="0">
                <a:solidFill>
                  <a:srgbClr val="273239"/>
                </a:solidFill>
                <a:effectLst/>
                <a:latin typeface="Nunito" pitchFamily="2" charset="0"/>
              </a:rPr>
              <a:t>Application of Priority Queue:</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0C4230D0-5D19-4163-C699-C9BEE556964A}"/>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Process scheduling in the kernel.</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Priority queues are used in file-downloading operations in a browser</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 Vehicle at the toll center.</a:t>
            </a:r>
          </a:p>
          <a:p>
            <a:endParaRPr lang="en-IN" dirty="0"/>
          </a:p>
        </p:txBody>
      </p:sp>
      <p:sp>
        <p:nvSpPr>
          <p:cNvPr id="4" name="Date Placeholder 3">
            <a:extLst>
              <a:ext uri="{FF2B5EF4-FFF2-40B4-BE49-F238E27FC236}">
                <a16:creationId xmlns:a16="http://schemas.microsoft.com/office/drawing/2014/main" id="{AA9D57E1-FB25-C177-B6BF-7C9D511787D3}"/>
              </a:ext>
            </a:extLst>
          </p:cNvPr>
          <p:cNvSpPr>
            <a:spLocks noGrp="1"/>
          </p:cNvSpPr>
          <p:nvPr>
            <p:ph type="dt" sz="half" idx="10"/>
          </p:nvPr>
        </p:nvSpPr>
        <p:spPr/>
        <p:txBody>
          <a:bodyPr/>
          <a:lstStyle/>
          <a:p>
            <a:fld id="{C38A92F5-DD43-44DE-84C6-991E5A8DF245}" type="datetime1">
              <a:rPr lang="en-IN" smtClean="0"/>
              <a:t>10-07-2023</a:t>
            </a:fld>
            <a:endParaRPr lang="en-IN"/>
          </a:p>
        </p:txBody>
      </p:sp>
      <p:sp>
        <p:nvSpPr>
          <p:cNvPr id="5" name="Footer Placeholder 4">
            <a:extLst>
              <a:ext uri="{FF2B5EF4-FFF2-40B4-BE49-F238E27FC236}">
                <a16:creationId xmlns:a16="http://schemas.microsoft.com/office/drawing/2014/main" id="{E86228EA-3B74-FBBA-778D-6E07CF05E996}"/>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15881031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34D8B-61DB-D999-740B-0A32BA690C4D}"/>
              </a:ext>
            </a:extLst>
          </p:cNvPr>
          <p:cNvSpPr>
            <a:spLocks noGrp="1"/>
          </p:cNvSpPr>
          <p:nvPr>
            <p:ph type="title"/>
          </p:nvPr>
        </p:nvSpPr>
        <p:spPr/>
        <p:txBody>
          <a:bodyPr/>
          <a:lstStyle/>
          <a:p>
            <a:r>
              <a:rPr lang="en-IN" b="0" i="0" u="sng" dirty="0">
                <a:solidFill>
                  <a:srgbClr val="273239"/>
                </a:solidFill>
                <a:effectLst/>
                <a:latin typeface="Nunito" pitchFamily="2" charset="0"/>
                <a:hlinkClick r:id="rId2"/>
              </a:rPr>
              <a:t>Application of Graph</a:t>
            </a:r>
            <a:r>
              <a:rPr lang="en-IN" b="1" i="0" dirty="0">
                <a:solidFill>
                  <a:srgbClr val="273239"/>
                </a:solidFill>
                <a:effectLst/>
                <a:latin typeface="Nunito" pitchFamily="2" charset="0"/>
              </a:rPr>
              <a:t>:</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8362FFD7-AF74-FCFC-83C4-0D7B5F5C2B57}"/>
              </a:ext>
            </a:extLst>
          </p:cNvPr>
          <p:cNvSpPr>
            <a:spLocks noGrp="1"/>
          </p:cNvSpPr>
          <p:nvPr>
            <p:ph idx="1"/>
          </p:nvPr>
        </p:nvSpPr>
        <p:spPr>
          <a:xfrm>
            <a:off x="838200" y="1167319"/>
            <a:ext cx="10515600" cy="5009644"/>
          </a:xfrm>
        </p:spPr>
        <p:txBody>
          <a:bodyPr>
            <a:normAutofit fontScale="55000" lnSpcReduction="20000"/>
          </a:bodyPr>
          <a:lstStyle/>
          <a:p>
            <a:pPr algn="l" fontAlgn="base">
              <a:buFont typeface="Arial" panose="020B0604020202020204" pitchFamily="34" charset="0"/>
              <a:buChar char="•"/>
            </a:pPr>
            <a:r>
              <a:rPr lang="en-US" sz="3300" b="0" i="0" dirty="0">
                <a:solidFill>
                  <a:srgbClr val="273239"/>
                </a:solidFill>
                <a:effectLst/>
                <a:latin typeface="Times New Roman" panose="02020603050405020304" pitchFamily="18" charset="0"/>
                <a:cs typeface="Times New Roman" panose="02020603050405020304" pitchFamily="18" charset="0"/>
              </a:rPr>
              <a:t>Facebook’s Graph API uses the structure of Graphs.</a:t>
            </a:r>
          </a:p>
          <a:p>
            <a:pPr algn="l" fontAlgn="base">
              <a:buFont typeface="Arial" panose="020B0604020202020204" pitchFamily="34" charset="0"/>
              <a:buChar char="•"/>
            </a:pPr>
            <a:r>
              <a:rPr lang="en-US" sz="3300" b="0" i="0" dirty="0">
                <a:solidFill>
                  <a:srgbClr val="273239"/>
                </a:solidFill>
                <a:effectLst/>
                <a:latin typeface="Times New Roman" panose="02020603050405020304" pitchFamily="18" charset="0"/>
                <a:cs typeface="Times New Roman" panose="02020603050405020304" pitchFamily="18" charset="0"/>
              </a:rPr>
              <a:t>Google’s Knowledge Graph also has to do something with Graph.</a:t>
            </a:r>
          </a:p>
          <a:p>
            <a:pPr algn="l" fontAlgn="base">
              <a:buFont typeface="Arial" panose="020B0604020202020204" pitchFamily="34" charset="0"/>
              <a:buChar char="•"/>
            </a:pPr>
            <a:r>
              <a:rPr lang="en-US" sz="3300" b="0" i="0" dirty="0">
                <a:solidFill>
                  <a:srgbClr val="273239"/>
                </a:solidFill>
                <a:effectLst/>
                <a:latin typeface="Times New Roman" panose="02020603050405020304" pitchFamily="18" charset="0"/>
                <a:cs typeface="Times New Roman" panose="02020603050405020304" pitchFamily="18" charset="0"/>
              </a:rPr>
              <a:t>Dijkstra algorithm or the shortest path first algorithm also uses graph structure to find the smallest path between the nodes of the graph.</a:t>
            </a:r>
          </a:p>
          <a:p>
            <a:pPr algn="l" fontAlgn="base">
              <a:buFont typeface="Arial" panose="020B0604020202020204" pitchFamily="34" charset="0"/>
              <a:buChar char="•"/>
            </a:pPr>
            <a:r>
              <a:rPr lang="en-US" sz="3300" b="0" i="0" dirty="0">
                <a:solidFill>
                  <a:srgbClr val="273239"/>
                </a:solidFill>
                <a:effectLst/>
                <a:latin typeface="Times New Roman" panose="02020603050405020304" pitchFamily="18" charset="0"/>
                <a:cs typeface="Times New Roman" panose="02020603050405020304" pitchFamily="18" charset="0"/>
              </a:rPr>
              <a:t>The GPS navigation system also uses shortest path APIs.</a:t>
            </a:r>
          </a:p>
          <a:p>
            <a:pPr algn="l" fontAlgn="base">
              <a:buFont typeface="Arial" panose="020B0604020202020204" pitchFamily="34" charset="0"/>
              <a:buChar char="•"/>
            </a:pPr>
            <a:r>
              <a:rPr lang="en-US" sz="3300" b="0" i="0" dirty="0">
                <a:solidFill>
                  <a:srgbClr val="273239"/>
                </a:solidFill>
                <a:effectLst/>
                <a:latin typeface="Times New Roman" panose="02020603050405020304" pitchFamily="18" charset="0"/>
                <a:cs typeface="Times New Roman" panose="02020603050405020304" pitchFamily="18" charset="0"/>
              </a:rPr>
              <a:t>Networking components have a huge application for graph</a:t>
            </a:r>
          </a:p>
          <a:p>
            <a:pPr algn="l" fontAlgn="base">
              <a:buFont typeface="Arial" panose="020B0604020202020204" pitchFamily="34" charset="0"/>
              <a:buChar char="•"/>
            </a:pPr>
            <a:r>
              <a:rPr lang="en-US" sz="3300" b="0" i="0" dirty="0">
                <a:solidFill>
                  <a:srgbClr val="273239"/>
                </a:solidFill>
                <a:effectLst/>
                <a:latin typeface="Times New Roman" panose="02020603050405020304" pitchFamily="18" charset="0"/>
                <a:cs typeface="Times New Roman" panose="02020603050405020304" pitchFamily="18" charset="0"/>
              </a:rPr>
              <a:t>Facebook, Instagram, and all social media networking sites every user is Node</a:t>
            </a:r>
          </a:p>
          <a:p>
            <a:pPr algn="l" fontAlgn="base">
              <a:buFont typeface="Arial" panose="020B0604020202020204" pitchFamily="34" charset="0"/>
              <a:buChar char="•"/>
            </a:pPr>
            <a:r>
              <a:rPr lang="en-US" sz="3300" b="0" i="0" dirty="0">
                <a:solidFill>
                  <a:srgbClr val="273239"/>
                </a:solidFill>
                <a:effectLst/>
                <a:latin typeface="Times New Roman" panose="02020603050405020304" pitchFamily="18" charset="0"/>
                <a:cs typeface="Times New Roman" panose="02020603050405020304" pitchFamily="18" charset="0"/>
              </a:rPr>
              <a:t>Data organization</a:t>
            </a:r>
          </a:p>
          <a:p>
            <a:pPr algn="l" fontAlgn="base">
              <a:buFont typeface="Arial" panose="020B0604020202020204" pitchFamily="34" charset="0"/>
              <a:buChar char="•"/>
            </a:pPr>
            <a:r>
              <a:rPr lang="en-US" sz="3300" b="0" i="0" dirty="0" err="1">
                <a:solidFill>
                  <a:srgbClr val="273239"/>
                </a:solidFill>
                <a:effectLst/>
                <a:latin typeface="Times New Roman" panose="02020603050405020304" pitchFamily="18" charset="0"/>
                <a:cs typeface="Times New Roman" panose="02020603050405020304" pitchFamily="18" charset="0"/>
              </a:rPr>
              <a:t>React’s</a:t>
            </a:r>
            <a:r>
              <a:rPr lang="en-US" sz="3300" b="0" i="0" dirty="0">
                <a:solidFill>
                  <a:srgbClr val="273239"/>
                </a:solidFill>
                <a:effectLst/>
                <a:latin typeface="Times New Roman" panose="02020603050405020304" pitchFamily="18" charset="0"/>
                <a:cs typeface="Times New Roman" panose="02020603050405020304" pitchFamily="18" charset="0"/>
              </a:rPr>
              <a:t> virtual DOM uses graph data structures.</a:t>
            </a:r>
          </a:p>
          <a:p>
            <a:pPr algn="l" fontAlgn="base">
              <a:buFont typeface="Arial" panose="020B0604020202020204" pitchFamily="34" charset="0"/>
              <a:buChar char="•"/>
            </a:pPr>
            <a:r>
              <a:rPr lang="en-US" sz="3300" b="0" i="0" dirty="0">
                <a:solidFill>
                  <a:srgbClr val="273239"/>
                </a:solidFill>
                <a:effectLst/>
                <a:latin typeface="Times New Roman" panose="02020603050405020304" pitchFamily="18" charset="0"/>
                <a:cs typeface="Times New Roman" panose="02020603050405020304" pitchFamily="18" charset="0"/>
              </a:rPr>
              <a:t>MS Excel uses DAG (Directed Acyclic Graphs).</a:t>
            </a:r>
          </a:p>
          <a:p>
            <a:pPr algn="l" fontAlgn="base">
              <a:buFont typeface="Arial" panose="020B0604020202020204" pitchFamily="34" charset="0"/>
              <a:buChar char="•"/>
            </a:pPr>
            <a:r>
              <a:rPr lang="en-US" sz="3300" b="0" i="0" dirty="0">
                <a:solidFill>
                  <a:srgbClr val="273239"/>
                </a:solidFill>
                <a:effectLst/>
                <a:latin typeface="Times New Roman" panose="02020603050405020304" pitchFamily="18" charset="0"/>
                <a:cs typeface="Times New Roman" panose="02020603050405020304" pitchFamily="18" charset="0"/>
              </a:rPr>
              <a:t>Path Optimization Algorithms, BFS, DFS.</a:t>
            </a:r>
          </a:p>
          <a:p>
            <a:pPr algn="l" fontAlgn="base">
              <a:buFont typeface="Arial" panose="020B0604020202020204" pitchFamily="34" charset="0"/>
              <a:buChar char="•"/>
            </a:pPr>
            <a:r>
              <a:rPr lang="en-US" sz="3300" b="0" i="0" dirty="0">
                <a:solidFill>
                  <a:srgbClr val="273239"/>
                </a:solidFill>
                <a:effectLst/>
                <a:latin typeface="Times New Roman" panose="02020603050405020304" pitchFamily="18" charset="0"/>
                <a:cs typeface="Times New Roman" panose="02020603050405020304" pitchFamily="18" charset="0"/>
              </a:rPr>
              <a:t>Recommendation Engines.</a:t>
            </a:r>
          </a:p>
          <a:p>
            <a:pPr algn="l" fontAlgn="base">
              <a:buFont typeface="Arial" panose="020B0604020202020204" pitchFamily="34" charset="0"/>
              <a:buChar char="•"/>
            </a:pPr>
            <a:r>
              <a:rPr lang="en-US" sz="3300" b="0" i="0" dirty="0">
                <a:solidFill>
                  <a:srgbClr val="273239"/>
                </a:solidFill>
                <a:effectLst/>
                <a:latin typeface="Times New Roman" panose="02020603050405020304" pitchFamily="18" charset="0"/>
                <a:cs typeface="Times New Roman" panose="02020603050405020304" pitchFamily="18" charset="0"/>
              </a:rPr>
              <a:t>Scientific Computations, Flight Networks, Page ranking.</a:t>
            </a:r>
          </a:p>
          <a:p>
            <a:pPr algn="l" fontAlgn="base">
              <a:buFont typeface="Arial" panose="020B0604020202020204" pitchFamily="34" charset="0"/>
              <a:buChar char="•"/>
            </a:pPr>
            <a:r>
              <a:rPr lang="en-US" sz="3300" b="0" i="0" dirty="0">
                <a:solidFill>
                  <a:srgbClr val="273239"/>
                </a:solidFill>
                <a:effectLst/>
                <a:latin typeface="Times New Roman" panose="02020603050405020304" pitchFamily="18" charset="0"/>
                <a:cs typeface="Times New Roman" panose="02020603050405020304" pitchFamily="18" charset="0"/>
              </a:rPr>
              <a:t> Google map to find nearest location.</a:t>
            </a:r>
          </a:p>
          <a:p>
            <a:pPr algn="l" fontAlgn="base">
              <a:buFont typeface="Arial" panose="020B0604020202020204" pitchFamily="34" charset="0"/>
              <a:buChar char="•"/>
            </a:pPr>
            <a:r>
              <a:rPr lang="en-US" sz="3300" b="0" i="0" dirty="0">
                <a:solidFill>
                  <a:srgbClr val="273239"/>
                </a:solidFill>
                <a:effectLst/>
                <a:latin typeface="Times New Roman" panose="02020603050405020304" pitchFamily="18" charset="0"/>
                <a:cs typeface="Times New Roman" panose="02020603050405020304" pitchFamily="18" charset="0"/>
              </a:rPr>
              <a:t>Facebook to suggest mutual friends  </a:t>
            </a:r>
          </a:p>
          <a:p>
            <a:endParaRPr lang="en-IN" dirty="0"/>
          </a:p>
        </p:txBody>
      </p:sp>
      <p:sp>
        <p:nvSpPr>
          <p:cNvPr id="4" name="Date Placeholder 3">
            <a:extLst>
              <a:ext uri="{FF2B5EF4-FFF2-40B4-BE49-F238E27FC236}">
                <a16:creationId xmlns:a16="http://schemas.microsoft.com/office/drawing/2014/main" id="{B75CFDE4-B579-6B65-A844-8DB7B9ECF3F9}"/>
              </a:ext>
            </a:extLst>
          </p:cNvPr>
          <p:cNvSpPr>
            <a:spLocks noGrp="1"/>
          </p:cNvSpPr>
          <p:nvPr>
            <p:ph type="dt" sz="half" idx="10"/>
          </p:nvPr>
        </p:nvSpPr>
        <p:spPr/>
        <p:txBody>
          <a:bodyPr/>
          <a:lstStyle/>
          <a:p>
            <a:fld id="{B89D0152-F9E0-41D5-BF2E-75EEE156E37E}" type="datetime1">
              <a:rPr lang="en-IN" smtClean="0"/>
              <a:t>10-07-2023</a:t>
            </a:fld>
            <a:endParaRPr lang="en-IN"/>
          </a:p>
        </p:txBody>
      </p:sp>
      <p:sp>
        <p:nvSpPr>
          <p:cNvPr id="5" name="Footer Placeholder 4">
            <a:extLst>
              <a:ext uri="{FF2B5EF4-FFF2-40B4-BE49-F238E27FC236}">
                <a16:creationId xmlns:a16="http://schemas.microsoft.com/office/drawing/2014/main" id="{952E8949-597C-ABE0-644D-FF0EF1F23E59}"/>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4062642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140B9-9752-ACEB-F88D-23B36A4107A0}"/>
              </a:ext>
            </a:extLst>
          </p:cNvPr>
          <p:cNvSpPr>
            <a:spLocks noGrp="1"/>
          </p:cNvSpPr>
          <p:nvPr>
            <p:ph type="title"/>
          </p:nvPr>
        </p:nvSpPr>
        <p:spPr/>
        <p:txBody>
          <a:bodyPr/>
          <a:lstStyle/>
          <a:p>
            <a:r>
              <a:rPr lang="en-IN" b="0" i="0" u="sng" dirty="0">
                <a:solidFill>
                  <a:srgbClr val="273239"/>
                </a:solidFill>
                <a:effectLst/>
                <a:latin typeface="Nunito" pitchFamily="2" charset="0"/>
                <a:hlinkClick r:id="rId2"/>
              </a:rPr>
              <a:t>Application of Tree</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7620A7E0-B435-EABB-5B85-B7FDD792DF84}"/>
              </a:ext>
            </a:extLst>
          </p:cNvPr>
          <p:cNvSpPr>
            <a:spLocks noGrp="1"/>
          </p:cNvSpPr>
          <p:nvPr>
            <p:ph idx="1"/>
          </p:nvPr>
        </p:nvSpPr>
        <p:spPr>
          <a:xfrm>
            <a:off x="838200" y="1196502"/>
            <a:ext cx="10515600" cy="4980461"/>
          </a:xfrm>
        </p:spPr>
        <p:txBody>
          <a:bodyPr>
            <a:normAutofit fontScale="62500" lnSpcReduction="20000"/>
          </a:bodyPr>
          <a:lstStyle/>
          <a:p>
            <a:pPr algn="l" fontAlgn="base">
              <a:buFont typeface="Arial" panose="020B0604020202020204" pitchFamily="34" charset="0"/>
              <a:buChar char="•"/>
            </a:pPr>
            <a:r>
              <a:rPr lang="en-US" sz="2900" b="0" i="0" dirty="0">
                <a:solidFill>
                  <a:srgbClr val="273239"/>
                </a:solidFill>
                <a:effectLst/>
                <a:latin typeface="Times New Roman" panose="02020603050405020304" pitchFamily="18" charset="0"/>
                <a:cs typeface="Times New Roman" panose="02020603050405020304" pitchFamily="18" charset="0"/>
              </a:rPr>
              <a:t>XML Parser uses tree algorithms.</a:t>
            </a:r>
          </a:p>
          <a:p>
            <a:pPr algn="l" fontAlgn="base">
              <a:buFont typeface="Arial" panose="020B0604020202020204" pitchFamily="34" charset="0"/>
              <a:buChar char="•"/>
            </a:pPr>
            <a:r>
              <a:rPr lang="en-US" sz="2900" b="0" i="0" dirty="0">
                <a:solidFill>
                  <a:srgbClr val="273239"/>
                </a:solidFill>
                <a:effectLst/>
                <a:latin typeface="Times New Roman" panose="02020603050405020304" pitchFamily="18" charset="0"/>
                <a:cs typeface="Times New Roman" panose="02020603050405020304" pitchFamily="18" charset="0"/>
              </a:rPr>
              <a:t>The decision-based algorithm is used in machine learning which works upon the algorithm of the tree.</a:t>
            </a:r>
          </a:p>
          <a:p>
            <a:pPr algn="l" fontAlgn="base">
              <a:buFont typeface="Arial" panose="020B0604020202020204" pitchFamily="34" charset="0"/>
              <a:buChar char="•"/>
            </a:pPr>
            <a:r>
              <a:rPr lang="en-US" sz="2900" b="0" i="0" dirty="0">
                <a:solidFill>
                  <a:srgbClr val="273239"/>
                </a:solidFill>
                <a:effectLst/>
                <a:latin typeface="Times New Roman" panose="02020603050405020304" pitchFamily="18" charset="0"/>
                <a:cs typeface="Times New Roman" panose="02020603050405020304" pitchFamily="18" charset="0"/>
              </a:rPr>
              <a:t>Databases also use tree data structures for indexing.</a:t>
            </a:r>
          </a:p>
          <a:p>
            <a:pPr algn="l" fontAlgn="base">
              <a:buFont typeface="Arial" panose="020B0604020202020204" pitchFamily="34" charset="0"/>
              <a:buChar char="•"/>
            </a:pPr>
            <a:r>
              <a:rPr lang="en-US" sz="2900" b="0" i="0" dirty="0">
                <a:solidFill>
                  <a:srgbClr val="273239"/>
                </a:solidFill>
                <a:effectLst/>
                <a:latin typeface="Times New Roman" panose="02020603050405020304" pitchFamily="18" charset="0"/>
                <a:cs typeface="Times New Roman" panose="02020603050405020304" pitchFamily="18" charset="0"/>
              </a:rPr>
              <a:t>Domain Name Server(DNS) also uses tree structures.</a:t>
            </a:r>
          </a:p>
          <a:p>
            <a:pPr algn="l" fontAlgn="base">
              <a:buFont typeface="Arial" panose="020B0604020202020204" pitchFamily="34" charset="0"/>
              <a:buChar char="•"/>
            </a:pPr>
            <a:r>
              <a:rPr lang="en-US" sz="2900" b="0" i="0" dirty="0">
                <a:solidFill>
                  <a:srgbClr val="273239"/>
                </a:solidFill>
                <a:effectLst/>
                <a:latin typeface="Times New Roman" panose="02020603050405020304" pitchFamily="18" charset="0"/>
                <a:cs typeface="Times New Roman" panose="02020603050405020304" pitchFamily="18" charset="0"/>
              </a:rPr>
              <a:t>File explorer/my computer of mobile/any computer</a:t>
            </a:r>
          </a:p>
          <a:p>
            <a:pPr algn="l" fontAlgn="base">
              <a:buFont typeface="Arial" panose="020B0604020202020204" pitchFamily="34" charset="0"/>
              <a:buChar char="•"/>
            </a:pPr>
            <a:r>
              <a:rPr lang="en-US" sz="2900" b="0" i="0" dirty="0">
                <a:solidFill>
                  <a:srgbClr val="273239"/>
                </a:solidFill>
                <a:effectLst/>
                <a:latin typeface="Times New Roman" panose="02020603050405020304" pitchFamily="18" charset="0"/>
                <a:cs typeface="Times New Roman" panose="02020603050405020304" pitchFamily="18" charset="0"/>
              </a:rPr>
              <a:t>BST used in computer Graphics</a:t>
            </a:r>
          </a:p>
          <a:p>
            <a:pPr algn="l" fontAlgn="base">
              <a:buFont typeface="Arial" panose="020B0604020202020204" pitchFamily="34" charset="0"/>
              <a:buChar char="•"/>
            </a:pPr>
            <a:r>
              <a:rPr lang="en-US" sz="2900" b="0" i="0" dirty="0">
                <a:solidFill>
                  <a:srgbClr val="273239"/>
                </a:solidFill>
                <a:effectLst/>
                <a:latin typeface="Times New Roman" panose="02020603050405020304" pitchFamily="18" charset="0"/>
                <a:cs typeface="Times New Roman" panose="02020603050405020304" pitchFamily="18" charset="0"/>
              </a:rPr>
              <a:t>Posting questions on websites like Quora, the comments are a child of questions.</a:t>
            </a:r>
          </a:p>
          <a:p>
            <a:pPr algn="l" fontAlgn="base">
              <a:buFont typeface="Arial" panose="020B0604020202020204" pitchFamily="34" charset="0"/>
              <a:buChar char="•"/>
            </a:pPr>
            <a:r>
              <a:rPr lang="en-US" sz="2900" b="0" i="0" dirty="0">
                <a:solidFill>
                  <a:srgbClr val="273239"/>
                </a:solidFill>
                <a:effectLst/>
                <a:latin typeface="Times New Roman" panose="02020603050405020304" pitchFamily="18" charset="0"/>
                <a:cs typeface="Times New Roman" panose="02020603050405020304" pitchFamily="18" charset="0"/>
              </a:rPr>
              <a:t>Parsers(XML parser).</a:t>
            </a:r>
          </a:p>
          <a:p>
            <a:pPr algn="l" fontAlgn="base">
              <a:buFont typeface="Arial" panose="020B0604020202020204" pitchFamily="34" charset="0"/>
              <a:buChar char="•"/>
            </a:pPr>
            <a:r>
              <a:rPr lang="en-US" sz="2900" b="0" i="0" dirty="0">
                <a:solidFill>
                  <a:srgbClr val="273239"/>
                </a:solidFill>
                <a:effectLst/>
                <a:latin typeface="Times New Roman" panose="02020603050405020304" pitchFamily="18" charset="0"/>
                <a:cs typeface="Times New Roman" panose="02020603050405020304" pitchFamily="18" charset="0"/>
              </a:rPr>
              <a:t>Code Compression(zip).</a:t>
            </a:r>
          </a:p>
          <a:p>
            <a:pPr algn="l" fontAlgn="base">
              <a:buFont typeface="Arial" panose="020B0604020202020204" pitchFamily="34" charset="0"/>
              <a:buChar char="•"/>
            </a:pPr>
            <a:r>
              <a:rPr lang="en-US" sz="2900" b="0" i="0" dirty="0">
                <a:solidFill>
                  <a:srgbClr val="273239"/>
                </a:solidFill>
                <a:effectLst/>
                <a:latin typeface="Times New Roman" panose="02020603050405020304" pitchFamily="18" charset="0"/>
                <a:cs typeface="Times New Roman" panose="02020603050405020304" pitchFamily="18" charset="0"/>
              </a:rPr>
              <a:t>DOM in Html.</a:t>
            </a:r>
          </a:p>
          <a:p>
            <a:pPr algn="l" fontAlgn="base">
              <a:buFont typeface="Arial" panose="020B0604020202020204" pitchFamily="34" charset="0"/>
              <a:buChar char="•"/>
            </a:pPr>
            <a:r>
              <a:rPr lang="en-US" sz="2900" b="0" i="0" dirty="0">
                <a:solidFill>
                  <a:srgbClr val="273239"/>
                </a:solidFill>
                <a:effectLst/>
                <a:latin typeface="Times New Roman" panose="02020603050405020304" pitchFamily="18" charset="0"/>
                <a:cs typeface="Times New Roman" panose="02020603050405020304" pitchFamily="18" charset="0"/>
              </a:rPr>
              <a:t>Evaluate an expression (i.e., parse).</a:t>
            </a:r>
          </a:p>
          <a:p>
            <a:pPr algn="l" fontAlgn="base">
              <a:buFont typeface="Arial" panose="020B0604020202020204" pitchFamily="34" charset="0"/>
              <a:buChar char="•"/>
            </a:pPr>
            <a:r>
              <a:rPr lang="en-US" sz="2900" b="0" i="0" dirty="0">
                <a:solidFill>
                  <a:srgbClr val="273239"/>
                </a:solidFill>
                <a:effectLst/>
                <a:latin typeface="Times New Roman" panose="02020603050405020304" pitchFamily="18" charset="0"/>
                <a:cs typeface="Times New Roman" panose="02020603050405020304" pitchFamily="18" charset="0"/>
              </a:rPr>
              <a:t>Integral to compilers/automata theory.</a:t>
            </a:r>
          </a:p>
          <a:p>
            <a:pPr algn="l" fontAlgn="base">
              <a:buFont typeface="Arial" panose="020B0604020202020204" pitchFamily="34" charset="0"/>
              <a:buChar char="•"/>
            </a:pPr>
            <a:r>
              <a:rPr lang="en-US" sz="2900" b="0" i="0" dirty="0">
                <a:solidFill>
                  <a:srgbClr val="273239"/>
                </a:solidFill>
                <a:effectLst/>
                <a:latin typeface="Times New Roman" panose="02020603050405020304" pitchFamily="18" charset="0"/>
                <a:cs typeface="Times New Roman" panose="02020603050405020304" pitchFamily="18" charset="0"/>
              </a:rPr>
              <a:t>To store the possible moves in a chess game.</a:t>
            </a:r>
          </a:p>
          <a:p>
            <a:pPr algn="l" fontAlgn="base">
              <a:buFont typeface="Arial" panose="020B0604020202020204" pitchFamily="34" charset="0"/>
              <a:buChar char="•"/>
            </a:pPr>
            <a:r>
              <a:rPr lang="en-US" sz="2900" b="0" i="0" dirty="0">
                <a:solidFill>
                  <a:srgbClr val="273239"/>
                </a:solidFill>
                <a:effectLst/>
                <a:latin typeface="Times New Roman" panose="02020603050405020304" pitchFamily="18" charset="0"/>
                <a:cs typeface="Times New Roman" panose="02020603050405020304" pitchFamily="18" charset="0"/>
              </a:rPr>
              <a:t>To store the genealogy information of biological species.</a:t>
            </a:r>
          </a:p>
          <a:p>
            <a:pPr algn="l" fontAlgn="base">
              <a:buFont typeface="Arial" panose="020B0604020202020204" pitchFamily="34" charset="0"/>
              <a:buChar char="•"/>
            </a:pPr>
            <a:r>
              <a:rPr lang="en-US" sz="2900" b="0" i="0" dirty="0">
                <a:solidFill>
                  <a:srgbClr val="273239"/>
                </a:solidFill>
                <a:effectLst/>
                <a:latin typeface="Times New Roman" panose="02020603050405020304" pitchFamily="18" charset="0"/>
                <a:cs typeface="Times New Roman" panose="02020603050405020304" pitchFamily="18" charset="0"/>
              </a:rPr>
              <a:t>Used by JVM (Java Virtual Machine) to store Java objects. </a:t>
            </a:r>
          </a:p>
          <a:p>
            <a:endParaRPr lang="en-IN" dirty="0"/>
          </a:p>
        </p:txBody>
      </p:sp>
      <p:sp>
        <p:nvSpPr>
          <p:cNvPr id="4" name="Date Placeholder 3">
            <a:extLst>
              <a:ext uri="{FF2B5EF4-FFF2-40B4-BE49-F238E27FC236}">
                <a16:creationId xmlns:a16="http://schemas.microsoft.com/office/drawing/2014/main" id="{8851C287-C5A7-8AD0-47CC-F950ACE83F67}"/>
              </a:ext>
            </a:extLst>
          </p:cNvPr>
          <p:cNvSpPr>
            <a:spLocks noGrp="1"/>
          </p:cNvSpPr>
          <p:nvPr>
            <p:ph type="dt" sz="half" idx="10"/>
          </p:nvPr>
        </p:nvSpPr>
        <p:spPr/>
        <p:txBody>
          <a:bodyPr/>
          <a:lstStyle/>
          <a:p>
            <a:fld id="{223DE1BB-6092-4855-A8D3-E50C48F69914}" type="datetime1">
              <a:rPr lang="en-IN" smtClean="0"/>
              <a:t>10-07-2023</a:t>
            </a:fld>
            <a:endParaRPr lang="en-IN"/>
          </a:p>
        </p:txBody>
      </p:sp>
      <p:sp>
        <p:nvSpPr>
          <p:cNvPr id="5" name="Footer Placeholder 4">
            <a:extLst>
              <a:ext uri="{FF2B5EF4-FFF2-40B4-BE49-F238E27FC236}">
                <a16:creationId xmlns:a16="http://schemas.microsoft.com/office/drawing/2014/main" id="{EF49A69D-32BA-15C4-F184-91FB87A1E52C}"/>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779729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C66344-9E36-17F9-0EFD-44E5AB7CE470}"/>
              </a:ext>
            </a:extLst>
          </p:cNvPr>
          <p:cNvSpPr>
            <a:spLocks noGrp="1"/>
          </p:cNvSpPr>
          <p:nvPr>
            <p:ph idx="1"/>
          </p:nvPr>
        </p:nvSpPr>
        <p:spPr>
          <a:xfrm>
            <a:off x="369651" y="359923"/>
            <a:ext cx="11468911" cy="6303524"/>
          </a:xfrm>
        </p:spPr>
        <p:txBody>
          <a:bodyPr>
            <a:normAutofit fontScale="32500" lnSpcReduction="20000"/>
          </a:bodyPr>
          <a:lstStyle/>
          <a:p>
            <a:pPr marL="0" indent="0" algn="l" fontAlgn="base">
              <a:buNone/>
            </a:pPr>
            <a:r>
              <a:rPr lang="en-US" sz="4600" b="1" i="0" dirty="0">
                <a:solidFill>
                  <a:srgbClr val="273239"/>
                </a:solidFill>
                <a:effectLst/>
                <a:latin typeface="Times New Roman" panose="02020603050405020304" pitchFamily="18" charset="0"/>
                <a:cs typeface="Times New Roman" panose="02020603050405020304" pitchFamily="18" charset="0"/>
              </a:rPr>
              <a:t>Application of Binary Search Tree:</a:t>
            </a:r>
          </a:p>
          <a:p>
            <a:pPr algn="l" fontAlgn="base">
              <a:buFont typeface="Arial" panose="020B0604020202020204" pitchFamily="34" charset="0"/>
              <a:buChar char="•"/>
            </a:pPr>
            <a:r>
              <a:rPr lang="en-US" sz="4600" b="0" i="0" dirty="0">
                <a:solidFill>
                  <a:srgbClr val="273239"/>
                </a:solidFill>
                <a:effectLst/>
                <a:latin typeface="Times New Roman" panose="02020603050405020304" pitchFamily="18" charset="0"/>
                <a:cs typeface="Times New Roman" panose="02020603050405020304" pitchFamily="18" charset="0"/>
              </a:rPr>
              <a:t>D Game Engine.</a:t>
            </a:r>
          </a:p>
          <a:p>
            <a:pPr algn="l" fontAlgn="base">
              <a:buFont typeface="Arial" panose="020B0604020202020204" pitchFamily="34" charset="0"/>
              <a:buChar char="•"/>
            </a:pPr>
            <a:r>
              <a:rPr lang="en-US" sz="4600" b="0" i="0" dirty="0">
                <a:solidFill>
                  <a:srgbClr val="273239"/>
                </a:solidFill>
                <a:effectLst/>
                <a:latin typeface="Times New Roman" panose="02020603050405020304" pitchFamily="18" charset="0"/>
                <a:cs typeface="Times New Roman" panose="02020603050405020304" pitchFamily="18" charset="0"/>
              </a:rPr>
              <a:t>Computer Graphics Rendering.</a:t>
            </a:r>
          </a:p>
          <a:p>
            <a:pPr algn="l" fontAlgn="base">
              <a:buFont typeface="Arial" panose="020B0604020202020204" pitchFamily="34" charset="0"/>
              <a:buChar char="•"/>
            </a:pPr>
            <a:r>
              <a:rPr lang="en-US" sz="4600" b="0" i="0" dirty="0">
                <a:solidFill>
                  <a:srgbClr val="273239"/>
                </a:solidFill>
                <a:effectLst/>
                <a:latin typeface="Times New Roman" panose="02020603050405020304" pitchFamily="18" charset="0"/>
                <a:cs typeface="Times New Roman" panose="02020603050405020304" pitchFamily="18" charset="0"/>
              </a:rPr>
              <a:t>Routing table.</a:t>
            </a:r>
          </a:p>
          <a:p>
            <a:pPr algn="l" fontAlgn="base">
              <a:buFont typeface="Arial" panose="020B0604020202020204" pitchFamily="34" charset="0"/>
              <a:buChar char="•"/>
            </a:pPr>
            <a:endParaRPr lang="en-US" sz="4600" b="1" i="0" dirty="0">
              <a:solidFill>
                <a:srgbClr val="273239"/>
              </a:solidFill>
              <a:effectLst/>
              <a:latin typeface="Times New Roman" panose="02020603050405020304" pitchFamily="18" charset="0"/>
              <a:cs typeface="Times New Roman" panose="02020603050405020304" pitchFamily="18" charset="0"/>
            </a:endParaRPr>
          </a:p>
          <a:p>
            <a:pPr marL="0" indent="0" algn="l" fontAlgn="base">
              <a:buNone/>
            </a:pPr>
            <a:r>
              <a:rPr lang="en-US" sz="4600" b="1" i="0" dirty="0">
                <a:solidFill>
                  <a:srgbClr val="273239"/>
                </a:solidFill>
                <a:effectLst/>
                <a:latin typeface="Times New Roman" panose="02020603050405020304" pitchFamily="18" charset="0"/>
                <a:cs typeface="Times New Roman" panose="02020603050405020304" pitchFamily="18" charset="0"/>
              </a:rPr>
              <a:t>Application of RED-BLACK Tree</a:t>
            </a:r>
          </a:p>
          <a:p>
            <a:pPr algn="l" fontAlgn="base">
              <a:buFont typeface="Arial" panose="020B0604020202020204" pitchFamily="34" charset="0"/>
              <a:buChar char="•"/>
            </a:pPr>
            <a:r>
              <a:rPr lang="en-US" sz="4600" b="0" i="0" dirty="0">
                <a:solidFill>
                  <a:srgbClr val="273239"/>
                </a:solidFill>
                <a:effectLst/>
                <a:latin typeface="Times New Roman" panose="02020603050405020304" pitchFamily="18" charset="0"/>
                <a:cs typeface="Times New Roman" panose="02020603050405020304" pitchFamily="18" charset="0"/>
              </a:rPr>
              <a:t>Used when there is frequent Insertion/Deletion and few searches.</a:t>
            </a:r>
          </a:p>
          <a:p>
            <a:pPr algn="l" fontAlgn="base">
              <a:buFont typeface="Arial" panose="020B0604020202020204" pitchFamily="34" charset="0"/>
              <a:buChar char="•"/>
            </a:pPr>
            <a:r>
              <a:rPr lang="en-US" sz="4600" b="0" i="0" dirty="0">
                <a:solidFill>
                  <a:srgbClr val="273239"/>
                </a:solidFill>
                <a:effectLst/>
                <a:latin typeface="Times New Roman" panose="02020603050405020304" pitchFamily="18" charset="0"/>
                <a:cs typeface="Times New Roman" panose="02020603050405020304" pitchFamily="18" charset="0"/>
              </a:rPr>
              <a:t>K -mean Clustering using a red-black tree, Databases, Simple-minded database, searching words inside dictionaries, searching on the web.</a:t>
            </a:r>
          </a:p>
          <a:p>
            <a:pPr algn="l" fontAlgn="base">
              <a:buFont typeface="Arial" panose="020B0604020202020204" pitchFamily="34" charset="0"/>
              <a:buChar char="•"/>
            </a:pPr>
            <a:r>
              <a:rPr lang="en-US" sz="4600" b="0" i="0" dirty="0">
                <a:solidFill>
                  <a:srgbClr val="273239"/>
                </a:solidFill>
                <a:effectLst/>
                <a:latin typeface="Times New Roman" panose="02020603050405020304" pitchFamily="18" charset="0"/>
                <a:cs typeface="Times New Roman" panose="02020603050405020304" pitchFamily="18" charset="0"/>
              </a:rPr>
              <a:t>Process Scheduling in Linux.</a:t>
            </a:r>
          </a:p>
          <a:p>
            <a:pPr algn="l" fontAlgn="base">
              <a:buFont typeface="Arial" panose="020B0604020202020204" pitchFamily="34" charset="0"/>
              <a:buChar char="•"/>
            </a:pPr>
            <a:endParaRPr lang="en-US" sz="4600" b="0" i="0" dirty="0">
              <a:solidFill>
                <a:srgbClr val="273239"/>
              </a:solidFill>
              <a:effectLst/>
              <a:latin typeface="Times New Roman" panose="02020603050405020304" pitchFamily="18" charset="0"/>
              <a:cs typeface="Times New Roman" panose="02020603050405020304" pitchFamily="18" charset="0"/>
            </a:endParaRPr>
          </a:p>
          <a:p>
            <a:pPr marL="0" indent="0" algn="l" fontAlgn="base">
              <a:buNone/>
            </a:pPr>
            <a:r>
              <a:rPr lang="en-US" sz="4600" b="1" i="0" dirty="0">
                <a:solidFill>
                  <a:srgbClr val="273239"/>
                </a:solidFill>
                <a:effectLst/>
                <a:latin typeface="Times New Roman" panose="02020603050405020304" pitchFamily="18" charset="0"/>
                <a:cs typeface="Times New Roman" panose="02020603050405020304" pitchFamily="18" charset="0"/>
              </a:rPr>
              <a:t>Application of AVL Tree</a:t>
            </a:r>
          </a:p>
          <a:p>
            <a:pPr algn="l" fontAlgn="base">
              <a:buFont typeface="Arial" panose="020B0604020202020204" pitchFamily="34" charset="0"/>
              <a:buChar char="•"/>
            </a:pPr>
            <a:r>
              <a:rPr lang="en-US" sz="4600" b="0" i="0" dirty="0">
                <a:solidFill>
                  <a:srgbClr val="273239"/>
                </a:solidFill>
                <a:effectLst/>
                <a:latin typeface="Times New Roman" panose="02020603050405020304" pitchFamily="18" charset="0"/>
                <a:cs typeface="Times New Roman" panose="02020603050405020304" pitchFamily="18" charset="0"/>
              </a:rPr>
              <a:t>More Search and less Insertion/Deletion.</a:t>
            </a:r>
          </a:p>
          <a:p>
            <a:pPr algn="l" fontAlgn="base">
              <a:buFont typeface="Arial" panose="020B0604020202020204" pitchFamily="34" charset="0"/>
              <a:buChar char="•"/>
            </a:pPr>
            <a:r>
              <a:rPr lang="en-US" sz="4600" b="0" i="0" dirty="0">
                <a:solidFill>
                  <a:srgbClr val="273239"/>
                </a:solidFill>
                <a:effectLst/>
                <a:latin typeface="Times New Roman" panose="02020603050405020304" pitchFamily="18" charset="0"/>
                <a:cs typeface="Times New Roman" panose="02020603050405020304" pitchFamily="18" charset="0"/>
              </a:rPr>
              <a:t>Data Analysis and Data Mining and the applications which involve more searches.</a:t>
            </a:r>
          </a:p>
          <a:p>
            <a:pPr algn="l" fontAlgn="base">
              <a:buFont typeface="Arial" panose="020B0604020202020204" pitchFamily="34" charset="0"/>
              <a:buChar char="•"/>
            </a:pPr>
            <a:endParaRPr lang="en-US" sz="4600" b="0" i="0" dirty="0">
              <a:solidFill>
                <a:srgbClr val="273239"/>
              </a:solidFill>
              <a:effectLst/>
              <a:latin typeface="Times New Roman" panose="02020603050405020304" pitchFamily="18" charset="0"/>
              <a:cs typeface="Times New Roman" panose="02020603050405020304" pitchFamily="18" charset="0"/>
            </a:endParaRPr>
          </a:p>
          <a:p>
            <a:pPr marL="0" indent="0" algn="l" fontAlgn="base">
              <a:buNone/>
            </a:pPr>
            <a:r>
              <a:rPr lang="en-US" sz="4600" b="1" i="0" dirty="0">
                <a:solidFill>
                  <a:srgbClr val="273239"/>
                </a:solidFill>
                <a:effectLst/>
                <a:latin typeface="Times New Roman" panose="02020603050405020304" pitchFamily="18" charset="0"/>
                <a:cs typeface="Times New Roman" panose="02020603050405020304" pitchFamily="18" charset="0"/>
              </a:rPr>
              <a:t>Application of SUFFIX Tree</a:t>
            </a:r>
          </a:p>
          <a:p>
            <a:pPr algn="l" fontAlgn="base">
              <a:buFont typeface="Arial" panose="020B0604020202020204" pitchFamily="34" charset="0"/>
              <a:buChar char="•"/>
            </a:pPr>
            <a:r>
              <a:rPr lang="en-US" sz="4600" b="0" i="0" dirty="0">
                <a:solidFill>
                  <a:srgbClr val="273239"/>
                </a:solidFill>
                <a:effectLst/>
                <a:latin typeface="Times New Roman" panose="02020603050405020304" pitchFamily="18" charset="0"/>
                <a:cs typeface="Times New Roman" panose="02020603050405020304" pitchFamily="18" charset="0"/>
              </a:rPr>
              <a:t>Fast full-text search, used in most word processors.</a:t>
            </a:r>
          </a:p>
          <a:p>
            <a:pPr algn="l" fontAlgn="base">
              <a:buFont typeface="Arial" panose="020B0604020202020204" pitchFamily="34" charset="0"/>
              <a:buChar char="•"/>
            </a:pPr>
            <a:endParaRPr lang="en-US" sz="4600" b="0" i="0" dirty="0">
              <a:solidFill>
                <a:srgbClr val="273239"/>
              </a:solidFill>
              <a:effectLst/>
              <a:latin typeface="Times New Roman" panose="02020603050405020304" pitchFamily="18" charset="0"/>
              <a:cs typeface="Times New Roman" panose="02020603050405020304" pitchFamily="18" charset="0"/>
            </a:endParaRPr>
          </a:p>
          <a:p>
            <a:pPr marL="0" indent="0" algn="l" fontAlgn="base">
              <a:buNone/>
            </a:pPr>
            <a:r>
              <a:rPr lang="en-US" sz="4600" b="1" i="0" dirty="0">
                <a:solidFill>
                  <a:srgbClr val="273239"/>
                </a:solidFill>
                <a:effectLst/>
                <a:latin typeface="Times New Roman" panose="02020603050405020304" pitchFamily="18" charset="0"/>
                <a:cs typeface="Times New Roman" panose="02020603050405020304" pitchFamily="18" charset="0"/>
              </a:rPr>
              <a:t>Application of TRIE</a:t>
            </a:r>
          </a:p>
          <a:p>
            <a:pPr algn="l" fontAlgn="base">
              <a:buFont typeface="Arial" panose="020B0604020202020204" pitchFamily="34" charset="0"/>
              <a:buChar char="•"/>
            </a:pPr>
            <a:r>
              <a:rPr lang="en-US" sz="4600" b="0" i="0" dirty="0">
                <a:solidFill>
                  <a:srgbClr val="273239"/>
                </a:solidFill>
                <a:effectLst/>
                <a:latin typeface="Times New Roman" panose="02020603050405020304" pitchFamily="18" charset="0"/>
                <a:cs typeface="Times New Roman" panose="02020603050405020304" pitchFamily="18" charset="0"/>
              </a:rPr>
              <a:t>Dictionary application.</a:t>
            </a:r>
          </a:p>
          <a:p>
            <a:pPr algn="l" fontAlgn="base">
              <a:buFont typeface="Arial" panose="020B0604020202020204" pitchFamily="34" charset="0"/>
              <a:buChar char="•"/>
            </a:pPr>
            <a:r>
              <a:rPr lang="en-US" sz="4600" b="0" i="0" dirty="0">
                <a:solidFill>
                  <a:srgbClr val="273239"/>
                </a:solidFill>
                <a:effectLst/>
                <a:latin typeface="Times New Roman" panose="02020603050405020304" pitchFamily="18" charset="0"/>
                <a:cs typeface="Times New Roman" panose="02020603050405020304" pitchFamily="18" charset="0"/>
              </a:rPr>
              <a:t>Autocomplete feature in searching.</a:t>
            </a:r>
          </a:p>
          <a:p>
            <a:pPr algn="l" fontAlgn="base">
              <a:buFont typeface="Arial" panose="020B0604020202020204" pitchFamily="34" charset="0"/>
              <a:buChar char="•"/>
            </a:pPr>
            <a:r>
              <a:rPr lang="en-US" sz="4600" b="0" i="0" dirty="0">
                <a:solidFill>
                  <a:srgbClr val="273239"/>
                </a:solidFill>
                <a:effectLst/>
                <a:latin typeface="Times New Roman" panose="02020603050405020304" pitchFamily="18" charset="0"/>
                <a:cs typeface="Times New Roman" panose="02020603050405020304" pitchFamily="18" charset="0"/>
              </a:rPr>
              <a:t>Auto-completing the text and spells checking</a:t>
            </a:r>
            <a:r>
              <a:rPr lang="en-US" sz="3400" b="0" i="0" dirty="0">
                <a:solidFill>
                  <a:srgbClr val="273239"/>
                </a:solidFill>
                <a:effectLst/>
                <a:latin typeface="Times New Roman" panose="02020603050405020304" pitchFamily="18" charset="0"/>
                <a:cs typeface="Times New Roman" panose="02020603050405020304" pitchFamily="18" charset="0"/>
              </a:rPr>
              <a:t>.</a:t>
            </a:r>
          </a:p>
          <a:p>
            <a:endParaRPr lang="en-IN" dirty="0"/>
          </a:p>
        </p:txBody>
      </p:sp>
      <p:sp>
        <p:nvSpPr>
          <p:cNvPr id="4" name="Date Placeholder 3">
            <a:extLst>
              <a:ext uri="{FF2B5EF4-FFF2-40B4-BE49-F238E27FC236}">
                <a16:creationId xmlns:a16="http://schemas.microsoft.com/office/drawing/2014/main" id="{12C409EA-B6EA-E866-749B-B52A51075AED}"/>
              </a:ext>
            </a:extLst>
          </p:cNvPr>
          <p:cNvSpPr>
            <a:spLocks noGrp="1"/>
          </p:cNvSpPr>
          <p:nvPr>
            <p:ph type="dt" sz="half" idx="10"/>
          </p:nvPr>
        </p:nvSpPr>
        <p:spPr/>
        <p:txBody>
          <a:bodyPr/>
          <a:lstStyle/>
          <a:p>
            <a:fld id="{31D363FD-E46B-4EAC-9DD0-640B6C9BE48B}" type="datetime1">
              <a:rPr lang="en-IN" smtClean="0"/>
              <a:t>10-07-2023</a:t>
            </a:fld>
            <a:endParaRPr lang="en-IN"/>
          </a:p>
        </p:txBody>
      </p:sp>
      <p:sp>
        <p:nvSpPr>
          <p:cNvPr id="5" name="Footer Placeholder 4">
            <a:extLst>
              <a:ext uri="{FF2B5EF4-FFF2-40B4-BE49-F238E27FC236}">
                <a16:creationId xmlns:a16="http://schemas.microsoft.com/office/drawing/2014/main" id="{7BA6E637-1D89-D37E-4832-F28DDC9794E6}"/>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1344848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0222-C377-ECDA-D650-BDCA1E2ABC5D}"/>
              </a:ext>
            </a:extLst>
          </p:cNvPr>
          <p:cNvSpPr>
            <a:spLocks noGrp="1"/>
          </p:cNvSpPr>
          <p:nvPr>
            <p:ph type="title"/>
          </p:nvPr>
        </p:nvSpPr>
        <p:spPr/>
        <p:txBody>
          <a:bodyPr/>
          <a:lstStyle/>
          <a:p>
            <a:r>
              <a:rPr lang="en-IN" b="0" i="0" u="sng" dirty="0">
                <a:solidFill>
                  <a:srgbClr val="273239"/>
                </a:solidFill>
                <a:effectLst/>
                <a:latin typeface="Nunito" pitchFamily="2" charset="0"/>
                <a:hlinkClick r:id="rId2"/>
              </a:rPr>
              <a:t>Application of Hash Tables</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C7DEE807-44A6-2E6B-1384-0D96F280FF94}"/>
              </a:ext>
            </a:extLst>
          </p:cNvPr>
          <p:cNvSpPr>
            <a:spLocks noGrp="1"/>
          </p:cNvSpPr>
          <p:nvPr>
            <p:ph idx="1"/>
          </p:nvPr>
        </p:nvSpPr>
        <p:spPr>
          <a:xfrm>
            <a:off x="838200" y="1157591"/>
            <a:ext cx="10515600" cy="5019372"/>
          </a:xfrm>
        </p:spPr>
        <p:txBody>
          <a:bodyPr>
            <a:normAutofit fontScale="92500" lnSpcReduction="10000"/>
          </a:bodyPr>
          <a:lstStyle/>
          <a:p>
            <a:pPr algn="l" fontAlgn="base">
              <a:buFont typeface="Arial" panose="020B0604020202020204" pitchFamily="34" charset="0"/>
              <a:buChar char="•"/>
            </a:pPr>
            <a:r>
              <a:rPr lang="en-US" sz="2300" b="0" i="0" dirty="0">
                <a:solidFill>
                  <a:srgbClr val="273239"/>
                </a:solidFill>
                <a:effectLst/>
                <a:latin typeface="Times New Roman" panose="02020603050405020304" pitchFamily="18" charset="0"/>
                <a:cs typeface="Times New Roman" panose="02020603050405020304" pitchFamily="18" charset="0"/>
              </a:rPr>
              <a:t>Data stored in databases is generally of the key-value format which is done through hash tables.</a:t>
            </a:r>
          </a:p>
          <a:p>
            <a:pPr algn="l" fontAlgn="base">
              <a:buFont typeface="Arial" panose="020B0604020202020204" pitchFamily="34" charset="0"/>
              <a:buChar char="•"/>
            </a:pPr>
            <a:r>
              <a:rPr lang="en-US" sz="2300" b="0" i="0" dirty="0">
                <a:solidFill>
                  <a:srgbClr val="273239"/>
                </a:solidFill>
                <a:effectLst/>
                <a:latin typeface="Times New Roman" panose="02020603050405020304" pitchFamily="18" charset="0"/>
                <a:cs typeface="Times New Roman" panose="02020603050405020304" pitchFamily="18" charset="0"/>
              </a:rPr>
              <a:t>Every time we type something to be searched in google chrome or other browsers, it generates the desired output based on the principle of hashing.</a:t>
            </a:r>
          </a:p>
          <a:p>
            <a:pPr algn="l" fontAlgn="base">
              <a:buFont typeface="Arial" panose="020B0604020202020204" pitchFamily="34" charset="0"/>
              <a:buChar char="•"/>
            </a:pPr>
            <a:r>
              <a:rPr lang="en-US" sz="2300" b="0" i="0" dirty="0">
                <a:solidFill>
                  <a:srgbClr val="273239"/>
                </a:solidFill>
                <a:effectLst/>
                <a:latin typeface="Times New Roman" panose="02020603050405020304" pitchFamily="18" charset="0"/>
                <a:cs typeface="Times New Roman" panose="02020603050405020304" pitchFamily="18" charset="0"/>
              </a:rPr>
              <a:t>Message Digest, a function of cryptography also uses hashing for creating output in such a manner that reaching the original input from that generated output is almost next to impossible.</a:t>
            </a:r>
          </a:p>
          <a:p>
            <a:pPr algn="l" fontAlgn="base">
              <a:buFont typeface="Arial" panose="020B0604020202020204" pitchFamily="34" charset="0"/>
              <a:buChar char="•"/>
            </a:pPr>
            <a:r>
              <a:rPr lang="en-US" sz="2300" b="0" i="0" dirty="0">
                <a:solidFill>
                  <a:srgbClr val="273239"/>
                </a:solidFill>
                <a:effectLst/>
                <a:latin typeface="Times New Roman" panose="02020603050405020304" pitchFamily="18" charset="0"/>
                <a:cs typeface="Times New Roman" panose="02020603050405020304" pitchFamily="18" charset="0"/>
              </a:rPr>
              <a:t>In our computers we have various files stored in it, each file has two very crucial pieces of information that is, the filename and file path, in order to make a connection between the filename to its corresponding file path hash tables are used. </a:t>
            </a:r>
          </a:p>
          <a:p>
            <a:pPr algn="l" fontAlgn="base">
              <a:buFont typeface="Arial" panose="020B0604020202020204" pitchFamily="34" charset="0"/>
              <a:buChar char="•"/>
            </a:pPr>
            <a:r>
              <a:rPr lang="en-US" sz="2300" b="0" i="0" dirty="0">
                <a:solidFill>
                  <a:srgbClr val="273239"/>
                </a:solidFill>
                <a:effectLst/>
                <a:latin typeface="Times New Roman" panose="02020603050405020304" pitchFamily="18" charset="0"/>
                <a:cs typeface="Times New Roman" panose="02020603050405020304" pitchFamily="18" charset="0"/>
              </a:rPr>
              <a:t>Social network “feeds”.</a:t>
            </a:r>
          </a:p>
          <a:p>
            <a:pPr algn="l" fontAlgn="base">
              <a:buFont typeface="Arial" panose="020B0604020202020204" pitchFamily="34" charset="0"/>
              <a:buChar char="•"/>
            </a:pPr>
            <a:r>
              <a:rPr lang="en-US" sz="2300" b="0" i="0" dirty="0">
                <a:solidFill>
                  <a:srgbClr val="273239"/>
                </a:solidFill>
                <a:effectLst/>
                <a:latin typeface="Times New Roman" panose="02020603050405020304" pitchFamily="18" charset="0"/>
                <a:cs typeface="Times New Roman" panose="02020603050405020304" pitchFamily="18" charset="0"/>
              </a:rPr>
              <a:t>Password hashing.</a:t>
            </a:r>
          </a:p>
          <a:p>
            <a:pPr algn="l" fontAlgn="base">
              <a:buFont typeface="Arial" panose="020B0604020202020204" pitchFamily="34" charset="0"/>
              <a:buChar char="•"/>
            </a:pPr>
            <a:r>
              <a:rPr lang="en-US" sz="2300" b="0" i="0" dirty="0">
                <a:solidFill>
                  <a:srgbClr val="273239"/>
                </a:solidFill>
                <a:effectLst/>
                <a:latin typeface="Times New Roman" panose="02020603050405020304" pitchFamily="18" charset="0"/>
                <a:cs typeface="Times New Roman" panose="02020603050405020304" pitchFamily="18" charset="0"/>
              </a:rPr>
              <a:t>Used for fast data lookup - symbol table for compilers, database indexing, caches, Unique data representation.</a:t>
            </a:r>
          </a:p>
          <a:p>
            <a:pPr algn="l" fontAlgn="base">
              <a:buFont typeface="Arial" panose="020B0604020202020204" pitchFamily="34" charset="0"/>
              <a:buChar char="•"/>
            </a:pPr>
            <a:r>
              <a:rPr lang="en-US" sz="2300" b="0" i="0" dirty="0">
                <a:solidFill>
                  <a:srgbClr val="273239"/>
                </a:solidFill>
                <a:effectLst/>
                <a:latin typeface="Times New Roman" panose="02020603050405020304" pitchFamily="18" charset="0"/>
                <a:cs typeface="Times New Roman" panose="02020603050405020304" pitchFamily="18" charset="0"/>
              </a:rPr>
              <a:t>To store a set of fixed keywords that are referenced very frequently.</a:t>
            </a:r>
          </a:p>
          <a:p>
            <a:endParaRPr lang="en-IN" dirty="0"/>
          </a:p>
        </p:txBody>
      </p:sp>
      <p:sp>
        <p:nvSpPr>
          <p:cNvPr id="4" name="Date Placeholder 3">
            <a:extLst>
              <a:ext uri="{FF2B5EF4-FFF2-40B4-BE49-F238E27FC236}">
                <a16:creationId xmlns:a16="http://schemas.microsoft.com/office/drawing/2014/main" id="{7E639F42-414F-169C-DAB9-6A83D690FF37}"/>
              </a:ext>
            </a:extLst>
          </p:cNvPr>
          <p:cNvSpPr>
            <a:spLocks noGrp="1"/>
          </p:cNvSpPr>
          <p:nvPr>
            <p:ph type="dt" sz="half" idx="10"/>
          </p:nvPr>
        </p:nvSpPr>
        <p:spPr/>
        <p:txBody>
          <a:bodyPr/>
          <a:lstStyle/>
          <a:p>
            <a:fld id="{60F4BE22-0317-4245-8F9D-828B1098CCB0}" type="datetime1">
              <a:rPr lang="en-IN" smtClean="0"/>
              <a:t>10-07-2023</a:t>
            </a:fld>
            <a:endParaRPr lang="en-IN"/>
          </a:p>
        </p:txBody>
      </p:sp>
      <p:sp>
        <p:nvSpPr>
          <p:cNvPr id="5" name="Footer Placeholder 4">
            <a:extLst>
              <a:ext uri="{FF2B5EF4-FFF2-40B4-BE49-F238E27FC236}">
                <a16:creationId xmlns:a16="http://schemas.microsoft.com/office/drawing/2014/main" id="{DFB1597C-A74F-D53E-8D1A-38887DCAAC36}"/>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30979429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D333-AFC0-08C8-B74F-CE70CD323B77}"/>
              </a:ext>
            </a:extLst>
          </p:cNvPr>
          <p:cNvSpPr>
            <a:spLocks noGrp="1"/>
          </p:cNvSpPr>
          <p:nvPr>
            <p:ph type="title"/>
          </p:nvPr>
        </p:nvSpPr>
        <p:spPr/>
        <p:txBody>
          <a:bodyPr/>
          <a:lstStyle/>
          <a:p>
            <a:r>
              <a:rPr lang="en-IN" b="0" i="0" u="sng" dirty="0">
                <a:solidFill>
                  <a:srgbClr val="273239"/>
                </a:solidFill>
                <a:effectLst/>
                <a:latin typeface="Nunito" pitchFamily="2" charset="0"/>
                <a:hlinkClick r:id="rId2"/>
              </a:rPr>
              <a:t>Application of Heap</a:t>
            </a:r>
            <a:r>
              <a:rPr lang="en-IN" b="1" i="0" dirty="0">
                <a:solidFill>
                  <a:srgbClr val="273239"/>
                </a:solidFill>
                <a:effectLst/>
                <a:latin typeface="Nunito" pitchFamily="2" charset="0"/>
              </a:rPr>
              <a:t>:</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18BC2F3C-8BA6-AD7C-7A8F-28B0A72086FE}"/>
              </a:ext>
            </a:extLst>
          </p:cNvPr>
          <p:cNvSpPr>
            <a:spLocks noGrp="1"/>
          </p:cNvSpPr>
          <p:nvPr>
            <p:ph idx="1"/>
          </p:nvPr>
        </p:nvSpPr>
        <p:spPr>
          <a:xfrm>
            <a:off x="838200" y="1303506"/>
            <a:ext cx="10515600" cy="4873457"/>
          </a:xfrm>
        </p:spPr>
        <p:txBody>
          <a:bodyPr>
            <a:normAutofit lnSpcReduction="10000"/>
          </a:bodyPr>
          <a:lstStyle/>
          <a:p>
            <a:pPr algn="l" fontAlgn="base">
              <a:buFont typeface="Arial" panose="020B0604020202020204" pitchFamily="34" charset="0"/>
              <a:buChar char="•"/>
            </a:pPr>
            <a:endParaRPr lang="en-US" sz="19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1900" b="0" i="0" dirty="0">
                <a:solidFill>
                  <a:srgbClr val="273239"/>
                </a:solidFill>
                <a:effectLst/>
                <a:latin typeface="Times New Roman" panose="02020603050405020304" pitchFamily="18" charset="0"/>
                <a:cs typeface="Times New Roman" panose="02020603050405020304" pitchFamily="18" charset="0"/>
              </a:rPr>
              <a:t>In </a:t>
            </a:r>
            <a:r>
              <a:rPr lang="en-US" sz="1900" b="0" i="0" u="sng" dirty="0">
                <a:solidFill>
                  <a:srgbClr val="273239"/>
                </a:solidFill>
                <a:effectLst/>
                <a:latin typeface="Times New Roman" panose="02020603050405020304" pitchFamily="18" charset="0"/>
                <a:cs typeface="Times New Roman" panose="02020603050405020304" pitchFamily="18" charset="0"/>
                <a:hlinkClick r:id="rId3"/>
              </a:rPr>
              <a:t>heapsort Algorithm</a:t>
            </a:r>
            <a:r>
              <a:rPr lang="en-US" sz="1900" b="0" i="0" dirty="0">
                <a:solidFill>
                  <a:srgbClr val="273239"/>
                </a:solidFill>
                <a:effectLst/>
                <a:latin typeface="Times New Roman" panose="02020603050405020304" pitchFamily="18" charset="0"/>
                <a:cs typeface="Times New Roman" panose="02020603050405020304" pitchFamily="18" charset="0"/>
              </a:rPr>
              <a:t>, is an algorithm for sorting elements in either </a:t>
            </a:r>
            <a:r>
              <a:rPr lang="en-US" sz="1900" b="0" i="0" u="sng" dirty="0">
                <a:solidFill>
                  <a:srgbClr val="273239"/>
                </a:solidFill>
                <a:effectLst/>
                <a:latin typeface="Times New Roman" panose="02020603050405020304" pitchFamily="18" charset="0"/>
                <a:cs typeface="Times New Roman" panose="02020603050405020304" pitchFamily="18" charset="0"/>
                <a:hlinkClick r:id="rId4"/>
              </a:rPr>
              <a:t>min heap</a:t>
            </a:r>
            <a:r>
              <a:rPr lang="en-US" sz="1900" b="0" i="0" dirty="0">
                <a:solidFill>
                  <a:srgbClr val="273239"/>
                </a:solidFill>
                <a:effectLst/>
                <a:latin typeface="Times New Roman" panose="02020603050405020304" pitchFamily="18" charset="0"/>
                <a:cs typeface="Times New Roman" panose="02020603050405020304" pitchFamily="18" charset="0"/>
              </a:rPr>
              <a:t>(the key of the parent is less than or equal to those of its children) or </a:t>
            </a:r>
            <a:r>
              <a:rPr lang="en-US" sz="1900" b="0" i="0" u="sng" dirty="0">
                <a:solidFill>
                  <a:srgbClr val="273239"/>
                </a:solidFill>
                <a:effectLst/>
                <a:latin typeface="Times New Roman" panose="02020603050405020304" pitchFamily="18" charset="0"/>
                <a:cs typeface="Times New Roman" panose="02020603050405020304" pitchFamily="18" charset="0"/>
                <a:hlinkClick r:id="rId5"/>
              </a:rPr>
              <a:t>max heap</a:t>
            </a:r>
            <a:r>
              <a:rPr lang="en-US" sz="1900" b="0" i="0" dirty="0">
                <a:solidFill>
                  <a:srgbClr val="273239"/>
                </a:solidFill>
                <a:effectLst/>
                <a:latin typeface="Times New Roman" panose="02020603050405020304" pitchFamily="18" charset="0"/>
                <a:cs typeface="Times New Roman" panose="02020603050405020304" pitchFamily="18" charset="0"/>
              </a:rPr>
              <a:t>(the key of the parent is greater than or equal to those of its children), </a:t>
            </a:r>
            <a:r>
              <a:rPr lang="en-US" sz="1900" b="0" i="0" u="sng" dirty="0">
                <a:solidFill>
                  <a:srgbClr val="273239"/>
                </a:solidFill>
                <a:effectLst/>
                <a:latin typeface="Times New Roman" panose="02020603050405020304" pitchFamily="18" charset="0"/>
                <a:cs typeface="Times New Roman" panose="02020603050405020304" pitchFamily="18" charset="0"/>
                <a:hlinkClick r:id="rId6"/>
              </a:rPr>
              <a:t>sorting</a:t>
            </a:r>
            <a:r>
              <a:rPr lang="en-US" sz="1900" b="0" i="0" dirty="0">
                <a:solidFill>
                  <a:srgbClr val="273239"/>
                </a:solidFill>
                <a:effectLst/>
                <a:latin typeface="Times New Roman" panose="02020603050405020304" pitchFamily="18" charset="0"/>
                <a:cs typeface="Times New Roman" panose="02020603050405020304" pitchFamily="18" charset="0"/>
              </a:rPr>
              <a:t> is done with the creation of heaps.</a:t>
            </a:r>
          </a:p>
          <a:p>
            <a:pPr algn="l" fontAlgn="base">
              <a:buFont typeface="Arial" panose="020B0604020202020204" pitchFamily="34" charset="0"/>
              <a:buChar char="•"/>
            </a:pPr>
            <a:endParaRPr lang="en-US" sz="19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1900" b="0" i="0" dirty="0">
                <a:solidFill>
                  <a:srgbClr val="273239"/>
                </a:solidFill>
                <a:effectLst/>
                <a:latin typeface="Times New Roman" panose="02020603050405020304" pitchFamily="18" charset="0"/>
                <a:cs typeface="Times New Roman" panose="02020603050405020304" pitchFamily="18" charset="0"/>
              </a:rPr>
              <a:t>Heaps are used to implementing a </a:t>
            </a:r>
            <a:r>
              <a:rPr lang="en-US" sz="1900" b="0" i="0" u="sng" dirty="0">
                <a:solidFill>
                  <a:srgbClr val="273239"/>
                </a:solidFill>
                <a:effectLst/>
                <a:latin typeface="Times New Roman" panose="02020603050405020304" pitchFamily="18" charset="0"/>
                <a:cs typeface="Times New Roman" panose="02020603050405020304" pitchFamily="18" charset="0"/>
                <a:hlinkClick r:id="rId7"/>
              </a:rPr>
              <a:t>priority queue</a:t>
            </a:r>
            <a:r>
              <a:rPr lang="en-US" sz="1900" b="0" i="0" dirty="0">
                <a:solidFill>
                  <a:srgbClr val="273239"/>
                </a:solidFill>
                <a:effectLst/>
                <a:latin typeface="Times New Roman" panose="02020603050405020304" pitchFamily="18" charset="0"/>
                <a:cs typeface="Times New Roman" panose="02020603050405020304" pitchFamily="18" charset="0"/>
              </a:rPr>
              <a:t> where priority is based on the order of heap created.</a:t>
            </a:r>
          </a:p>
          <a:p>
            <a:pPr algn="l" fontAlgn="base">
              <a:buFont typeface="Arial" panose="020B0604020202020204" pitchFamily="34" charset="0"/>
              <a:buChar char="•"/>
            </a:pPr>
            <a:endParaRPr lang="en-US" sz="19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1900" b="0" i="0" dirty="0">
                <a:solidFill>
                  <a:srgbClr val="273239"/>
                </a:solidFill>
                <a:effectLst/>
                <a:latin typeface="Times New Roman" panose="02020603050405020304" pitchFamily="18" charset="0"/>
                <a:cs typeface="Times New Roman" panose="02020603050405020304" pitchFamily="18" charset="0"/>
              </a:rPr>
              <a:t>Systems concerned with security and embedded system such as Linux Kernel uses Heap Sort because of the O(n log(n) ).</a:t>
            </a:r>
          </a:p>
          <a:p>
            <a:pPr algn="l" fontAlgn="base">
              <a:buFont typeface="Arial" panose="020B0604020202020204" pitchFamily="34" charset="0"/>
              <a:buChar char="•"/>
            </a:pPr>
            <a:endParaRPr lang="en-US" sz="19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1900" b="0" i="0" dirty="0">
                <a:solidFill>
                  <a:srgbClr val="273239"/>
                </a:solidFill>
                <a:effectLst/>
                <a:latin typeface="Times New Roman" panose="02020603050405020304" pitchFamily="18" charset="0"/>
                <a:cs typeface="Times New Roman" panose="02020603050405020304" pitchFamily="18" charset="0"/>
              </a:rPr>
              <a:t>If we are stuck in finding the </a:t>
            </a:r>
            <a:r>
              <a:rPr lang="en-US" sz="1900" b="0" i="0" u="sng" dirty="0" err="1">
                <a:solidFill>
                  <a:srgbClr val="273239"/>
                </a:solidFill>
                <a:effectLst/>
                <a:latin typeface="Times New Roman" panose="02020603050405020304" pitchFamily="18" charset="0"/>
                <a:cs typeface="Times New Roman" panose="02020603050405020304" pitchFamily="18" charset="0"/>
                <a:hlinkClick r:id="rId8"/>
              </a:rPr>
              <a:t>K</a:t>
            </a:r>
            <a:r>
              <a:rPr lang="en-US" sz="1900" b="0" i="0" u="sng" baseline="30000" dirty="0" err="1">
                <a:solidFill>
                  <a:srgbClr val="273239"/>
                </a:solidFill>
                <a:effectLst/>
                <a:latin typeface="Times New Roman" panose="02020603050405020304" pitchFamily="18" charset="0"/>
                <a:cs typeface="Times New Roman" panose="02020603050405020304" pitchFamily="18" charset="0"/>
                <a:hlinkClick r:id="rId8"/>
              </a:rPr>
              <a:t>th</a:t>
            </a:r>
            <a:r>
              <a:rPr lang="en-US" sz="1900" b="0" i="0" u="sng" dirty="0" err="1">
                <a:solidFill>
                  <a:srgbClr val="273239"/>
                </a:solidFill>
                <a:effectLst/>
                <a:latin typeface="Times New Roman" panose="02020603050405020304" pitchFamily="18" charset="0"/>
                <a:cs typeface="Times New Roman" panose="02020603050405020304" pitchFamily="18" charset="0"/>
                <a:hlinkClick r:id="rId8"/>
              </a:rPr>
              <a:t>smallest</a:t>
            </a:r>
            <a:r>
              <a:rPr lang="en-US" sz="1900" b="0" i="0" u="sng" dirty="0">
                <a:solidFill>
                  <a:srgbClr val="273239"/>
                </a:solidFill>
                <a:effectLst/>
                <a:latin typeface="Times New Roman" panose="02020603050405020304" pitchFamily="18" charset="0"/>
                <a:cs typeface="Times New Roman" panose="02020603050405020304" pitchFamily="18" charset="0"/>
                <a:hlinkClick r:id="rId8"/>
              </a:rPr>
              <a:t> (or largest) value of a number</a:t>
            </a:r>
            <a:r>
              <a:rPr lang="en-US" sz="1900" b="0" i="0" dirty="0">
                <a:solidFill>
                  <a:srgbClr val="273239"/>
                </a:solidFill>
                <a:effectLst/>
                <a:latin typeface="Times New Roman" panose="02020603050405020304" pitchFamily="18" charset="0"/>
                <a:cs typeface="Times New Roman" panose="02020603050405020304" pitchFamily="18" charset="0"/>
              </a:rPr>
              <a:t> then heaps can solve the problem in an easy and fast manner.</a:t>
            </a:r>
          </a:p>
          <a:p>
            <a:pPr algn="l" fontAlgn="base">
              <a:buFont typeface="Arial" panose="020B0604020202020204" pitchFamily="34" charset="0"/>
              <a:buChar char="•"/>
            </a:pPr>
            <a:endParaRPr lang="en-US" sz="19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1900" b="0" i="0" dirty="0">
                <a:solidFill>
                  <a:srgbClr val="273239"/>
                </a:solidFill>
                <a:effectLst/>
                <a:latin typeface="Times New Roman" panose="02020603050405020304" pitchFamily="18" charset="0"/>
                <a:cs typeface="Times New Roman" panose="02020603050405020304" pitchFamily="18" charset="0"/>
              </a:rPr>
              <a:t>Used by JVM (Java Virtual Machine) to store Java objects.</a:t>
            </a:r>
          </a:p>
          <a:p>
            <a:endParaRPr lang="en-IN" dirty="0"/>
          </a:p>
        </p:txBody>
      </p:sp>
      <p:sp>
        <p:nvSpPr>
          <p:cNvPr id="4" name="Date Placeholder 3">
            <a:extLst>
              <a:ext uri="{FF2B5EF4-FFF2-40B4-BE49-F238E27FC236}">
                <a16:creationId xmlns:a16="http://schemas.microsoft.com/office/drawing/2014/main" id="{7F3BF27A-301B-2126-4E8D-513768585330}"/>
              </a:ext>
            </a:extLst>
          </p:cNvPr>
          <p:cNvSpPr>
            <a:spLocks noGrp="1"/>
          </p:cNvSpPr>
          <p:nvPr>
            <p:ph type="dt" sz="half" idx="10"/>
          </p:nvPr>
        </p:nvSpPr>
        <p:spPr/>
        <p:txBody>
          <a:bodyPr/>
          <a:lstStyle/>
          <a:p>
            <a:fld id="{91622881-6FB0-4DAF-AD1F-356DA7A6E99D}" type="datetime1">
              <a:rPr lang="en-IN" smtClean="0"/>
              <a:t>10-07-2023</a:t>
            </a:fld>
            <a:endParaRPr lang="en-IN"/>
          </a:p>
        </p:txBody>
      </p:sp>
      <p:sp>
        <p:nvSpPr>
          <p:cNvPr id="5" name="Footer Placeholder 4">
            <a:extLst>
              <a:ext uri="{FF2B5EF4-FFF2-40B4-BE49-F238E27FC236}">
                <a16:creationId xmlns:a16="http://schemas.microsoft.com/office/drawing/2014/main" id="{221E3A7D-BD64-DDA7-3BFE-9B53BE2F9E08}"/>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2977949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709252-7071-F9F1-54FF-114C5A4795FE}"/>
              </a:ext>
            </a:extLst>
          </p:cNvPr>
          <p:cNvSpPr>
            <a:spLocks noGrp="1"/>
          </p:cNvSpPr>
          <p:nvPr>
            <p:ph idx="1"/>
          </p:nvPr>
        </p:nvSpPr>
        <p:spPr>
          <a:xfrm>
            <a:off x="525294" y="924128"/>
            <a:ext cx="11186808" cy="5252835"/>
          </a:xfrm>
        </p:spPr>
        <p:txBody>
          <a:bodyPr>
            <a:normAutofit fontScale="25000" lnSpcReduction="20000"/>
          </a:bodyPr>
          <a:lstStyle/>
          <a:p>
            <a:pPr marL="0" indent="0" algn="just">
              <a:buNone/>
            </a:pPr>
            <a:endParaRPr lang="en-US" sz="7200" b="1" dirty="0">
              <a:latin typeface="Times New Roman" panose="02020603050405020304" pitchFamily="18" charset="0"/>
              <a:cs typeface="Times New Roman" panose="02020603050405020304" pitchFamily="18" charset="0"/>
            </a:endParaRPr>
          </a:p>
          <a:p>
            <a:pPr marL="0" indent="0" algn="just">
              <a:buNone/>
            </a:pPr>
            <a:r>
              <a:rPr lang="en-US" sz="7200" b="1" dirty="0">
                <a:latin typeface="Times New Roman" panose="02020603050405020304" pitchFamily="18" charset="0"/>
                <a:cs typeface="Times New Roman" panose="02020603050405020304" pitchFamily="18" charset="0"/>
              </a:rPr>
              <a:t>Why data structures are important?</a:t>
            </a:r>
          </a:p>
          <a:p>
            <a:pPr marL="0" indent="0" algn="just">
              <a:buNone/>
            </a:pPr>
            <a:endParaRPr lang="en-US" sz="7200" b="1" dirty="0">
              <a:latin typeface="Times New Roman" panose="02020603050405020304" pitchFamily="18" charset="0"/>
              <a:cs typeface="Times New Roman" panose="02020603050405020304" pitchFamily="18" charset="0"/>
            </a:endParaRPr>
          </a:p>
          <a:p>
            <a:pPr algn="just">
              <a:lnSpc>
                <a:spcPct val="120000"/>
              </a:lnSpc>
            </a:pPr>
            <a:r>
              <a:rPr lang="en-US" sz="7200" b="1" dirty="0">
                <a:latin typeface="Times New Roman" panose="02020603050405020304" pitchFamily="18" charset="0"/>
                <a:cs typeface="Times New Roman" panose="02020603050405020304" pitchFamily="18" charset="0"/>
              </a:rPr>
              <a:t>Data organization: </a:t>
            </a:r>
            <a:r>
              <a:rPr lang="en-US" sz="7200" dirty="0">
                <a:latin typeface="Times New Roman" panose="02020603050405020304" pitchFamily="18" charset="0"/>
                <a:cs typeface="Times New Roman" panose="02020603050405020304" pitchFamily="18" charset="0"/>
              </a:rPr>
              <a:t>Data structures provide a way to organize and structure data in a logical and efficient manner. They enable efficient access, retrieval, and manipulation of data, which is crucial for solving complex problems and building efficient algorithms.</a:t>
            </a:r>
          </a:p>
          <a:p>
            <a:pPr algn="just">
              <a:lnSpc>
                <a:spcPct val="120000"/>
              </a:lnSpc>
            </a:pPr>
            <a:endParaRPr lang="en-US" sz="7200" dirty="0">
              <a:latin typeface="Times New Roman" panose="02020603050405020304" pitchFamily="18" charset="0"/>
              <a:cs typeface="Times New Roman" panose="02020603050405020304" pitchFamily="18" charset="0"/>
            </a:endParaRPr>
          </a:p>
          <a:p>
            <a:pPr algn="just">
              <a:lnSpc>
                <a:spcPct val="120000"/>
              </a:lnSpc>
            </a:pPr>
            <a:r>
              <a:rPr lang="en-US" sz="7200" b="1" dirty="0">
                <a:latin typeface="Times New Roman" panose="02020603050405020304" pitchFamily="18" charset="0"/>
                <a:cs typeface="Times New Roman" panose="02020603050405020304" pitchFamily="18" charset="0"/>
              </a:rPr>
              <a:t>Efficiency</a:t>
            </a:r>
            <a:r>
              <a:rPr lang="en-US" sz="7200" dirty="0">
                <a:latin typeface="Times New Roman" panose="02020603050405020304" pitchFamily="18" charset="0"/>
                <a:cs typeface="Times New Roman" panose="02020603050405020304" pitchFamily="18" charset="0"/>
              </a:rPr>
              <a:t>: By choosing appropriate data structures, you can optimize the performance of your programs. Different data structures have different time and space complexities for operations such as searching, insertion, deletion, and sorting.</a:t>
            </a:r>
          </a:p>
          <a:p>
            <a:pPr algn="just">
              <a:lnSpc>
                <a:spcPct val="120000"/>
              </a:lnSpc>
            </a:pPr>
            <a:endParaRPr lang="en-US" sz="7200" dirty="0">
              <a:latin typeface="Times New Roman" panose="02020603050405020304" pitchFamily="18" charset="0"/>
              <a:cs typeface="Times New Roman" panose="02020603050405020304" pitchFamily="18" charset="0"/>
            </a:endParaRPr>
          </a:p>
          <a:p>
            <a:pPr algn="just">
              <a:lnSpc>
                <a:spcPct val="120000"/>
              </a:lnSpc>
            </a:pPr>
            <a:r>
              <a:rPr lang="en-US" sz="7200" b="1" dirty="0">
                <a:latin typeface="Times New Roman" panose="02020603050405020304" pitchFamily="18" charset="0"/>
                <a:cs typeface="Times New Roman" panose="02020603050405020304" pitchFamily="18" charset="0"/>
              </a:rPr>
              <a:t>Memory management</a:t>
            </a:r>
            <a:r>
              <a:rPr lang="en-US" sz="7200" dirty="0">
                <a:latin typeface="Times New Roman" panose="02020603050405020304" pitchFamily="18" charset="0"/>
                <a:cs typeface="Times New Roman" panose="02020603050405020304" pitchFamily="18" charset="0"/>
              </a:rPr>
              <a:t>: Data structures help manage memory efficiently. They allow you to allocate and deallocate memory dynamically as needed, reducing wastage and optimizing memory usage.</a:t>
            </a:r>
          </a:p>
          <a:p>
            <a:pPr algn="just">
              <a:lnSpc>
                <a:spcPct val="120000"/>
              </a:lnSpc>
            </a:pPr>
            <a:endParaRPr lang="en-US" sz="7200" dirty="0">
              <a:latin typeface="Times New Roman" panose="02020603050405020304" pitchFamily="18" charset="0"/>
              <a:cs typeface="Times New Roman" panose="02020603050405020304" pitchFamily="18" charset="0"/>
            </a:endParaRPr>
          </a:p>
          <a:p>
            <a:pPr>
              <a:lnSpc>
                <a:spcPct val="120000"/>
              </a:lnSpc>
            </a:pPr>
            <a:endParaRPr lang="en-US" dirty="0"/>
          </a:p>
          <a:p>
            <a:endParaRPr lang="en-US" dirty="0"/>
          </a:p>
          <a:p>
            <a:endParaRPr lang="en-US" dirty="0"/>
          </a:p>
          <a:p>
            <a:endParaRPr lang="en-US" dirty="0"/>
          </a:p>
          <a:p>
            <a:r>
              <a:rPr lang="en-US" dirty="0"/>
              <a:t>Regenerate response</a:t>
            </a:r>
            <a:endParaRPr lang="en-IN" dirty="0"/>
          </a:p>
        </p:txBody>
      </p:sp>
      <p:sp>
        <p:nvSpPr>
          <p:cNvPr id="5" name="Title 1">
            <a:extLst>
              <a:ext uri="{FF2B5EF4-FFF2-40B4-BE49-F238E27FC236}">
                <a16:creationId xmlns:a16="http://schemas.microsoft.com/office/drawing/2014/main" id="{1A16F07C-00A2-B758-2D6A-BE6F5AA4132C}"/>
              </a:ext>
            </a:extLst>
          </p:cNvPr>
          <p:cNvSpPr>
            <a:spLocks noGrp="1"/>
          </p:cNvSpPr>
          <p:nvPr>
            <p:ph type="title"/>
          </p:nvPr>
        </p:nvSpPr>
        <p:spPr>
          <a:xfrm>
            <a:off x="651754" y="165369"/>
            <a:ext cx="9700098" cy="710120"/>
          </a:xfrm>
        </p:spPr>
        <p:txBody>
          <a:bodyPr>
            <a:normAutofit/>
          </a:bodyPr>
          <a:lstStyle/>
          <a:p>
            <a:r>
              <a:rPr lang="en-IN" sz="3600" b="1" dirty="0">
                <a:latin typeface="Times New Roman" panose="02020603050405020304" pitchFamily="18" charset="0"/>
                <a:cs typeface="Times New Roman" panose="02020603050405020304" pitchFamily="18" charset="0"/>
              </a:rPr>
              <a:t>Need for Data Structure </a:t>
            </a:r>
            <a:endParaRPr lang="en-IN" sz="3600" dirty="0"/>
          </a:p>
        </p:txBody>
      </p:sp>
      <p:sp>
        <p:nvSpPr>
          <p:cNvPr id="2" name="Date Placeholder 1">
            <a:extLst>
              <a:ext uri="{FF2B5EF4-FFF2-40B4-BE49-F238E27FC236}">
                <a16:creationId xmlns:a16="http://schemas.microsoft.com/office/drawing/2014/main" id="{C2456949-3F04-FA9D-3CAC-B789CE04E3D8}"/>
              </a:ext>
            </a:extLst>
          </p:cNvPr>
          <p:cNvSpPr>
            <a:spLocks noGrp="1"/>
          </p:cNvSpPr>
          <p:nvPr>
            <p:ph type="dt" sz="half" idx="10"/>
          </p:nvPr>
        </p:nvSpPr>
        <p:spPr/>
        <p:txBody>
          <a:bodyPr/>
          <a:lstStyle/>
          <a:p>
            <a:fld id="{735C9747-A904-4A3F-A46A-1EBC2FEA4D04}" type="datetime1">
              <a:rPr lang="en-IN" smtClean="0"/>
              <a:t>10-07-2023</a:t>
            </a:fld>
            <a:endParaRPr lang="en-IN"/>
          </a:p>
        </p:txBody>
      </p:sp>
      <p:sp>
        <p:nvSpPr>
          <p:cNvPr id="4" name="Footer Placeholder 3">
            <a:extLst>
              <a:ext uri="{FF2B5EF4-FFF2-40B4-BE49-F238E27FC236}">
                <a16:creationId xmlns:a16="http://schemas.microsoft.com/office/drawing/2014/main" id="{C104195C-929E-1FF1-289A-9F4F04D32607}"/>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6071202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F7C40-5133-C26B-075A-23019BD192EB}"/>
              </a:ext>
            </a:extLst>
          </p:cNvPr>
          <p:cNvSpPr>
            <a:spLocks noGrp="1"/>
          </p:cNvSpPr>
          <p:nvPr>
            <p:ph type="title"/>
          </p:nvPr>
        </p:nvSpPr>
        <p:spPr/>
        <p:txBody>
          <a:bodyPr/>
          <a:lstStyle/>
          <a:p>
            <a:r>
              <a:rPr lang="en-IN" b="1" i="0" dirty="0">
                <a:solidFill>
                  <a:srgbClr val="273239"/>
                </a:solidFill>
                <a:effectLst/>
                <a:latin typeface="Nunito" pitchFamily="2" charset="0"/>
              </a:rPr>
              <a:t>Application of Algorithms:</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832EBE7E-AE83-227F-9E6D-A4149B84ADC1}"/>
              </a:ext>
            </a:extLst>
          </p:cNvPr>
          <p:cNvSpPr>
            <a:spLocks noGrp="1"/>
          </p:cNvSpPr>
          <p:nvPr>
            <p:ph idx="1"/>
          </p:nvPr>
        </p:nvSpPr>
        <p:spPr>
          <a:xfrm>
            <a:off x="838200" y="1293779"/>
            <a:ext cx="10515600" cy="4883184"/>
          </a:xfrm>
        </p:spPr>
        <p:txBody>
          <a:bodyPr>
            <a:normAutofit fontScale="92500" lnSpcReduction="10000"/>
          </a:bodyPr>
          <a:lstStyle/>
          <a:p>
            <a:pPr algn="l" fontAlgn="base"/>
            <a:r>
              <a:rPr lang="en-US" sz="2600" b="1" i="0" dirty="0">
                <a:solidFill>
                  <a:srgbClr val="273239"/>
                </a:solidFill>
                <a:effectLst/>
                <a:latin typeface="Times New Roman" panose="02020603050405020304" pitchFamily="18" charset="0"/>
                <a:cs typeface="Times New Roman" panose="02020603050405020304" pitchFamily="18" charset="0"/>
              </a:rPr>
              <a:t>Application of Sorting Algorithms</a:t>
            </a:r>
          </a:p>
          <a:p>
            <a:pPr algn="l" fontAlgn="base">
              <a:buFont typeface="Arial" panose="020B0604020202020204" pitchFamily="34" charset="0"/>
              <a:buChar char="•"/>
            </a:pPr>
            <a:r>
              <a:rPr lang="en-US" sz="2600" b="0" i="0" dirty="0">
                <a:solidFill>
                  <a:srgbClr val="273239"/>
                </a:solidFill>
                <a:effectLst/>
                <a:latin typeface="Times New Roman" panose="02020603050405020304" pitchFamily="18" charset="0"/>
                <a:cs typeface="Times New Roman" panose="02020603050405020304" pitchFamily="18" charset="0"/>
              </a:rPr>
              <a:t>Order things by their value.</a:t>
            </a:r>
          </a:p>
          <a:p>
            <a:pPr algn="l" fontAlgn="base">
              <a:buFont typeface="Arial" panose="020B0604020202020204" pitchFamily="34" charset="0"/>
              <a:buChar char="•"/>
            </a:pPr>
            <a:r>
              <a:rPr lang="en-US" sz="2600" b="0" i="0" dirty="0">
                <a:solidFill>
                  <a:srgbClr val="273239"/>
                </a:solidFill>
                <a:effectLst/>
                <a:latin typeface="Times New Roman" panose="02020603050405020304" pitchFamily="18" charset="0"/>
                <a:cs typeface="Times New Roman" panose="02020603050405020304" pitchFamily="18" charset="0"/>
              </a:rPr>
              <a:t>Backend Databases (Merge Sort).</a:t>
            </a:r>
          </a:p>
          <a:p>
            <a:pPr algn="l" fontAlgn="base">
              <a:buFont typeface="Arial" panose="020B0604020202020204" pitchFamily="34" charset="0"/>
              <a:buChar char="•"/>
            </a:pPr>
            <a:r>
              <a:rPr lang="en-US" sz="2600" b="0" i="0" dirty="0">
                <a:solidFill>
                  <a:srgbClr val="273239"/>
                </a:solidFill>
                <a:effectLst/>
                <a:latin typeface="Times New Roman" panose="02020603050405020304" pitchFamily="18" charset="0"/>
                <a:cs typeface="Times New Roman" panose="02020603050405020304" pitchFamily="18" charset="0"/>
              </a:rPr>
              <a:t>Playing Cards with your friends (Insertion Sort).</a:t>
            </a:r>
          </a:p>
          <a:p>
            <a:pPr algn="l" fontAlgn="base">
              <a:buFont typeface="Arial" panose="020B0604020202020204" pitchFamily="34" charset="0"/>
              <a:buChar char="•"/>
            </a:pPr>
            <a:r>
              <a:rPr lang="en-US" sz="2600" b="0" i="0" dirty="0">
                <a:solidFill>
                  <a:srgbClr val="273239"/>
                </a:solidFill>
                <a:effectLst/>
                <a:latin typeface="Times New Roman" panose="02020603050405020304" pitchFamily="18" charset="0"/>
                <a:cs typeface="Times New Roman" panose="02020603050405020304" pitchFamily="18" charset="0"/>
              </a:rPr>
              <a:t>sort() - uses </a:t>
            </a:r>
            <a:r>
              <a:rPr lang="en-US" sz="2600" b="0" i="0" dirty="0" err="1">
                <a:solidFill>
                  <a:srgbClr val="273239"/>
                </a:solidFill>
                <a:effectLst/>
                <a:latin typeface="Times New Roman" panose="02020603050405020304" pitchFamily="18" charset="0"/>
                <a:cs typeface="Times New Roman" panose="02020603050405020304" pitchFamily="18" charset="0"/>
              </a:rPr>
              <a:t>IntroSort</a:t>
            </a:r>
            <a:r>
              <a:rPr lang="en-US" sz="2600" b="0" i="0" dirty="0">
                <a:solidFill>
                  <a:srgbClr val="273239"/>
                </a:solidFill>
                <a:effectLst/>
                <a:latin typeface="Times New Roman" panose="02020603050405020304" pitchFamily="18" charset="0"/>
                <a:cs typeface="Times New Roman" panose="02020603050405020304" pitchFamily="18" charset="0"/>
              </a:rPr>
              <a:t> (a hybrid of Quicksort, Heapsort, and Insertion Sort), Faster than </a:t>
            </a:r>
            <a:r>
              <a:rPr lang="en-US" sz="2600" b="0" i="0" dirty="0" err="1">
                <a:solidFill>
                  <a:srgbClr val="273239"/>
                </a:solidFill>
                <a:effectLst/>
                <a:latin typeface="Times New Roman" panose="02020603050405020304" pitchFamily="18" charset="0"/>
                <a:cs typeface="Times New Roman" panose="02020603050405020304" pitchFamily="18" charset="0"/>
              </a:rPr>
              <a:t>qsort</a:t>
            </a:r>
            <a:r>
              <a:rPr lang="en-US" sz="2600" b="0" i="0" dirty="0">
                <a:solidFill>
                  <a:srgbClr val="273239"/>
                </a:solidFill>
                <a:effectLst/>
                <a:latin typeface="Times New Roman" panose="02020603050405020304" pitchFamily="18" charset="0"/>
                <a:cs typeface="Times New Roman" panose="02020603050405020304" pitchFamily="18" charset="0"/>
              </a:rPr>
              <a:t>()</a:t>
            </a:r>
          </a:p>
          <a:p>
            <a:pPr algn="l" fontAlgn="base">
              <a:buFont typeface="Arial" panose="020B0604020202020204" pitchFamily="34" charset="0"/>
              <a:buChar char="•"/>
            </a:pPr>
            <a:r>
              <a:rPr lang="en-US" sz="2600" b="0" i="0" dirty="0">
                <a:solidFill>
                  <a:srgbClr val="273239"/>
                </a:solidFill>
                <a:effectLst/>
                <a:latin typeface="Times New Roman" panose="02020603050405020304" pitchFamily="18" charset="0"/>
                <a:cs typeface="Times New Roman" panose="02020603050405020304" pitchFamily="18" charset="0"/>
              </a:rPr>
              <a:t>The contact list on the phone</a:t>
            </a:r>
          </a:p>
          <a:p>
            <a:pPr algn="l" fontAlgn="base">
              <a:buFont typeface="Arial" panose="020B0604020202020204" pitchFamily="34" charset="0"/>
              <a:buChar char="•"/>
            </a:pPr>
            <a:r>
              <a:rPr lang="en-US" sz="2600" b="0" i="0" dirty="0">
                <a:solidFill>
                  <a:srgbClr val="273239"/>
                </a:solidFill>
                <a:effectLst/>
                <a:latin typeface="Times New Roman" panose="02020603050405020304" pitchFamily="18" charset="0"/>
                <a:cs typeface="Times New Roman" panose="02020603050405020304" pitchFamily="18" charset="0"/>
              </a:rPr>
              <a:t>Online shopping. To sort prize in different range . example : </a:t>
            </a:r>
            <a:r>
              <a:rPr lang="en-US" sz="2600" b="0" i="0" dirty="0" err="1">
                <a:solidFill>
                  <a:srgbClr val="273239"/>
                </a:solidFill>
                <a:effectLst/>
                <a:latin typeface="Times New Roman" panose="02020603050405020304" pitchFamily="18" charset="0"/>
                <a:cs typeface="Times New Roman" panose="02020603050405020304" pitchFamily="18" charset="0"/>
              </a:rPr>
              <a:t>flipkart</a:t>
            </a:r>
            <a:r>
              <a:rPr lang="en-US" sz="2600" b="0" i="0" dirty="0">
                <a:solidFill>
                  <a:srgbClr val="273239"/>
                </a:solidFill>
                <a:effectLst/>
                <a:latin typeface="Times New Roman" panose="02020603050405020304" pitchFamily="18" charset="0"/>
                <a:cs typeface="Times New Roman" panose="02020603050405020304" pitchFamily="18" charset="0"/>
              </a:rPr>
              <a:t> and amazon.</a:t>
            </a:r>
          </a:p>
          <a:p>
            <a:pPr algn="l" fontAlgn="base"/>
            <a:r>
              <a:rPr lang="en-US" sz="2600" b="1" i="0" dirty="0">
                <a:solidFill>
                  <a:srgbClr val="273239"/>
                </a:solidFill>
                <a:effectLst/>
                <a:latin typeface="Times New Roman" panose="02020603050405020304" pitchFamily="18" charset="0"/>
                <a:cs typeface="Times New Roman" panose="02020603050405020304" pitchFamily="18" charset="0"/>
              </a:rPr>
              <a:t>Application of Greedy Algorithms:</a:t>
            </a:r>
          </a:p>
          <a:p>
            <a:pPr algn="l" fontAlgn="base">
              <a:buFont typeface="Arial" panose="020B0604020202020204" pitchFamily="34" charset="0"/>
              <a:buChar char="•"/>
            </a:pPr>
            <a:r>
              <a:rPr lang="en-US" sz="2600" b="0" i="0" dirty="0">
                <a:solidFill>
                  <a:srgbClr val="273239"/>
                </a:solidFill>
                <a:effectLst/>
                <a:latin typeface="Times New Roman" panose="02020603050405020304" pitchFamily="18" charset="0"/>
                <a:cs typeface="Times New Roman" panose="02020603050405020304" pitchFamily="18" charset="0"/>
              </a:rPr>
              <a:t>Dijkstra algorithm.</a:t>
            </a:r>
          </a:p>
          <a:p>
            <a:pPr algn="l" fontAlgn="base">
              <a:buFont typeface="Arial" panose="020B0604020202020204" pitchFamily="34" charset="0"/>
              <a:buChar char="•"/>
            </a:pPr>
            <a:r>
              <a:rPr lang="en-US" sz="2600" b="0" i="0" dirty="0">
                <a:solidFill>
                  <a:srgbClr val="273239"/>
                </a:solidFill>
                <a:effectLst/>
                <a:latin typeface="Times New Roman" panose="02020603050405020304" pitchFamily="18" charset="0"/>
                <a:cs typeface="Times New Roman" panose="02020603050405020304" pitchFamily="18" charset="0"/>
              </a:rPr>
              <a:t>Shopping on a tight budget but want to buy gifts for all family members.</a:t>
            </a:r>
          </a:p>
          <a:p>
            <a:pPr algn="l" fontAlgn="base">
              <a:buFont typeface="Arial" panose="020B0604020202020204" pitchFamily="34" charset="0"/>
              <a:buChar char="•"/>
            </a:pPr>
            <a:r>
              <a:rPr lang="en-US" sz="2600" b="0" i="0" dirty="0">
                <a:solidFill>
                  <a:srgbClr val="273239"/>
                </a:solidFill>
                <a:effectLst/>
                <a:latin typeface="Times New Roman" panose="02020603050405020304" pitchFamily="18" charset="0"/>
                <a:cs typeface="Times New Roman" panose="02020603050405020304" pitchFamily="18" charset="0"/>
              </a:rPr>
              <a:t>Prim’s and Kruskal’s algorithms are used for finding the minimum spanning trees.</a:t>
            </a:r>
          </a:p>
          <a:p>
            <a:endParaRPr lang="en-IN" dirty="0"/>
          </a:p>
        </p:txBody>
      </p:sp>
      <p:sp>
        <p:nvSpPr>
          <p:cNvPr id="4" name="Date Placeholder 3">
            <a:extLst>
              <a:ext uri="{FF2B5EF4-FFF2-40B4-BE49-F238E27FC236}">
                <a16:creationId xmlns:a16="http://schemas.microsoft.com/office/drawing/2014/main" id="{519977C2-5463-2A6D-E479-AC2563E42E4E}"/>
              </a:ext>
            </a:extLst>
          </p:cNvPr>
          <p:cNvSpPr>
            <a:spLocks noGrp="1"/>
          </p:cNvSpPr>
          <p:nvPr>
            <p:ph type="dt" sz="half" idx="10"/>
          </p:nvPr>
        </p:nvSpPr>
        <p:spPr/>
        <p:txBody>
          <a:bodyPr/>
          <a:lstStyle/>
          <a:p>
            <a:fld id="{BB9B94A1-14CE-4E6D-BAD4-C70BCFF3DC1A}" type="datetime1">
              <a:rPr lang="en-IN" smtClean="0"/>
              <a:t>10-07-2023</a:t>
            </a:fld>
            <a:endParaRPr lang="en-IN"/>
          </a:p>
        </p:txBody>
      </p:sp>
      <p:sp>
        <p:nvSpPr>
          <p:cNvPr id="5" name="Footer Placeholder 4">
            <a:extLst>
              <a:ext uri="{FF2B5EF4-FFF2-40B4-BE49-F238E27FC236}">
                <a16:creationId xmlns:a16="http://schemas.microsoft.com/office/drawing/2014/main" id="{93E959B7-E8C6-87D5-CC5F-9967E33BB833}"/>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20204455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CF573B-F192-158A-5708-CCF187776530}"/>
              </a:ext>
            </a:extLst>
          </p:cNvPr>
          <p:cNvSpPr>
            <a:spLocks noGrp="1"/>
          </p:cNvSpPr>
          <p:nvPr>
            <p:ph idx="1"/>
          </p:nvPr>
        </p:nvSpPr>
        <p:spPr>
          <a:xfrm>
            <a:off x="838200" y="301557"/>
            <a:ext cx="10515600" cy="6186792"/>
          </a:xfrm>
        </p:spPr>
        <p:txBody>
          <a:bodyPr>
            <a:normAutofit fontScale="32500" lnSpcReduction="20000"/>
          </a:bodyPr>
          <a:lstStyle/>
          <a:p>
            <a:pPr marL="0" indent="0" algn="l" fontAlgn="base">
              <a:buNone/>
            </a:pPr>
            <a:r>
              <a:rPr lang="en-US" sz="4500" b="1" i="0" dirty="0">
                <a:solidFill>
                  <a:srgbClr val="273239"/>
                </a:solidFill>
                <a:effectLst/>
                <a:latin typeface="Times New Roman" panose="02020603050405020304" pitchFamily="18" charset="0"/>
                <a:cs typeface="Times New Roman" panose="02020603050405020304" pitchFamily="18" charset="0"/>
              </a:rPr>
              <a:t>Application of Dijkstra Algorithm</a:t>
            </a:r>
          </a:p>
          <a:p>
            <a:pPr algn="l" fontAlgn="base">
              <a:buFont typeface="Arial" panose="020B0604020202020204" pitchFamily="34" charset="0"/>
              <a:buChar char="•"/>
            </a:pPr>
            <a:r>
              <a:rPr lang="en-US" sz="4500" b="0" i="0" dirty="0">
                <a:solidFill>
                  <a:srgbClr val="273239"/>
                </a:solidFill>
                <a:effectLst/>
                <a:latin typeface="Times New Roman" panose="02020603050405020304" pitchFamily="18" charset="0"/>
                <a:cs typeface="Times New Roman" panose="02020603050405020304" pitchFamily="18" charset="0"/>
              </a:rPr>
              <a:t>Used in applications like Google Maps to find the shortest path in a graph.</a:t>
            </a:r>
          </a:p>
          <a:p>
            <a:pPr algn="l" fontAlgn="base">
              <a:buFont typeface="Arial" panose="020B0604020202020204" pitchFamily="34" charset="0"/>
              <a:buChar char="•"/>
            </a:pPr>
            <a:endParaRPr lang="en-US" sz="4500" b="0" i="0" dirty="0">
              <a:solidFill>
                <a:srgbClr val="273239"/>
              </a:solidFill>
              <a:effectLst/>
              <a:latin typeface="Times New Roman" panose="02020603050405020304" pitchFamily="18" charset="0"/>
              <a:cs typeface="Times New Roman" panose="02020603050405020304" pitchFamily="18" charset="0"/>
            </a:endParaRPr>
          </a:p>
          <a:p>
            <a:pPr marL="0" indent="0" algn="l" fontAlgn="base">
              <a:buNone/>
            </a:pPr>
            <a:r>
              <a:rPr lang="en-US" sz="4500" b="1" i="0" dirty="0">
                <a:solidFill>
                  <a:srgbClr val="273239"/>
                </a:solidFill>
                <a:effectLst/>
                <a:latin typeface="Times New Roman" panose="02020603050405020304" pitchFamily="18" charset="0"/>
                <a:cs typeface="Times New Roman" panose="02020603050405020304" pitchFamily="18" charset="0"/>
              </a:rPr>
              <a:t>Application of PRIM’S and KRUSKAL’S Algorithm</a:t>
            </a:r>
          </a:p>
          <a:p>
            <a:pPr algn="l" fontAlgn="base">
              <a:buFont typeface="Arial" panose="020B0604020202020204" pitchFamily="34" charset="0"/>
              <a:buChar char="•"/>
            </a:pPr>
            <a:r>
              <a:rPr lang="en-US" sz="4500" b="0" i="0" dirty="0">
                <a:solidFill>
                  <a:srgbClr val="273239"/>
                </a:solidFill>
                <a:effectLst/>
                <a:latin typeface="Times New Roman" panose="02020603050405020304" pitchFamily="18" charset="0"/>
                <a:cs typeface="Times New Roman" panose="02020603050405020304" pitchFamily="18" charset="0"/>
              </a:rPr>
              <a:t>Used for finding the minimum spanning trees.</a:t>
            </a:r>
          </a:p>
          <a:p>
            <a:pPr algn="l" fontAlgn="base">
              <a:buFont typeface="Arial" panose="020B0604020202020204" pitchFamily="34" charset="0"/>
              <a:buChar char="•"/>
            </a:pPr>
            <a:endParaRPr lang="en-US" sz="4500" b="0" i="0" dirty="0">
              <a:solidFill>
                <a:srgbClr val="273239"/>
              </a:solidFill>
              <a:effectLst/>
              <a:latin typeface="Times New Roman" panose="02020603050405020304" pitchFamily="18" charset="0"/>
              <a:cs typeface="Times New Roman" panose="02020603050405020304" pitchFamily="18" charset="0"/>
            </a:endParaRPr>
          </a:p>
          <a:p>
            <a:pPr marL="0" indent="0" algn="l" fontAlgn="base">
              <a:buNone/>
            </a:pPr>
            <a:r>
              <a:rPr lang="en-US" sz="4500" b="1" i="0" dirty="0">
                <a:solidFill>
                  <a:srgbClr val="273239"/>
                </a:solidFill>
                <a:effectLst/>
                <a:latin typeface="Times New Roman" panose="02020603050405020304" pitchFamily="18" charset="0"/>
                <a:cs typeface="Times New Roman" panose="02020603050405020304" pitchFamily="18" charset="0"/>
              </a:rPr>
              <a:t>Application of Dynamic Programming Algorithms:</a:t>
            </a:r>
          </a:p>
          <a:p>
            <a:pPr algn="l" fontAlgn="base">
              <a:buFont typeface="Arial" panose="020B0604020202020204" pitchFamily="34" charset="0"/>
              <a:buChar char="•"/>
            </a:pPr>
            <a:r>
              <a:rPr lang="en-US" sz="4500" b="0" i="0" dirty="0">
                <a:solidFill>
                  <a:srgbClr val="273239"/>
                </a:solidFill>
                <a:effectLst/>
                <a:latin typeface="Times New Roman" panose="02020603050405020304" pitchFamily="18" charset="0"/>
                <a:cs typeface="Times New Roman" panose="02020603050405020304" pitchFamily="18" charset="0"/>
              </a:rPr>
              <a:t>In Google Maps to find the shortest path between the source and the series of destinations (one by one) out of the various available paths.</a:t>
            </a:r>
          </a:p>
          <a:p>
            <a:pPr algn="l" fontAlgn="base">
              <a:buFont typeface="Arial" panose="020B0604020202020204" pitchFamily="34" charset="0"/>
              <a:buChar char="•"/>
            </a:pPr>
            <a:r>
              <a:rPr lang="en-US" sz="4500" b="0" i="0" dirty="0">
                <a:solidFill>
                  <a:srgbClr val="273239"/>
                </a:solidFill>
                <a:effectLst/>
                <a:latin typeface="Times New Roman" panose="02020603050405020304" pitchFamily="18" charset="0"/>
                <a:cs typeface="Times New Roman" panose="02020603050405020304" pitchFamily="18" charset="0"/>
              </a:rPr>
              <a:t>In networking to transfer data from a sender to various receivers in a sequential manner.</a:t>
            </a:r>
          </a:p>
          <a:p>
            <a:pPr marL="0" indent="0" algn="l" fontAlgn="base">
              <a:buNone/>
            </a:pPr>
            <a:endParaRPr lang="en-US" sz="4500" b="1" i="0" dirty="0">
              <a:solidFill>
                <a:srgbClr val="273239"/>
              </a:solidFill>
              <a:effectLst/>
              <a:latin typeface="Times New Roman" panose="02020603050405020304" pitchFamily="18" charset="0"/>
              <a:cs typeface="Times New Roman" panose="02020603050405020304" pitchFamily="18" charset="0"/>
            </a:endParaRPr>
          </a:p>
          <a:p>
            <a:pPr marL="0" indent="0" algn="l" fontAlgn="base">
              <a:buNone/>
            </a:pPr>
            <a:r>
              <a:rPr lang="en-US" sz="4500" b="1" i="0" dirty="0">
                <a:solidFill>
                  <a:srgbClr val="273239"/>
                </a:solidFill>
                <a:effectLst/>
                <a:latin typeface="Times New Roman" panose="02020603050405020304" pitchFamily="18" charset="0"/>
                <a:cs typeface="Times New Roman" panose="02020603050405020304" pitchFamily="18" charset="0"/>
              </a:rPr>
              <a:t>Application of Backtracking Algorithms:</a:t>
            </a:r>
          </a:p>
          <a:p>
            <a:pPr algn="l" fontAlgn="base">
              <a:buFont typeface="Arial" panose="020B0604020202020204" pitchFamily="34" charset="0"/>
              <a:buChar char="•"/>
            </a:pPr>
            <a:r>
              <a:rPr lang="en-US" sz="4500" b="0" i="0" dirty="0">
                <a:solidFill>
                  <a:srgbClr val="273239"/>
                </a:solidFill>
                <a:effectLst/>
                <a:latin typeface="Times New Roman" panose="02020603050405020304" pitchFamily="18" charset="0"/>
                <a:cs typeface="Times New Roman" panose="02020603050405020304" pitchFamily="18" charset="0"/>
              </a:rPr>
              <a:t>Suppose we are coding a chess-playing algorithm and at a certain point, the algorithm finds that a set of steps fails to win. In this situation, the algorithm will reverse back to the safe state and try another possible set of steps.</a:t>
            </a:r>
          </a:p>
          <a:p>
            <a:pPr algn="l" fontAlgn="base">
              <a:buFont typeface="Arial" panose="020B0604020202020204" pitchFamily="34" charset="0"/>
              <a:buChar char="•"/>
            </a:pPr>
            <a:r>
              <a:rPr lang="en-US" sz="4500" b="0" i="0" dirty="0">
                <a:solidFill>
                  <a:srgbClr val="273239"/>
                </a:solidFill>
                <a:effectLst/>
                <a:latin typeface="Times New Roman" panose="02020603050405020304" pitchFamily="18" charset="0"/>
                <a:cs typeface="Times New Roman" panose="02020603050405020304" pitchFamily="18" charset="0"/>
              </a:rPr>
              <a:t>Sudoku solver</a:t>
            </a:r>
          </a:p>
          <a:p>
            <a:pPr algn="l" fontAlgn="base">
              <a:buFont typeface="Arial" panose="020B0604020202020204" pitchFamily="34" charset="0"/>
              <a:buChar char="•"/>
            </a:pPr>
            <a:r>
              <a:rPr lang="en-US" sz="4500" b="0" i="0" dirty="0">
                <a:solidFill>
                  <a:srgbClr val="273239"/>
                </a:solidFill>
                <a:effectLst/>
                <a:latin typeface="Times New Roman" panose="02020603050405020304" pitchFamily="18" charset="0"/>
                <a:cs typeface="Times New Roman" panose="02020603050405020304" pitchFamily="18" charset="0"/>
              </a:rPr>
              <a:t>2048 game</a:t>
            </a:r>
          </a:p>
          <a:p>
            <a:pPr algn="l" fontAlgn="base">
              <a:buFont typeface="Arial" panose="020B0604020202020204" pitchFamily="34" charset="0"/>
              <a:buChar char="•"/>
            </a:pPr>
            <a:r>
              <a:rPr lang="en-US" sz="4500" b="0" i="0" dirty="0">
                <a:solidFill>
                  <a:srgbClr val="273239"/>
                </a:solidFill>
                <a:effectLst/>
                <a:latin typeface="Times New Roman" panose="02020603050405020304" pitchFamily="18" charset="0"/>
                <a:cs typeface="Times New Roman" panose="02020603050405020304" pitchFamily="18" charset="0"/>
              </a:rPr>
              <a:t> Computer networking.</a:t>
            </a:r>
          </a:p>
          <a:p>
            <a:pPr algn="l" fontAlgn="base">
              <a:buFont typeface="Arial" panose="020B0604020202020204" pitchFamily="34" charset="0"/>
              <a:buChar char="•"/>
            </a:pPr>
            <a:r>
              <a:rPr lang="en-US" sz="4500" b="0" i="0" dirty="0">
                <a:solidFill>
                  <a:srgbClr val="273239"/>
                </a:solidFill>
                <a:effectLst/>
                <a:latin typeface="Times New Roman" panose="02020603050405020304" pitchFamily="18" charset="0"/>
                <a:cs typeface="Times New Roman" panose="02020603050405020304" pitchFamily="18" charset="0"/>
              </a:rPr>
              <a:t>To solve problem of the N Queen. </a:t>
            </a:r>
          </a:p>
          <a:p>
            <a:pPr algn="l" fontAlgn="base">
              <a:buFont typeface="Arial" panose="020B0604020202020204" pitchFamily="34" charset="0"/>
              <a:buChar char="•"/>
            </a:pPr>
            <a:r>
              <a:rPr lang="en-US" sz="4500" b="0" i="0" dirty="0">
                <a:solidFill>
                  <a:srgbClr val="273239"/>
                </a:solidFill>
                <a:effectLst/>
                <a:latin typeface="Times New Roman" panose="02020603050405020304" pitchFamily="18" charset="0"/>
                <a:cs typeface="Times New Roman" panose="02020603050405020304" pitchFamily="18" charset="0"/>
              </a:rPr>
              <a:t>To solve the problem of the Maze.</a:t>
            </a:r>
          </a:p>
          <a:p>
            <a:pPr algn="l" fontAlgn="base">
              <a:buFont typeface="Arial" panose="020B0604020202020204" pitchFamily="34" charset="0"/>
              <a:buChar char="•"/>
            </a:pPr>
            <a:r>
              <a:rPr lang="en-US" sz="4500" b="0" i="0" dirty="0">
                <a:solidFill>
                  <a:srgbClr val="273239"/>
                </a:solidFill>
                <a:effectLst/>
                <a:latin typeface="Times New Roman" panose="02020603050405020304" pitchFamily="18" charset="0"/>
                <a:cs typeface="Times New Roman" panose="02020603050405020304" pitchFamily="18" charset="0"/>
              </a:rPr>
              <a:t>To find the Hamiltonian Path present in a graph.</a:t>
            </a:r>
          </a:p>
          <a:p>
            <a:pPr algn="l" fontAlgn="base">
              <a:buFont typeface="Arial" panose="020B0604020202020204" pitchFamily="34" charset="0"/>
              <a:buChar char="•"/>
            </a:pPr>
            <a:r>
              <a:rPr lang="en-US" sz="4500" b="0" i="0" dirty="0">
                <a:solidFill>
                  <a:srgbClr val="273239"/>
                </a:solidFill>
                <a:effectLst/>
                <a:latin typeface="Times New Roman" panose="02020603050405020304" pitchFamily="18" charset="0"/>
                <a:cs typeface="Times New Roman" panose="02020603050405020304" pitchFamily="18" charset="0"/>
              </a:rPr>
              <a:t>To the love problem of Knight’s Tour Problem</a:t>
            </a:r>
            <a:r>
              <a:rPr lang="en-US" b="0" i="0" dirty="0">
                <a:solidFill>
                  <a:srgbClr val="273239"/>
                </a:solidFill>
                <a:effectLst/>
                <a:latin typeface="Nunito" pitchFamily="2" charset="0"/>
              </a:rPr>
              <a:t>.</a:t>
            </a:r>
          </a:p>
          <a:p>
            <a:endParaRPr lang="en-IN" dirty="0"/>
          </a:p>
        </p:txBody>
      </p:sp>
      <p:sp>
        <p:nvSpPr>
          <p:cNvPr id="4" name="Date Placeholder 3">
            <a:extLst>
              <a:ext uri="{FF2B5EF4-FFF2-40B4-BE49-F238E27FC236}">
                <a16:creationId xmlns:a16="http://schemas.microsoft.com/office/drawing/2014/main" id="{3E5098EA-A445-CEFF-E2C3-226D16302526}"/>
              </a:ext>
            </a:extLst>
          </p:cNvPr>
          <p:cNvSpPr>
            <a:spLocks noGrp="1"/>
          </p:cNvSpPr>
          <p:nvPr>
            <p:ph type="dt" sz="half" idx="10"/>
          </p:nvPr>
        </p:nvSpPr>
        <p:spPr/>
        <p:txBody>
          <a:bodyPr/>
          <a:lstStyle/>
          <a:p>
            <a:fld id="{96530FB8-CD6B-49C2-9612-A9B11373F95B}" type="datetime1">
              <a:rPr lang="en-IN" smtClean="0"/>
              <a:t>10-07-2023</a:t>
            </a:fld>
            <a:endParaRPr lang="en-IN"/>
          </a:p>
        </p:txBody>
      </p:sp>
      <p:sp>
        <p:nvSpPr>
          <p:cNvPr id="5" name="Footer Placeholder 4">
            <a:extLst>
              <a:ext uri="{FF2B5EF4-FFF2-40B4-BE49-F238E27FC236}">
                <a16:creationId xmlns:a16="http://schemas.microsoft.com/office/drawing/2014/main" id="{9C6CD811-2B16-0C79-3D1F-A111ED9952CA}"/>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3204318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76C90-BFA6-4BF8-E23F-AE5C658F72A7}"/>
              </a:ext>
            </a:extLst>
          </p:cNvPr>
          <p:cNvSpPr>
            <a:spLocks noGrp="1"/>
          </p:cNvSpPr>
          <p:nvPr>
            <p:ph type="title"/>
          </p:nvPr>
        </p:nvSpPr>
        <p:spPr>
          <a:xfrm>
            <a:off x="335602" y="145915"/>
            <a:ext cx="9700098" cy="710120"/>
          </a:xfrm>
        </p:spPr>
        <p:txBody>
          <a:bodyPr>
            <a:normAutofit/>
          </a:bodyPr>
          <a:lstStyle/>
          <a:p>
            <a:r>
              <a:rPr lang="en-IN" sz="3600" b="1" dirty="0">
                <a:latin typeface="Times New Roman" panose="02020603050405020304" pitchFamily="18" charset="0"/>
                <a:cs typeface="Times New Roman" panose="02020603050405020304" pitchFamily="18" charset="0"/>
              </a:rPr>
              <a:t>Need for Data Structure </a:t>
            </a:r>
            <a:endParaRPr lang="en-IN" sz="3600" dirty="0"/>
          </a:p>
        </p:txBody>
      </p:sp>
      <p:sp>
        <p:nvSpPr>
          <p:cNvPr id="3" name="Content Placeholder 2">
            <a:extLst>
              <a:ext uri="{FF2B5EF4-FFF2-40B4-BE49-F238E27FC236}">
                <a16:creationId xmlns:a16="http://schemas.microsoft.com/office/drawing/2014/main" id="{80D113D2-2795-2B18-C06F-C97FA13C62AB}"/>
              </a:ext>
            </a:extLst>
          </p:cNvPr>
          <p:cNvSpPr>
            <a:spLocks noGrp="1"/>
          </p:cNvSpPr>
          <p:nvPr>
            <p:ph idx="1"/>
          </p:nvPr>
        </p:nvSpPr>
        <p:spPr>
          <a:xfrm>
            <a:off x="335602" y="1186774"/>
            <a:ext cx="11520796" cy="5079140"/>
          </a:xfrm>
        </p:spPr>
        <p:txBody>
          <a:bodyPr>
            <a:normAutofit fontScale="25000" lnSpcReduction="20000"/>
          </a:bodyPr>
          <a:lstStyle/>
          <a:p>
            <a:pPr algn="just">
              <a:lnSpc>
                <a:spcPct val="170000"/>
              </a:lnSpc>
            </a:pPr>
            <a:r>
              <a:rPr lang="en-US" sz="7200" b="1" dirty="0">
                <a:latin typeface="Times New Roman" panose="02020603050405020304" pitchFamily="18" charset="0"/>
                <a:cs typeface="Times New Roman" panose="02020603050405020304" pitchFamily="18" charset="0"/>
              </a:rPr>
              <a:t>Problem solving: </a:t>
            </a:r>
            <a:r>
              <a:rPr lang="en-US" sz="7200" dirty="0">
                <a:latin typeface="Times New Roman" panose="02020603050405020304" pitchFamily="18" charset="0"/>
                <a:cs typeface="Times New Roman" panose="02020603050405020304" pitchFamily="18" charset="0"/>
              </a:rPr>
              <a:t>Data structures provide powerful tools for solving a wide range of problems. They enable you to represent complex relationships between data elements, model real-world scenarios, and design algorithms that efficiently manipulate the data. </a:t>
            </a:r>
            <a:r>
              <a:rPr lang="en-US" sz="7200" b="1" dirty="0">
                <a:latin typeface="Times New Roman" panose="02020603050405020304" pitchFamily="18" charset="0"/>
                <a:cs typeface="Times New Roman" panose="02020603050405020304" pitchFamily="18" charset="0"/>
              </a:rPr>
              <a:t>(Sorting, searching, graph traversal, or any other problem domain)</a:t>
            </a:r>
          </a:p>
          <a:p>
            <a:pPr algn="just">
              <a:lnSpc>
                <a:spcPct val="170000"/>
              </a:lnSpc>
            </a:pPr>
            <a:endParaRPr lang="en-US" sz="7200" b="1" dirty="0">
              <a:latin typeface="Times New Roman" panose="02020603050405020304" pitchFamily="18" charset="0"/>
              <a:cs typeface="Times New Roman" panose="02020603050405020304" pitchFamily="18" charset="0"/>
            </a:endParaRPr>
          </a:p>
          <a:p>
            <a:pPr algn="just">
              <a:lnSpc>
                <a:spcPct val="170000"/>
              </a:lnSpc>
            </a:pPr>
            <a:r>
              <a:rPr lang="en-US" sz="7200" b="1" dirty="0">
                <a:latin typeface="Times New Roman" panose="02020603050405020304" pitchFamily="18" charset="0"/>
                <a:cs typeface="Times New Roman" panose="02020603050405020304" pitchFamily="18" charset="0"/>
              </a:rPr>
              <a:t>Code organization and reusability</a:t>
            </a:r>
            <a:r>
              <a:rPr lang="en-US" sz="7200" dirty="0">
                <a:latin typeface="Times New Roman" panose="02020603050405020304" pitchFamily="18" charset="0"/>
                <a:cs typeface="Times New Roman" panose="02020603050405020304" pitchFamily="18" charset="0"/>
              </a:rPr>
              <a:t>: By using data structures effectively, you can organize your code in a modular and reusable manner. Data structures encapsulate data and operations, allowing you to separate concerns and build components that can be reused in different parts of your program or in future projects.</a:t>
            </a:r>
          </a:p>
          <a:p>
            <a:pPr algn="just">
              <a:lnSpc>
                <a:spcPct val="170000"/>
              </a:lnSpc>
            </a:pPr>
            <a:endParaRPr lang="en-US" sz="7200" dirty="0">
              <a:latin typeface="Times New Roman" panose="02020603050405020304" pitchFamily="18" charset="0"/>
              <a:cs typeface="Times New Roman" panose="02020603050405020304" pitchFamily="18" charset="0"/>
            </a:endParaRPr>
          </a:p>
          <a:p>
            <a:pPr algn="just">
              <a:lnSpc>
                <a:spcPct val="170000"/>
              </a:lnSpc>
            </a:pPr>
            <a:r>
              <a:rPr lang="en-US" sz="7200" b="1" dirty="0">
                <a:latin typeface="Times New Roman" panose="02020603050405020304" pitchFamily="18" charset="0"/>
                <a:cs typeface="Times New Roman" panose="02020603050405020304" pitchFamily="18" charset="0"/>
              </a:rPr>
              <a:t>Algorithm design: </a:t>
            </a:r>
            <a:r>
              <a:rPr lang="en-US" sz="7200" dirty="0">
                <a:latin typeface="Times New Roman" panose="02020603050405020304" pitchFamily="18" charset="0"/>
                <a:cs typeface="Times New Roman" panose="02020603050405020304" pitchFamily="18" charset="0"/>
              </a:rPr>
              <a:t>Data structures are closely tied to algorithm design. Many algorithms are designed specifically to work efficiently with certain data structures. </a:t>
            </a:r>
            <a:endParaRPr lang="en-US" sz="3200" dirty="0">
              <a:latin typeface="Times New Roman" panose="02020603050405020304" pitchFamily="18" charset="0"/>
              <a:cs typeface="Times New Roman" panose="02020603050405020304" pitchFamily="18" charset="0"/>
            </a:endParaRPr>
          </a:p>
          <a:p>
            <a:pPr algn="just">
              <a:lnSpc>
                <a:spcPct val="170000"/>
              </a:lnSpc>
            </a:pPr>
            <a:endParaRPr lang="en-US" sz="7200"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8CC5295C-F75C-22B9-D4C1-5C8F52E7AAD0}"/>
              </a:ext>
            </a:extLst>
          </p:cNvPr>
          <p:cNvSpPr>
            <a:spLocks noGrp="1"/>
          </p:cNvSpPr>
          <p:nvPr>
            <p:ph type="dt" sz="half" idx="10"/>
          </p:nvPr>
        </p:nvSpPr>
        <p:spPr/>
        <p:txBody>
          <a:bodyPr/>
          <a:lstStyle/>
          <a:p>
            <a:fld id="{A59A34AE-B539-41CE-9CFE-631F55C0F122}" type="datetime1">
              <a:rPr lang="en-IN" smtClean="0"/>
              <a:t>10-07-2023</a:t>
            </a:fld>
            <a:endParaRPr lang="en-IN"/>
          </a:p>
        </p:txBody>
      </p:sp>
      <p:sp>
        <p:nvSpPr>
          <p:cNvPr id="5" name="Footer Placeholder 4">
            <a:extLst>
              <a:ext uri="{FF2B5EF4-FFF2-40B4-BE49-F238E27FC236}">
                <a16:creationId xmlns:a16="http://schemas.microsoft.com/office/drawing/2014/main" id="{075AC3C6-D97D-CDEB-F285-FCB89FF79B9E}"/>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376122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76C90-BFA6-4BF8-E23F-AE5C658F72A7}"/>
              </a:ext>
            </a:extLst>
          </p:cNvPr>
          <p:cNvSpPr>
            <a:spLocks noGrp="1"/>
          </p:cNvSpPr>
          <p:nvPr>
            <p:ph type="title"/>
          </p:nvPr>
        </p:nvSpPr>
        <p:spPr>
          <a:xfrm>
            <a:off x="335602" y="107004"/>
            <a:ext cx="9700098" cy="573932"/>
          </a:xfrm>
        </p:spPr>
        <p:txBody>
          <a:bodyPr>
            <a:noAutofit/>
          </a:bodyPr>
          <a:lstStyle/>
          <a:p>
            <a:r>
              <a:rPr lang="en-IN" sz="3600" b="1" dirty="0">
                <a:latin typeface="Times New Roman" panose="02020603050405020304" pitchFamily="18" charset="0"/>
                <a:cs typeface="Times New Roman" panose="02020603050405020304" pitchFamily="18" charset="0"/>
              </a:rPr>
              <a:t>Need for Data Structure </a:t>
            </a:r>
            <a:endParaRPr lang="en-IN" sz="3600" dirty="0"/>
          </a:p>
        </p:txBody>
      </p:sp>
      <p:sp>
        <p:nvSpPr>
          <p:cNvPr id="3" name="Content Placeholder 2">
            <a:extLst>
              <a:ext uri="{FF2B5EF4-FFF2-40B4-BE49-F238E27FC236}">
                <a16:creationId xmlns:a16="http://schemas.microsoft.com/office/drawing/2014/main" id="{80D113D2-2795-2B18-C06F-C97FA13C62AB}"/>
              </a:ext>
            </a:extLst>
          </p:cNvPr>
          <p:cNvSpPr>
            <a:spLocks noGrp="1"/>
          </p:cNvSpPr>
          <p:nvPr>
            <p:ph idx="1"/>
          </p:nvPr>
        </p:nvSpPr>
        <p:spPr>
          <a:xfrm>
            <a:off x="335602" y="856035"/>
            <a:ext cx="11520796" cy="5176416"/>
          </a:xfrm>
        </p:spPr>
        <p:txBody>
          <a:bodyPr>
            <a:normAutofit fontScale="25000" lnSpcReduction="20000"/>
          </a:bodyPr>
          <a:lstStyle/>
          <a:p>
            <a:pPr algn="just">
              <a:lnSpc>
                <a:spcPct val="170000"/>
              </a:lnSpc>
            </a:pPr>
            <a:r>
              <a:rPr lang="en-US" sz="7200" b="1" dirty="0">
                <a:latin typeface="Times New Roman" panose="02020603050405020304" pitchFamily="18" charset="0"/>
                <a:cs typeface="Times New Roman" panose="02020603050405020304" pitchFamily="18" charset="0"/>
              </a:rPr>
              <a:t>Code organization and reusability</a:t>
            </a:r>
            <a:r>
              <a:rPr lang="en-US" sz="7200" dirty="0">
                <a:latin typeface="Times New Roman" panose="02020603050405020304" pitchFamily="18" charset="0"/>
                <a:cs typeface="Times New Roman" panose="02020603050405020304" pitchFamily="18" charset="0"/>
              </a:rPr>
              <a:t>: By using data structures effectively, you can organize your code in a modular and reusable manner. Data structures encapsulate data and operations, allowing you to separate concerns and build components that can be reused in different parts of your program or in future projects.</a:t>
            </a:r>
          </a:p>
          <a:p>
            <a:pPr algn="just">
              <a:lnSpc>
                <a:spcPct val="170000"/>
              </a:lnSpc>
            </a:pPr>
            <a:endParaRPr lang="en-US" sz="7200" dirty="0">
              <a:latin typeface="Times New Roman" panose="02020603050405020304" pitchFamily="18" charset="0"/>
              <a:cs typeface="Times New Roman" panose="02020603050405020304" pitchFamily="18" charset="0"/>
            </a:endParaRPr>
          </a:p>
          <a:p>
            <a:pPr algn="just">
              <a:lnSpc>
                <a:spcPct val="170000"/>
              </a:lnSpc>
            </a:pPr>
            <a:r>
              <a:rPr lang="en-US" sz="7200" b="1" dirty="0">
                <a:latin typeface="Times New Roman" panose="02020603050405020304" pitchFamily="18" charset="0"/>
                <a:cs typeface="Times New Roman" panose="02020603050405020304" pitchFamily="18" charset="0"/>
              </a:rPr>
              <a:t>Abstraction and encapsulation: </a:t>
            </a:r>
            <a:r>
              <a:rPr lang="en-US" sz="7200" dirty="0">
                <a:latin typeface="Times New Roman" panose="02020603050405020304" pitchFamily="18" charset="0"/>
                <a:cs typeface="Times New Roman" panose="02020603050405020304" pitchFamily="18" charset="0"/>
              </a:rPr>
              <a:t>Data structures provide an abstraction layer that hides the complexities of data representation and manipulation. They encapsulate data and provide a clean interface for accessing and modifying it. This abstraction simplifies the development process, enhances code readability, and promotes code maintenance.</a:t>
            </a:r>
          </a:p>
          <a:p>
            <a:pPr algn="just">
              <a:lnSpc>
                <a:spcPct val="170000"/>
              </a:lnSpc>
            </a:pPr>
            <a:endParaRPr lang="en-US" sz="7200" dirty="0">
              <a:latin typeface="Times New Roman" panose="02020603050405020304" pitchFamily="18" charset="0"/>
              <a:cs typeface="Times New Roman" panose="02020603050405020304" pitchFamily="18" charset="0"/>
            </a:endParaRPr>
          </a:p>
          <a:p>
            <a:pPr algn="just">
              <a:lnSpc>
                <a:spcPct val="170000"/>
              </a:lnSpc>
            </a:pPr>
            <a:r>
              <a:rPr lang="en-US" sz="7200" dirty="0">
                <a:latin typeface="Times New Roman" panose="02020603050405020304" pitchFamily="18" charset="0"/>
                <a:cs typeface="Times New Roman" panose="02020603050405020304" pitchFamily="18" charset="0"/>
              </a:rPr>
              <a:t>It facilitate efficient data organization, optimize algorithm performance, enable problem solving, and enhance code reusability and maintainability. </a:t>
            </a:r>
          </a:p>
          <a:p>
            <a:pPr algn="just">
              <a:lnSpc>
                <a:spcPct val="170000"/>
              </a:lnSpc>
            </a:pPr>
            <a:endParaRPr lang="en-US" sz="7200" dirty="0">
              <a:latin typeface="Times New Roman" panose="02020603050405020304" pitchFamily="18" charset="0"/>
              <a:cs typeface="Times New Roman" panose="02020603050405020304" pitchFamily="18" charset="0"/>
            </a:endParaRPr>
          </a:p>
          <a:p>
            <a:pPr algn="just">
              <a:lnSpc>
                <a:spcPct val="170000"/>
              </a:lnSpc>
            </a:pPr>
            <a:r>
              <a:rPr lang="en-US" sz="7200" dirty="0">
                <a:latin typeface="Times New Roman" panose="02020603050405020304" pitchFamily="18" charset="0"/>
                <a:cs typeface="Times New Roman" panose="02020603050405020304" pitchFamily="18" charset="0"/>
              </a:rPr>
              <a:t>Understanding and effectively using data structures can significantly impact the efficiency and quality of your software.</a:t>
            </a:r>
          </a:p>
          <a:p>
            <a:endParaRPr lang="en-IN" dirty="0"/>
          </a:p>
        </p:txBody>
      </p:sp>
      <p:sp>
        <p:nvSpPr>
          <p:cNvPr id="4" name="Date Placeholder 3">
            <a:extLst>
              <a:ext uri="{FF2B5EF4-FFF2-40B4-BE49-F238E27FC236}">
                <a16:creationId xmlns:a16="http://schemas.microsoft.com/office/drawing/2014/main" id="{0674402C-DA96-BCFC-21F3-95E3E27AF806}"/>
              </a:ext>
            </a:extLst>
          </p:cNvPr>
          <p:cNvSpPr>
            <a:spLocks noGrp="1"/>
          </p:cNvSpPr>
          <p:nvPr>
            <p:ph type="dt" sz="half" idx="10"/>
          </p:nvPr>
        </p:nvSpPr>
        <p:spPr/>
        <p:txBody>
          <a:bodyPr/>
          <a:lstStyle/>
          <a:p>
            <a:fld id="{AFE4E793-B05D-48EE-9580-F98106F677C2}" type="datetime1">
              <a:rPr lang="en-IN" smtClean="0"/>
              <a:t>10-07-2023</a:t>
            </a:fld>
            <a:endParaRPr lang="en-IN"/>
          </a:p>
        </p:txBody>
      </p:sp>
      <p:sp>
        <p:nvSpPr>
          <p:cNvPr id="5" name="Footer Placeholder 4">
            <a:extLst>
              <a:ext uri="{FF2B5EF4-FFF2-40B4-BE49-F238E27FC236}">
                <a16:creationId xmlns:a16="http://schemas.microsoft.com/office/drawing/2014/main" id="{B0B9116C-9BF1-6E47-E3B2-00478B84AD08}"/>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4045207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05AADD-CE2C-2949-E3FD-3A1B118328F8}"/>
              </a:ext>
            </a:extLst>
          </p:cNvPr>
          <p:cNvSpPr>
            <a:spLocks noGrp="1"/>
          </p:cNvSpPr>
          <p:nvPr>
            <p:ph idx="1"/>
          </p:nvPr>
        </p:nvSpPr>
        <p:spPr>
          <a:xfrm>
            <a:off x="418289" y="1332690"/>
            <a:ext cx="11108987" cy="5223652"/>
          </a:xfrm>
        </p:spPr>
        <p:txBody>
          <a:bodyPr/>
          <a:lstStyle/>
          <a:p>
            <a:pPr algn="just">
              <a:lnSpc>
                <a:spcPct val="100000"/>
              </a:lnSpc>
            </a:pPr>
            <a:r>
              <a:rPr lang="en-IN" sz="18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Data structures can be classified into several categories based on their characteristics and the way they store and organize data. Here are some commonly used classifications of data structures:</a:t>
            </a:r>
          </a:p>
          <a:p>
            <a:pPr algn="just">
              <a:lnSpc>
                <a:spcPct val="100000"/>
              </a:lnSpc>
            </a:pPr>
            <a:endParaRPr lang="en-IN" sz="18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00000"/>
              </a:lnSpc>
              <a:tabLst>
                <a:tab pos="457200" algn="l"/>
              </a:tabLst>
            </a:pPr>
            <a:r>
              <a:rPr lang="en-IN" sz="18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Primitive Data Structures: </a:t>
            </a:r>
            <a:r>
              <a:rPr lang="en-IN" sz="18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These are the basic data types provided by programming languages, such as integers, floating-point numbers, characters, and </a:t>
            </a:r>
            <a:r>
              <a:rPr lang="en-IN" sz="1800" dirty="0" err="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booleans</a:t>
            </a:r>
            <a:r>
              <a:rPr lang="en-IN" sz="18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They are not explicitly defined as data structures but serve as the building blocks for more complex data structures.</a:t>
            </a:r>
          </a:p>
          <a:p>
            <a:pPr marL="342900" lvl="0" indent="-342900" algn="just">
              <a:lnSpc>
                <a:spcPct val="100000"/>
              </a:lnSpc>
              <a:tabLst>
                <a:tab pos="457200" algn="l"/>
              </a:tabLst>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00000"/>
              </a:lnSpc>
              <a:tabLst>
                <a:tab pos="457200" algn="l"/>
              </a:tabLst>
            </a:pPr>
            <a:r>
              <a:rPr lang="en-IN" sz="18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Linear Data Structures: </a:t>
            </a:r>
            <a:r>
              <a:rPr lang="en-IN" sz="18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In linear data structures, data elements are organized sequentially or linearly. Each element has a unique predecessor and successor, except for the first and last elements. Examples of linear data structures include arrays, linked lists, stacks, and queues.</a:t>
            </a:r>
          </a:p>
          <a:p>
            <a:pPr marL="342900" lvl="0" indent="-342900" algn="just">
              <a:lnSpc>
                <a:spcPct val="100000"/>
              </a:lnSpc>
              <a:tabLst>
                <a:tab pos="457200" algn="l"/>
              </a:tabLst>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00000"/>
              </a:lnSpc>
              <a:tabLst>
                <a:tab pos="457200" algn="l"/>
              </a:tabLst>
            </a:pPr>
            <a:r>
              <a:rPr lang="en-IN" sz="18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Non-linear Data Structures: </a:t>
            </a:r>
            <a:r>
              <a:rPr lang="en-IN" sz="18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Non-linear data structures do not have a sequential arrangement of elements. The relationship between elements can be hierarchical or arbitrary. Examples include trees, graphs, heaps, and hash tables.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
        <p:nvSpPr>
          <p:cNvPr id="4" name="Title 1">
            <a:extLst>
              <a:ext uri="{FF2B5EF4-FFF2-40B4-BE49-F238E27FC236}">
                <a16:creationId xmlns:a16="http://schemas.microsoft.com/office/drawing/2014/main" id="{7495339C-264D-CEB2-87F1-2273B51C795A}"/>
              </a:ext>
            </a:extLst>
          </p:cNvPr>
          <p:cNvSpPr>
            <a:spLocks noGrp="1"/>
          </p:cNvSpPr>
          <p:nvPr>
            <p:ph type="title"/>
          </p:nvPr>
        </p:nvSpPr>
        <p:spPr>
          <a:xfrm>
            <a:off x="335602" y="97277"/>
            <a:ext cx="9700098" cy="710120"/>
          </a:xfrm>
        </p:spPr>
        <p:txBody>
          <a:bodyPr>
            <a:normAutofit/>
          </a:bodyPr>
          <a:lstStyle/>
          <a:p>
            <a:r>
              <a:rPr lang="en-IN" sz="3600" b="1" dirty="0">
                <a:latin typeface="Times New Roman" panose="02020603050405020304" pitchFamily="18" charset="0"/>
                <a:cs typeface="Times New Roman" panose="02020603050405020304" pitchFamily="18" charset="0"/>
              </a:rPr>
              <a:t>Classification of Data Structure </a:t>
            </a:r>
            <a:endParaRPr lang="en-IN" sz="3600" dirty="0"/>
          </a:p>
        </p:txBody>
      </p:sp>
      <p:sp>
        <p:nvSpPr>
          <p:cNvPr id="2" name="Date Placeholder 1">
            <a:extLst>
              <a:ext uri="{FF2B5EF4-FFF2-40B4-BE49-F238E27FC236}">
                <a16:creationId xmlns:a16="http://schemas.microsoft.com/office/drawing/2014/main" id="{9CB14E75-84D4-F5F0-03C5-662E5FF9DE32}"/>
              </a:ext>
            </a:extLst>
          </p:cNvPr>
          <p:cNvSpPr>
            <a:spLocks noGrp="1"/>
          </p:cNvSpPr>
          <p:nvPr>
            <p:ph type="dt" sz="half" idx="10"/>
          </p:nvPr>
        </p:nvSpPr>
        <p:spPr/>
        <p:txBody>
          <a:bodyPr/>
          <a:lstStyle/>
          <a:p>
            <a:fld id="{8FB5BBBE-F0FC-4174-AF83-E3D2F830B724}" type="datetime1">
              <a:rPr lang="en-IN" smtClean="0"/>
              <a:t>10-07-2023</a:t>
            </a:fld>
            <a:endParaRPr lang="en-IN"/>
          </a:p>
        </p:txBody>
      </p:sp>
      <p:sp>
        <p:nvSpPr>
          <p:cNvPr id="5" name="Footer Placeholder 4">
            <a:extLst>
              <a:ext uri="{FF2B5EF4-FFF2-40B4-BE49-F238E27FC236}">
                <a16:creationId xmlns:a16="http://schemas.microsoft.com/office/drawing/2014/main" id="{77454334-BC98-16E2-2DF3-F78462D6F9F8}"/>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2915238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4FB701-DF70-7C46-798F-6CB72533B909}"/>
              </a:ext>
            </a:extLst>
          </p:cNvPr>
          <p:cNvSpPr>
            <a:spLocks noGrp="1"/>
          </p:cNvSpPr>
          <p:nvPr>
            <p:ph idx="1"/>
          </p:nvPr>
        </p:nvSpPr>
        <p:spPr>
          <a:xfrm>
            <a:off x="335602" y="1300331"/>
            <a:ext cx="11327862" cy="4905915"/>
          </a:xfrm>
        </p:spPr>
        <p:txBody>
          <a:bodyPr/>
          <a:lstStyle/>
          <a:p>
            <a:pPr marL="342900" lvl="0" indent="-342900" algn="just">
              <a:tabLst>
                <a:tab pos="457200" algn="l"/>
              </a:tabLst>
            </a:pPr>
            <a:r>
              <a:rPr lang="en-IN" sz="1800" b="1" dirty="0">
                <a:solidFill>
                  <a:srgbClr val="374151"/>
                </a:solidFill>
                <a:effectLst/>
                <a:latin typeface="Times New Roman" panose="02020603050405020304" pitchFamily="18" charset="0"/>
                <a:ea typeface="Times New Roman" panose="02020603050405020304" pitchFamily="18" charset="0"/>
              </a:rPr>
              <a:t>Static Data Structures</a:t>
            </a:r>
            <a:r>
              <a:rPr lang="en-IN" sz="1800" dirty="0">
                <a:solidFill>
                  <a:srgbClr val="374151"/>
                </a:solidFill>
                <a:effectLst/>
                <a:latin typeface="Times New Roman" panose="02020603050405020304" pitchFamily="18" charset="0"/>
                <a:ea typeface="Times New Roman" panose="02020603050405020304" pitchFamily="18" charset="0"/>
              </a:rPr>
              <a:t>: Static data structures have a fixed size determined during compile-time or at the start of the program. The size and memory allocation remain constant throughout the program execution. Arrays are a common example of static data structures.</a:t>
            </a:r>
          </a:p>
          <a:p>
            <a:pPr marL="342900" lvl="0" indent="-342900" algn="just">
              <a:tabLst>
                <a:tab pos="457200" algn="l"/>
              </a:tabLst>
            </a:pPr>
            <a:endParaRPr lang="en-IN" sz="1800" dirty="0">
              <a:effectLst/>
              <a:latin typeface="Times New Roman" panose="02020603050405020304" pitchFamily="18" charset="0"/>
              <a:ea typeface="Times New Roman" panose="02020603050405020304" pitchFamily="18" charset="0"/>
            </a:endParaRPr>
          </a:p>
          <a:p>
            <a:pPr marL="342900" lvl="0" indent="-342900" algn="just">
              <a:tabLst>
                <a:tab pos="457200" algn="l"/>
              </a:tabLst>
            </a:pPr>
            <a:r>
              <a:rPr lang="en-IN" sz="1800" b="1" dirty="0">
                <a:solidFill>
                  <a:srgbClr val="374151"/>
                </a:solidFill>
                <a:effectLst/>
                <a:latin typeface="Times New Roman" panose="02020603050405020304" pitchFamily="18" charset="0"/>
                <a:ea typeface="Times New Roman" panose="02020603050405020304" pitchFamily="18" charset="0"/>
              </a:rPr>
              <a:t>Dynamic Data Structures: </a:t>
            </a:r>
            <a:r>
              <a:rPr lang="en-IN" sz="1800" dirty="0">
                <a:solidFill>
                  <a:srgbClr val="374151"/>
                </a:solidFill>
                <a:effectLst/>
                <a:latin typeface="Times New Roman" panose="02020603050405020304" pitchFamily="18" charset="0"/>
                <a:ea typeface="Times New Roman" panose="02020603050405020304" pitchFamily="18" charset="0"/>
              </a:rPr>
              <a:t>Dynamic data structures allow the size to be adjusted dynamically during runtime. They allocate memory as needed and can grow or shrink based on the data requirements. Dynamic data structures include linked lists, stacks, queues, trees, and hash tables.</a:t>
            </a:r>
          </a:p>
          <a:p>
            <a:pPr marL="342900" lvl="0" indent="-342900" algn="just">
              <a:tabLst>
                <a:tab pos="457200" algn="l"/>
              </a:tabLst>
            </a:pPr>
            <a:endParaRPr lang="en-IN" sz="1800" dirty="0">
              <a:effectLst/>
              <a:latin typeface="Times New Roman" panose="02020603050405020304" pitchFamily="18" charset="0"/>
              <a:ea typeface="Times New Roman" panose="02020603050405020304" pitchFamily="18" charset="0"/>
            </a:endParaRPr>
          </a:p>
          <a:p>
            <a:pPr marL="342900" lvl="0" indent="-342900" algn="just">
              <a:tabLst>
                <a:tab pos="457200" algn="l"/>
              </a:tabLst>
            </a:pPr>
            <a:r>
              <a:rPr lang="en-IN" sz="1800" b="1" dirty="0">
                <a:solidFill>
                  <a:srgbClr val="374151"/>
                </a:solidFill>
                <a:effectLst/>
                <a:latin typeface="Times New Roman" panose="02020603050405020304" pitchFamily="18" charset="0"/>
                <a:ea typeface="Times New Roman" panose="02020603050405020304" pitchFamily="18" charset="0"/>
              </a:rPr>
              <a:t>Homogeneous Data Structures: </a:t>
            </a:r>
            <a:r>
              <a:rPr lang="en-IN" sz="1800" dirty="0">
                <a:solidFill>
                  <a:srgbClr val="374151"/>
                </a:solidFill>
                <a:effectLst/>
                <a:latin typeface="Times New Roman" panose="02020603050405020304" pitchFamily="18" charset="0"/>
                <a:ea typeface="Times New Roman" panose="02020603050405020304" pitchFamily="18" charset="0"/>
              </a:rPr>
              <a:t>Homogeneous data structures store elements of the same data type. Arrays are a primary example of homogeneous data structures, where all elements have the same data type.</a:t>
            </a:r>
          </a:p>
          <a:p>
            <a:pPr marL="342900" lvl="0" indent="-342900" algn="just">
              <a:tabLst>
                <a:tab pos="457200" algn="l"/>
              </a:tabLst>
            </a:pPr>
            <a:endParaRPr lang="en-IN" sz="1800" dirty="0">
              <a:effectLst/>
              <a:latin typeface="Times New Roman" panose="02020603050405020304" pitchFamily="18" charset="0"/>
              <a:ea typeface="Times New Roman" panose="02020603050405020304" pitchFamily="18" charset="0"/>
            </a:endParaRPr>
          </a:p>
          <a:p>
            <a:pPr marL="342900" lvl="0" indent="-342900" algn="just">
              <a:tabLst>
                <a:tab pos="457200" algn="l"/>
              </a:tabLst>
            </a:pPr>
            <a:r>
              <a:rPr lang="en-IN" sz="1800" b="1" dirty="0">
                <a:solidFill>
                  <a:srgbClr val="374151"/>
                </a:solidFill>
                <a:effectLst/>
                <a:latin typeface="Times New Roman" panose="02020603050405020304" pitchFamily="18" charset="0"/>
                <a:ea typeface="Times New Roman" panose="02020603050405020304" pitchFamily="18" charset="0"/>
              </a:rPr>
              <a:t>Heterogeneous Data Structures: </a:t>
            </a:r>
            <a:r>
              <a:rPr lang="en-IN" sz="1800" dirty="0">
                <a:solidFill>
                  <a:srgbClr val="374151"/>
                </a:solidFill>
                <a:effectLst/>
                <a:latin typeface="Times New Roman" panose="02020603050405020304" pitchFamily="18" charset="0"/>
                <a:ea typeface="Times New Roman" panose="02020603050405020304" pitchFamily="18" charset="0"/>
              </a:rPr>
              <a:t>Heterogeneous data structures can store elements of different data types. Structs, records, and classes are examples of heterogeneous data structures, where each element can have different fields and data types.</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7" name="Title 1">
            <a:extLst>
              <a:ext uri="{FF2B5EF4-FFF2-40B4-BE49-F238E27FC236}">
                <a16:creationId xmlns:a16="http://schemas.microsoft.com/office/drawing/2014/main" id="{CB757CCC-DCB2-534E-024B-3F017D5F6C3F}"/>
              </a:ext>
            </a:extLst>
          </p:cNvPr>
          <p:cNvSpPr txBox="1">
            <a:spLocks/>
          </p:cNvSpPr>
          <p:nvPr/>
        </p:nvSpPr>
        <p:spPr>
          <a:xfrm>
            <a:off x="335602" y="97277"/>
            <a:ext cx="9700098" cy="7101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dirty="0">
                <a:latin typeface="Times New Roman" panose="02020603050405020304" pitchFamily="18" charset="0"/>
                <a:cs typeface="Times New Roman" panose="02020603050405020304" pitchFamily="18" charset="0"/>
              </a:rPr>
              <a:t>Classification of Data Structure </a:t>
            </a:r>
            <a:endParaRPr lang="en-IN" sz="3600" dirty="0"/>
          </a:p>
        </p:txBody>
      </p:sp>
      <p:sp>
        <p:nvSpPr>
          <p:cNvPr id="2" name="Date Placeholder 1">
            <a:extLst>
              <a:ext uri="{FF2B5EF4-FFF2-40B4-BE49-F238E27FC236}">
                <a16:creationId xmlns:a16="http://schemas.microsoft.com/office/drawing/2014/main" id="{8DC73537-A13E-083F-1D9B-09DFAF22EF50}"/>
              </a:ext>
            </a:extLst>
          </p:cNvPr>
          <p:cNvSpPr>
            <a:spLocks noGrp="1"/>
          </p:cNvSpPr>
          <p:nvPr>
            <p:ph type="dt" sz="half" idx="10"/>
          </p:nvPr>
        </p:nvSpPr>
        <p:spPr/>
        <p:txBody>
          <a:bodyPr/>
          <a:lstStyle/>
          <a:p>
            <a:fld id="{D62F058E-7275-475B-ACD3-D2530BF0D597}" type="datetime1">
              <a:rPr lang="en-IN" smtClean="0"/>
              <a:t>10-07-2023</a:t>
            </a:fld>
            <a:endParaRPr lang="en-IN"/>
          </a:p>
        </p:txBody>
      </p:sp>
      <p:sp>
        <p:nvSpPr>
          <p:cNvPr id="4" name="Footer Placeholder 3">
            <a:extLst>
              <a:ext uri="{FF2B5EF4-FFF2-40B4-BE49-F238E27FC236}">
                <a16:creationId xmlns:a16="http://schemas.microsoft.com/office/drawing/2014/main" id="{9302CFBE-CB62-BFAF-042D-C68CE47F7EAA}"/>
              </a:ext>
            </a:extLst>
          </p:cNvPr>
          <p:cNvSpPr>
            <a:spLocks noGrp="1"/>
          </p:cNvSpPr>
          <p:nvPr>
            <p:ph type="ftr" sz="quarter" idx="11"/>
          </p:nvPr>
        </p:nvSpPr>
        <p:spPr/>
        <p:txBody>
          <a:bodyPr/>
          <a:lstStyle/>
          <a:p>
            <a:r>
              <a:rPr lang="en-US"/>
              <a:t>Prepared  by Data Structure Team Members</a:t>
            </a:r>
            <a:endParaRPr lang="en-IN"/>
          </a:p>
        </p:txBody>
      </p:sp>
    </p:spTree>
    <p:extLst>
      <p:ext uri="{BB962C8B-B14F-4D97-AF65-F5344CB8AC3E}">
        <p14:creationId xmlns:p14="http://schemas.microsoft.com/office/powerpoint/2010/main" val="1042630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6352</Words>
  <Application>Microsoft Office PowerPoint</Application>
  <PresentationFormat>Widescreen</PresentationFormat>
  <Paragraphs>575</Paragraphs>
  <Slides>51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Arial</vt:lpstr>
      <vt:lpstr>Calibri</vt:lpstr>
      <vt:lpstr>Calibri Light</vt:lpstr>
      <vt:lpstr>Cambria</vt:lpstr>
      <vt:lpstr>hco ideal sans ssm</vt:lpstr>
      <vt:lpstr>Nunito</vt:lpstr>
      <vt:lpstr>Source Sans 3</vt:lpstr>
      <vt:lpstr>Times New Roman</vt:lpstr>
      <vt:lpstr>var(--headingsfontfamily)</vt:lpstr>
      <vt:lpstr>Office Theme</vt:lpstr>
      <vt:lpstr>   RAJALAKSHMI INSTITUTE OF TECHNOLOGY  Data Structures and Algorithms   Session 1- Introduction to Data Structures  </vt:lpstr>
      <vt:lpstr>Data Structure - Introduction</vt:lpstr>
      <vt:lpstr>Data Structure </vt:lpstr>
      <vt:lpstr>PowerPoint Presentation</vt:lpstr>
      <vt:lpstr>Need for Data Structure </vt:lpstr>
      <vt:lpstr>Need for Data Structure </vt:lpstr>
      <vt:lpstr>Need for Data Structure </vt:lpstr>
      <vt:lpstr>Classification of Data Structure </vt:lpstr>
      <vt:lpstr>PowerPoint Presentation</vt:lpstr>
      <vt:lpstr>PowerPoint Presentation</vt:lpstr>
      <vt:lpstr>PowerPoint Presentation</vt:lpstr>
      <vt:lpstr>PowerPoint Presentation</vt:lpstr>
      <vt:lpstr>Linear ADTs:</vt:lpstr>
      <vt:lpstr>Linear ADTs:</vt:lpstr>
      <vt:lpstr>Linear ADTs:</vt:lpstr>
      <vt:lpstr>Linear ADTs:</vt:lpstr>
      <vt:lpstr>Non-linear ADTs:</vt:lpstr>
      <vt:lpstr>Non-linear ADTs:</vt:lpstr>
      <vt:lpstr>Non-linear ADTs:</vt:lpstr>
      <vt:lpstr>Non-linear ADTs:</vt:lpstr>
      <vt:lpstr>Linear Vs Non-linear Data Structures</vt:lpstr>
      <vt:lpstr>Static Vs Dynamic Data Structures</vt:lpstr>
      <vt:lpstr>PowerPoint Presentation</vt:lpstr>
      <vt:lpstr>Static Vs Dynamic Data Structures</vt:lpstr>
      <vt:lpstr>Advantage of Static data structure  </vt:lpstr>
      <vt:lpstr>Advantage of Dynamic Data Structure  </vt:lpstr>
      <vt:lpstr>Operations on different Data Structure </vt:lpstr>
      <vt:lpstr>Operations on different Data Structure </vt:lpstr>
      <vt:lpstr>Operations on different Data Structure </vt:lpstr>
      <vt:lpstr>Operations on different Data Structure </vt:lpstr>
      <vt:lpstr>Operations on different Data Structure </vt:lpstr>
      <vt:lpstr>Algorithms</vt:lpstr>
      <vt:lpstr>Categories Of Algorithms</vt:lpstr>
      <vt:lpstr>Characteristics Of An Algorithm</vt:lpstr>
      <vt:lpstr>Factors of an algorithm</vt:lpstr>
      <vt:lpstr>Factors of an algorithm</vt:lpstr>
      <vt:lpstr>Real-life Applications of Data Structures and Algorithms (DSA) </vt:lpstr>
      <vt:lpstr>Application of Arrays</vt:lpstr>
      <vt:lpstr>Application of Strings: </vt:lpstr>
      <vt:lpstr>Application of Matrix: </vt:lpstr>
      <vt:lpstr>Application of Linked Lists: </vt:lpstr>
      <vt:lpstr>Application of Stack </vt:lpstr>
      <vt:lpstr>Application of Queue: </vt:lpstr>
      <vt:lpstr>Application of Priority Queue: </vt:lpstr>
      <vt:lpstr>Application of Graph: </vt:lpstr>
      <vt:lpstr>Application of Tree </vt:lpstr>
      <vt:lpstr>PowerPoint Presentation</vt:lpstr>
      <vt:lpstr>Application of Hash Tables </vt:lpstr>
      <vt:lpstr>Application of Heap: </vt:lpstr>
      <vt:lpstr>Application of Algorithms: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dc:title>
  <dc:creator>Kanagavalli Neelakandan</dc:creator>
  <cp:lastModifiedBy>Kanagavalli Neelakandan</cp:lastModifiedBy>
  <cp:revision>113</cp:revision>
  <dcterms:created xsi:type="dcterms:W3CDTF">2023-07-08T15:44:59Z</dcterms:created>
  <dcterms:modified xsi:type="dcterms:W3CDTF">2023-07-10T04:17:31Z</dcterms:modified>
</cp:coreProperties>
</file>