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67" r:id="rId4"/>
    <p:sldId id="268" r:id="rId5"/>
    <p:sldId id="269" r:id="rId6"/>
    <p:sldId id="280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6682D0-D9D1-49D9-B9AF-C7D4173FC3DC}">
  <a:tblStyle styleId="{7F6682D0-D9D1-49D9-B9AF-C7D4173FC3D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1798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7025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0851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5328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943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9508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657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9963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047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2557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1939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2300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3756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5756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3588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869A150-C3BD-4917-BB81-D0A87A0E73FE}" type="datetime1">
              <a:rPr lang="en-US" smtClean="0"/>
              <a:t>7/10/2023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RAJALAKSHMI INSTITUTE OF TECHNOLOGY, CHENNAI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696D8BD-5742-4230-8065-4C63BD131087}" type="datetime1">
              <a:rPr lang="en-US" smtClean="0"/>
              <a:t>7/10/2023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RAJALAKSHMI INSTITUTE OF TECHNOLOGY, CHENNAI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D7B74A9-9F6E-4BE4-A14F-CA17F1A07A53}" type="datetime1">
              <a:rPr lang="en-US" smtClean="0"/>
              <a:t>7/10/2023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RAJALAKSHMI INSTITUTE OF TECHNOLOGY, CHENNAI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F3EB8D3-F015-474A-8BD4-70D764D8DDA5}" type="datetime1">
              <a:rPr lang="en-US" smtClean="0"/>
              <a:t>7/10/2023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RAJALAKSHMI INSTITUTE OF TECHNOLOGY, CHENNAI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04F5F74-1C1D-4674-B40C-2CEF1173908B}" type="datetime1">
              <a:rPr lang="en-US" smtClean="0"/>
              <a:t>7/10/2023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RAJALAKSHMI INSTITUTE OF TECHNOLOGY, CHENNAI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C9158E3-B489-4BE6-A904-0857ED8D7D76}" type="datetime1">
              <a:rPr lang="en-US" smtClean="0"/>
              <a:t>7/10/2023</a:t>
            </a:fld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RAJALAKSHMI INSTITUTE OF TECHNOLOGY, CHENNAI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B42A07C-9A23-4ED1-84BC-09040F406DF1}" type="datetime1">
              <a:rPr lang="en-US" smtClean="0"/>
              <a:t>7/10/2023</a:t>
            </a:fld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RAJALAKSHMI INSTITUTE OF TECHNOLOGY, CHENNAI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B2850E8-B08D-4561-8466-6E397253FC05}" type="datetime1">
              <a:rPr lang="en-US" smtClean="0"/>
              <a:t>7/10/2023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RAJALAKSHMI INSTITUTE OF TECHNOLOGY, CHENNAI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0E1C9B0-6976-4A06-BD75-71B55B730BBF}" type="datetime1">
              <a:rPr lang="en-US" smtClean="0"/>
              <a:t>7/10/2023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RAJALAKSHMI INSTITUTE OF TECHNOLOGY, CHENNAI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E5E40BF-0FCC-458D-AD02-7352F6DCBABF}" type="datetime1">
              <a:rPr lang="en-US" smtClean="0"/>
              <a:t>7/10/2023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RAJALAKSHMI INSTITUTE OF TECHNOLOGY, CHENNAI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B35A493-0706-4C46-9CA0-2CC55D8AF15F}" type="datetime1">
              <a:rPr lang="en-US" smtClean="0"/>
              <a:t>7/10/2023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RAJALAKSHMI INSTITUTE OF TECHNOLOGY, CHENNAI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FDA2EBA-3404-4D8E-8F48-C8484D9D1049}" type="datetime1">
              <a:rPr lang="en-US" smtClean="0"/>
              <a:t>7/10/2023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RAJALAKSHMI INSTITUTE OF TECHNOLOGY, CHENNAI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524000" y="1419367"/>
            <a:ext cx="9144000" cy="4247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4320"/>
            </a:pPr>
            <a:r>
              <a:rPr lang="en-US" sz="4320" b="1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32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320" b="1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32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320" b="1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32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320" b="1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32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320" b="1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32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320" b="1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32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320" b="1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32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320" b="1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32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320" b="1" dirty="0">
                <a:latin typeface="Times New Roman"/>
                <a:ea typeface="Times New Roman"/>
                <a:cs typeface="Times New Roman"/>
                <a:sym typeface="Times New Roman"/>
              </a:rPr>
              <a:t>2023-24 Odd </a:t>
            </a:r>
            <a:r>
              <a:rPr lang="en-US" sz="432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Semester</a:t>
            </a:r>
            <a:br>
              <a:rPr lang="en-US" sz="4320" b="1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320" b="1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32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959" b="1" dirty="0">
                <a:latin typeface="Times New Roman"/>
                <a:ea typeface="Times New Roman"/>
                <a:cs typeface="Times New Roman"/>
                <a:sym typeface="Times New Roman"/>
              </a:rPr>
              <a:t>TRAINING ON </a:t>
            </a:r>
            <a:r>
              <a:rPr lang="en-US" sz="3959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DATA STRUCTURES</a:t>
            </a:r>
            <a:br>
              <a:rPr lang="en-US" sz="3959" b="1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320" b="1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32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32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List ADT</a:t>
            </a:r>
            <a:br>
              <a:rPr lang="en-US" sz="4320" b="1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320" b="1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32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3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971" y="95537"/>
            <a:ext cx="4315417" cy="147395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AC6C5DBC-012E-495A-A486-56F4008415AC}" type="datetime1">
              <a:rPr lang="en-US" smtClean="0"/>
              <a:t>7/10/2023</a:t>
            </a:fld>
            <a:endParaRPr dirty="0"/>
          </a:p>
        </p:txBody>
      </p:sp>
      <p:sp>
        <p:nvSpPr>
          <p:cNvPr id="93" name="Google Shape;9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Traversing an element in an array</a:t>
            </a:r>
            <a:endParaRPr/>
          </a:p>
        </p:txBody>
      </p:sp>
      <p:pic>
        <p:nvPicPr>
          <p:cNvPr id="264" name="Google Shape;264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33266" y="2164394"/>
            <a:ext cx="8243247" cy="3649552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7/23/2020</a:t>
            </a:r>
            <a:endParaRPr/>
          </a:p>
        </p:txBody>
      </p:sp>
      <p:sp>
        <p:nvSpPr>
          <p:cNvPr id="266" name="Google Shape;26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3121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Inserting an element in the array</a:t>
            </a:r>
            <a:endParaRPr/>
          </a:p>
        </p:txBody>
      </p:sp>
      <p:sp>
        <p:nvSpPr>
          <p:cNvPr id="273" name="Google Shape;273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Assume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i=0,j=n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k </a:t>
            </a:r>
            <a:r>
              <a:rPr lang="en-US"/>
              <a:t>as the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Position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item</a:t>
            </a:r>
            <a:r>
              <a:rPr lang="en-US"/>
              <a:t> as the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Inserting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element</a:t>
            </a:r>
            <a:endParaRPr/>
          </a:p>
        </p:txBody>
      </p:sp>
      <p:sp>
        <p:nvSpPr>
          <p:cNvPr id="274" name="Google Shape;274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7/23/2020</a:t>
            </a:r>
            <a:endParaRPr/>
          </a:p>
        </p:txBody>
      </p:sp>
      <p:sp>
        <p:nvSpPr>
          <p:cNvPr id="275" name="Google Shape;27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276" name="Google Shape;27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77" name="Google Shape;27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1438" y="1825624"/>
            <a:ext cx="7683690" cy="43513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5342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Deleting an element from an array</a:t>
            </a:r>
            <a:endParaRPr/>
          </a:p>
        </p:txBody>
      </p:sp>
      <p:pic>
        <p:nvPicPr>
          <p:cNvPr id="283" name="Google Shape;283;p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92322" y="1690688"/>
            <a:ext cx="8229600" cy="430160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7/23/2020</a:t>
            </a:r>
            <a:endParaRPr/>
          </a:p>
        </p:txBody>
      </p:sp>
      <p:sp>
        <p:nvSpPr>
          <p:cNvPr id="285" name="Google Shape;28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286" name="Google Shape;28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2148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Searching an element in an array</a:t>
            </a:r>
            <a:endParaRPr/>
          </a:p>
        </p:txBody>
      </p:sp>
      <p:sp>
        <p:nvSpPr>
          <p:cNvPr id="292" name="Google Shape;292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Searching can be done based on the value or index of array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93" name="Google Shape;293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7/23/2020</a:t>
            </a:r>
            <a:endParaRPr/>
          </a:p>
        </p:txBody>
      </p:sp>
      <p:sp>
        <p:nvSpPr>
          <p:cNvPr id="294" name="Google Shape;294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295" name="Google Shape;295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96" name="Google Shape;29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1254" y="2662844"/>
            <a:ext cx="8120418" cy="3410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061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Updating an element in an array</a:t>
            </a:r>
            <a:endParaRPr/>
          </a:p>
        </p:txBody>
      </p:sp>
      <p:sp>
        <p:nvSpPr>
          <p:cNvPr id="302" name="Google Shape;302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refers to updating an existing element from the array at a given index.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03" name="Google Shape;303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7/23/2020</a:t>
            </a:r>
            <a:endParaRPr/>
          </a:p>
        </p:txBody>
      </p:sp>
      <p:sp>
        <p:nvSpPr>
          <p:cNvPr id="304" name="Google Shape;304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305" name="Google Shape;305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306" name="Google Shape;30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5026" y="2715904"/>
            <a:ext cx="8175009" cy="3461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7258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 of array-based implementation</a:t>
            </a:r>
            <a:br>
              <a:rPr lang="en-US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9125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Insertion and deletion of elements take more time. 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Size must be known when the array is created and is fixed</a:t>
            </a:r>
            <a:endParaRPr dirty="0"/>
          </a:p>
          <a:p>
            <a:pPr marL="685800" lvl="1" indent="-50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To overcome these disadvantages, linked-list based implementation is used. 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7/23/2020</a:t>
            </a:r>
            <a:endParaRPr/>
          </a:p>
        </p:txBody>
      </p:sp>
      <p:sp>
        <p:nvSpPr>
          <p:cNvPr id="314" name="Google Shape;314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315" name="Google Shape;315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1784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AEF3-F830-499E-A939-272B2E9AB91F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RAJALAKSHMI INSTITUTE OF TECHNOLOGY,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AF83-8D9C-4EA5-AA7A-EEE9A91FE905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 list consists of a series of nodes.</a:t>
            </a:r>
          </a:p>
          <a:p>
            <a:r>
              <a:rPr lang="en-US" dirty="0" smtClean="0"/>
              <a:t>Each node has the element and a pointer to its successor node.</a:t>
            </a:r>
          </a:p>
          <a:p>
            <a:r>
              <a:rPr lang="en-US" dirty="0" smtClean="0"/>
              <a:t>The pointer of last node is pointed to NULL.</a:t>
            </a:r>
          </a:p>
          <a:p>
            <a:r>
              <a:rPr lang="en-US" dirty="0" smtClean="0"/>
              <a:t>Insertion and deletion are easily performed.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520" y="4390091"/>
            <a:ext cx="4177126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9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612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linked list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2"/>
            <a:ext cx="10515600" cy="514169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Singly linked list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contains only one link field pointing to the next node in the list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contains two links namely forward link and backward link.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AEF3-F830-499E-A939-272B2E9AB91F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RAJALAKSHMI INSTITUTE OF TECHNOLOGY,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AF83-8D9C-4EA5-AA7A-EEE9A91FE905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701" y="5025828"/>
            <a:ext cx="5131559" cy="1211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427" y="2099746"/>
            <a:ext cx="7042245" cy="165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7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612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linked list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2"/>
            <a:ext cx="10515600" cy="514169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linked list</a:t>
            </a:r>
          </a:p>
          <a:p>
            <a:pPr lvl="1"/>
            <a:r>
              <a:rPr lang="en-US" dirty="0" smtClean="0"/>
              <a:t>Pointer of the last node points to the first node</a:t>
            </a:r>
          </a:p>
          <a:p>
            <a:pPr lvl="1"/>
            <a:r>
              <a:rPr lang="en-US" dirty="0" smtClean="0"/>
              <a:t>Can be implemented in two ways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r>
              <a:rPr lang="en-US" b="1" dirty="0" smtClean="0"/>
              <a:t>1. Singly linked circular list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AEF3-F830-499E-A939-272B2E9AB91F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RAJALAKSHMI INSTITUTE OF TECHNOLOGY,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AF83-8D9C-4EA5-AA7A-EEE9A91FE905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35" y="3338945"/>
            <a:ext cx="7519916" cy="263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6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612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linked list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2"/>
            <a:ext cx="10515600" cy="514169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linked list</a:t>
            </a:r>
          </a:p>
          <a:p>
            <a:pPr marL="457200" lvl="1" indent="0">
              <a:buNone/>
            </a:pPr>
            <a:r>
              <a:rPr lang="en-US" dirty="0" smtClean="0"/>
              <a:t>2. </a:t>
            </a:r>
            <a:r>
              <a:rPr lang="en-US" b="1" dirty="0" smtClean="0"/>
              <a:t>Doubly linked circular list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Forward link of the last node points to the first node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Backward link of the first node points to the last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AEF3-F830-499E-A939-272B2E9AB91F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RAJALAKSHMI INSTITUTE OF TECHNOLOGY,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AF83-8D9C-4EA5-AA7A-EEE9A91FE905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257" y="3321344"/>
            <a:ext cx="6449325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7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Topics to be covered</a:t>
            </a:r>
            <a:endParaRPr b="1"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List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ADT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Operations on List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ethods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of implementing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>
              <a:lnSpc>
                <a:spcPct val="80000"/>
              </a:lnSpc>
              <a:buSzPts val="28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Array Implementation of List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ADT</a:t>
            </a:r>
          </a:p>
          <a:p>
            <a:pPr marL="228600" indent="-228600">
              <a:lnSpc>
                <a:spcPct val="80000"/>
              </a:lnSpc>
              <a:buSzPts val="2800"/>
            </a:pPr>
            <a:endParaRPr lang="en-US" dirty="0">
              <a:latin typeface="Times New Roman"/>
              <a:cs typeface="Times New Roman"/>
              <a:sym typeface="Times New Roman"/>
            </a:endParaRPr>
          </a:p>
          <a:p>
            <a:pPr marL="685800" lvl="1" indent="-228600">
              <a:lnSpc>
                <a:spcPct val="80000"/>
              </a:lnSpc>
              <a:buSzPts val="2800"/>
            </a:pPr>
            <a:r>
              <a:rPr lang="en-US" dirty="0" smtClean="0">
                <a:latin typeface="Times New Roman"/>
                <a:cs typeface="Times New Roman"/>
                <a:sym typeface="Times New Roman"/>
              </a:rPr>
              <a:t>Linked List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Implementation of List ADT</a:t>
            </a: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63B0BCCF-D7B5-4566-B49B-C4E10ADF0808}" type="datetime1">
              <a:rPr lang="en-US" smtClean="0"/>
              <a:t>7/10/2023</a:t>
            </a:fld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 in Singly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AEF3-F830-499E-A939-272B2E9AB91F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RAJALAKSHMI INSTITUTE OF TECHNOLOGY,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AF83-8D9C-4EA5-AA7A-EEE9A91FE905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804" y="1852920"/>
            <a:ext cx="5677468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8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Routine to check for an empty list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257" y="1937982"/>
            <a:ext cx="5908343" cy="321599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AEF3-F830-499E-A939-272B2E9AB91F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RAJALAKSHMI INSTITUTE OF TECHNOLOGY,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AF83-8D9C-4EA5-AA7A-EEE9A91FE90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Routine to check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the current position is the last in the list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AEF3-F830-499E-A939-272B2E9AB91F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RAJALAKSHMI INSTITUTE OF TECHNOLOGY,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AF83-8D9C-4EA5-AA7A-EEE9A91FE905}" type="slidenum">
              <a:rPr lang="en-US" smtClean="0"/>
              <a:t>22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742" y="2210937"/>
            <a:ext cx="7942997" cy="22245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742" y="4299046"/>
            <a:ext cx="7533565" cy="180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595578"/>
            <a:ext cx="10515600" cy="932971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Routine to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an element in the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AEF3-F830-499E-A939-272B2E9AB91F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RAJALAKSHMI INSTITUTE OF TECHNOLOGY,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AF83-8D9C-4EA5-AA7A-EEE9A91FE905}" type="slidenum">
              <a:rPr lang="en-US" smtClean="0"/>
              <a:t>23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396" y="1690688"/>
            <a:ext cx="6068272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6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Routine to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previous element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AEF3-F830-499E-A939-272B2E9AB91F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RAJALAKSHMI INSTITUTE OF TECHNOLOGY,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AF83-8D9C-4EA5-AA7A-EEE9A91FE905}" type="slidenum">
              <a:rPr lang="en-US" smtClean="0"/>
              <a:t>24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3919" y="1690688"/>
            <a:ext cx="6216433" cy="26673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920" y="4556993"/>
            <a:ext cx="5582429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Routine to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next element in the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AEF3-F830-499E-A939-272B2E9AB91F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RAJALAKSHMI INSTITUTE OF TECHNOLOGY,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AF83-8D9C-4EA5-AA7A-EEE9A91FE905}" type="slidenum">
              <a:rPr lang="en-US" smtClean="0"/>
              <a:t>25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699" y="1882171"/>
            <a:ext cx="7383438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an element in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00" y="1978925"/>
            <a:ext cx="5029199" cy="192433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AEF3-F830-499E-A939-272B2E9AB91F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RAJALAKSHMI INSTITUTE OF TECHNOLOGY,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AF83-8D9C-4EA5-AA7A-EEE9A91FE905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903260"/>
            <a:ext cx="5029200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5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an element in the linked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AEF3-F830-499E-A939-272B2E9AB91F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RAJALAKSHMI INSTITUTE OF TECHNOLOGY,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AF83-8D9C-4EA5-AA7A-EEE9A91FE905}" type="slidenum">
              <a:rPr lang="en-US" smtClean="0"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6346" y="1825625"/>
            <a:ext cx="9001836" cy="340146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8710"/>
            <a:ext cx="8065827" cy="26311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982" y="4409397"/>
            <a:ext cx="5029200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AEF3-F830-499E-A939-272B2E9AB91F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RAJALAKSHMI INSTITUTE OF TECHNOLOGY,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AF83-8D9C-4EA5-AA7A-EEE9A91FE905}" type="slidenum">
              <a:rPr lang="en-US" smtClean="0"/>
              <a:t>28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379" y="1717985"/>
            <a:ext cx="8789157" cy="370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AEF3-F830-499E-A939-272B2E9AB91F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RAJALAKSHMI INSTITUTE OF TECHNOLOGY,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AF83-8D9C-4EA5-AA7A-EEE9A91FE905}" type="slidenum">
              <a:rPr lang="en-US" smtClean="0"/>
              <a:t>29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59" y="2195340"/>
            <a:ext cx="5963482" cy="2467319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337481" y="1825624"/>
            <a:ext cx="10016319" cy="34287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3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AD7369BA-464E-4931-9F17-B3F6D1830701}" type="datetime1">
              <a:rPr lang="en-US" smtClean="0"/>
              <a:t>7/10/2023</a:t>
            </a:fld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The List ADT</a:t>
            </a:r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1924334" y="1392072"/>
            <a:ext cx="8243248" cy="462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list is an ordered sequence of data items.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items are also called as elements.</a:t>
            </a:r>
            <a:endParaRPr/>
          </a:p>
          <a:p>
            <a:pPr marL="228600" lvl="1" indent="-228600" algn="l" rtl="0">
              <a:lnSpc>
                <a:spcPct val="9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Size of an empty list is 0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Consider A</a:t>
            </a:r>
            <a:r>
              <a:rPr lang="en-US" sz="28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lang="en-US" sz="28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lang="en-US" sz="2800" baseline="-25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…,A</a:t>
            </a:r>
            <a:r>
              <a:rPr lang="en-US" sz="2800" baseline="-250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as a list of size 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aseline="-25000">
                <a:latin typeface="Times New Roman"/>
                <a:ea typeface="Times New Roman"/>
                <a:cs typeface="Times New Roman"/>
                <a:sym typeface="Times New Roman"/>
              </a:rPr>
              <a:t>i+1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succeeds A</a:t>
            </a:r>
            <a:r>
              <a:rPr lang="en-US" sz="2800" baseline="-25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aseline="-25000"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preceeds A</a:t>
            </a:r>
            <a:r>
              <a:rPr lang="en-US" sz="2800" baseline="-25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Position of A</a:t>
            </a:r>
            <a:r>
              <a:rPr lang="en-US" sz="2800" baseline="-25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is i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First element is A</a:t>
            </a:r>
            <a:r>
              <a:rPr lang="en-US" sz="28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called “head”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Last element is A</a:t>
            </a:r>
            <a:r>
              <a:rPr lang="en-US" sz="2800" baseline="-250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called “tail”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Routine for deleting the list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665" y="2262739"/>
            <a:ext cx="7478973" cy="347711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AEF3-F830-499E-A939-272B2E9AB91F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RAJALAKSHMI INSTITUTE OF TECHNOLOGY,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AF83-8D9C-4EA5-AA7A-EEE9A91FE90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6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for deleting the list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276" y="1815152"/>
            <a:ext cx="7478973" cy="268697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AEF3-F830-499E-A939-272B2E9AB91F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RAJALAKSHMI INSTITUTE OF TECHNOLOGY,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AF83-8D9C-4EA5-AA7A-EEE9A91FE905}" type="slidenum">
              <a:rPr lang="en-US" smtClean="0"/>
              <a:t>31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439" y="4976848"/>
            <a:ext cx="6086901" cy="137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8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F28E3E61-90CB-4970-ACE6-E01BE4396030}" type="datetime1">
              <a:rPr lang="en-US" smtClean="0"/>
              <a:t>7/10/2023</a:t>
            </a:fld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Operations on Lists</a:t>
            </a:r>
            <a:endParaRPr/>
          </a:p>
        </p:txBody>
      </p:sp>
      <p:sp>
        <p:nvSpPr>
          <p:cNvPr id="209" name="Google Shape;209;p25"/>
          <p:cNvSpPr txBox="1">
            <a:spLocks noGrp="1"/>
          </p:cNvSpPr>
          <p:nvPr>
            <p:ph type="body" idx="1"/>
          </p:nvPr>
        </p:nvSpPr>
        <p:spPr>
          <a:xfrm>
            <a:off x="4648200" y="1676400"/>
            <a:ext cx="28194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MakeEmpty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PrintList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FindKth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Insert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Delete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Next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Previous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9B48DB07-C67D-413E-882C-75B35C59E512}" type="datetime1">
              <a:rPr lang="en-US" smtClean="0"/>
              <a:t>7/10/2023</a:t>
            </a:fld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List – An Example </a:t>
            </a:r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body" idx="1"/>
          </p:nvPr>
        </p:nvSpPr>
        <p:spPr>
          <a:xfrm>
            <a:off x="1752600" y="1856096"/>
            <a:ext cx="8686800" cy="302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>
                <a:latin typeface="Times New Roman"/>
                <a:ea typeface="Times New Roman"/>
                <a:cs typeface="Times New Roman"/>
                <a:sym typeface="Times New Roman"/>
              </a:rPr>
              <a:t>The elements of a list are 34, 12, 52, 16, 12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>
                <a:latin typeface="Times New Roman"/>
                <a:ea typeface="Times New Roman"/>
                <a:cs typeface="Times New Roman"/>
                <a:sym typeface="Times New Roman"/>
              </a:rPr>
              <a:t>Find (52) -&gt; 3</a:t>
            </a:r>
            <a:endParaRPr/>
          </a:p>
          <a:p>
            <a:pPr marL="457200" lvl="1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>
                <a:latin typeface="Times New Roman"/>
                <a:ea typeface="Times New Roman"/>
                <a:cs typeface="Times New Roman"/>
                <a:sym typeface="Times New Roman"/>
              </a:rPr>
              <a:t>Insert (20, 4) -&gt; 34, 12, 52, 20, 16, 12</a:t>
            </a:r>
            <a:endParaRPr/>
          </a:p>
          <a:p>
            <a:pPr marL="457200" lvl="1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>
                <a:latin typeface="Times New Roman"/>
                <a:ea typeface="Times New Roman"/>
                <a:cs typeface="Times New Roman"/>
                <a:sym typeface="Times New Roman"/>
              </a:rPr>
              <a:t>Delete (52) -&gt; 34, 12, 20, 16, 12</a:t>
            </a:r>
            <a:endParaRPr/>
          </a:p>
          <a:p>
            <a:pPr marL="457200" lvl="1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>
                <a:latin typeface="Times New Roman"/>
                <a:ea typeface="Times New Roman"/>
                <a:cs typeface="Times New Roman"/>
                <a:sym typeface="Times New Roman"/>
              </a:rPr>
              <a:t>FindKth (3) -&gt; 20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b="1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Methods 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of implementing List</a:t>
            </a:r>
            <a:b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ea typeface="Times New Roman"/>
                <a:cs typeface="Times New Roman"/>
              </a:rPr>
              <a:t>Array-based </a:t>
            </a:r>
            <a:r>
              <a:rPr lang="en-US" dirty="0" smtClean="0">
                <a:latin typeface="Times New Roman"/>
                <a:ea typeface="Times New Roman"/>
                <a:cs typeface="Times New Roman"/>
              </a:rPr>
              <a:t>Implementation</a:t>
            </a:r>
          </a:p>
          <a:p>
            <a:pPr marL="114300" indent="0">
              <a:buNone/>
            </a:pPr>
            <a:endParaRPr lang="en-US" dirty="0">
              <a:latin typeface="Times New Roman"/>
              <a:ea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Times New Roman"/>
                <a:cs typeface="Times New Roman"/>
              </a:rPr>
              <a:t>Linked-list based Implementation</a:t>
            </a:r>
            <a:endParaRPr lang="en-US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F3EB8D3-F015-474A-8BD4-70D764D8DDA5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RAJALAKSHMI INSTITUTE OF TECHNOLOGY,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8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983CA816-AED5-497B-8033-3A3D2CBB4DC6}" type="datetime1">
              <a:rPr lang="en-US" smtClean="0"/>
              <a:t>7/10/2023</a:t>
            </a:fld>
            <a:endParaRPr/>
          </a:p>
        </p:txBody>
      </p:sp>
      <p:sp>
        <p:nvSpPr>
          <p:cNvPr id="225" name="Google Shape;22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7" name="Google Shape;227;p27"/>
          <p:cNvSpPr txBox="1">
            <a:spLocks noGrp="1"/>
          </p:cNvSpPr>
          <p:nvPr>
            <p:ph type="title"/>
          </p:nvPr>
        </p:nvSpPr>
        <p:spPr>
          <a:xfrm>
            <a:off x="1370462" y="421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Array-based Implementation of List</a:t>
            </a:r>
            <a:endParaRPr/>
          </a:p>
        </p:txBody>
      </p:sp>
      <p:pic>
        <p:nvPicPr>
          <p:cNvPr id="228" name="Google Shape;228;p27" descr="Array 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2514600"/>
            <a:ext cx="8305800" cy="2306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Array based Implementation</a:t>
            </a:r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body" idx="1"/>
          </p:nvPr>
        </p:nvSpPr>
        <p:spPr>
          <a:xfrm>
            <a:off x="838200" y="1282890"/>
            <a:ext cx="10515600" cy="4894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Fast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Random access of elements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More memory efficient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Very little memory is required other than that needed to store the contents 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7/23/2020</a:t>
            </a:r>
            <a:endParaRPr/>
          </a:p>
        </p:txBody>
      </p:sp>
      <p:sp>
        <p:nvSpPr>
          <p:cNvPr id="247" name="Google Shape;24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248" name="Google Shape;24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49" name="Google Shape;24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1881" y="4189864"/>
            <a:ext cx="7274255" cy="198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7318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Basic operations in an array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30"/>
          <p:cNvSpPr txBox="1">
            <a:spLocks noGrp="1"/>
          </p:cNvSpPr>
          <p:nvPr>
            <p:ph type="body" idx="1"/>
          </p:nvPr>
        </p:nvSpPr>
        <p:spPr>
          <a:xfrm>
            <a:off x="838200" y="1501254"/>
            <a:ext cx="10515600" cy="4855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Traverse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− print all the array elements one by one.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Insertion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− Adds an element at the given index.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Deletion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− Deletes an element at the given index.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Search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− Searches an element using the given index or by the value.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Update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− Updates an element at the given index.</a:t>
            </a:r>
            <a:endParaRPr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56" name="Google Shape;25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7/23/2020</a:t>
            </a:r>
            <a:endParaRPr/>
          </a:p>
        </p:txBody>
      </p:sp>
      <p:sp>
        <p:nvSpPr>
          <p:cNvPr id="257" name="Google Shape;25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258" name="Google Shape;25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411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715</Words>
  <Application>Microsoft Office PowerPoint</Application>
  <PresentationFormat>Widescreen</PresentationFormat>
  <Paragraphs>218</Paragraphs>
  <Slides>31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Verdana</vt:lpstr>
      <vt:lpstr>Office Theme</vt:lpstr>
      <vt:lpstr>        2023-24 Odd Semester  TRAINING ON DATA STRUCTURES  List ADT  </vt:lpstr>
      <vt:lpstr>Topics to be covered</vt:lpstr>
      <vt:lpstr>The List ADT</vt:lpstr>
      <vt:lpstr>Operations on Lists</vt:lpstr>
      <vt:lpstr>List – An Example </vt:lpstr>
      <vt:lpstr> Methods of implementing List </vt:lpstr>
      <vt:lpstr>Array-based Implementation of List</vt:lpstr>
      <vt:lpstr>Array based Implementation</vt:lpstr>
      <vt:lpstr>Basic operations in an array</vt:lpstr>
      <vt:lpstr>Traversing an element in an array</vt:lpstr>
      <vt:lpstr>Inserting an element in the array</vt:lpstr>
      <vt:lpstr>Deleting an element from an array</vt:lpstr>
      <vt:lpstr>Searching an element in an array</vt:lpstr>
      <vt:lpstr>Updating an element in an array</vt:lpstr>
      <vt:lpstr>Disadvantages of array-based implementation </vt:lpstr>
      <vt:lpstr>Linked list</vt:lpstr>
      <vt:lpstr>Types of linked list</vt:lpstr>
      <vt:lpstr>Types of linked list</vt:lpstr>
      <vt:lpstr>Types of linked list</vt:lpstr>
      <vt:lpstr>Declarations in Singly linked list</vt:lpstr>
      <vt:lpstr>Routine to check for an empty list</vt:lpstr>
      <vt:lpstr>Routine to check whether the current position is the last in the list</vt:lpstr>
      <vt:lpstr>Routine to find an element in the list</vt:lpstr>
      <vt:lpstr>Routine to find the previous element </vt:lpstr>
      <vt:lpstr>Routine to find the next element in the list</vt:lpstr>
      <vt:lpstr>Inserting an element in the SLL</vt:lpstr>
      <vt:lpstr>Inserting an element in the linked list</vt:lpstr>
      <vt:lpstr>Deleting an element from the linked list</vt:lpstr>
      <vt:lpstr>Deleting an element from the linked list</vt:lpstr>
      <vt:lpstr>Routine for deleting the list</vt:lpstr>
      <vt:lpstr>Example for deleting the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CS8391- DATA STRUCTURES Session 3- 17/07/2020</dc:title>
  <dc:creator>subha</dc:creator>
  <cp:lastModifiedBy>subha</cp:lastModifiedBy>
  <cp:revision>15</cp:revision>
  <dcterms:modified xsi:type="dcterms:W3CDTF">2023-07-10T14:40:40Z</dcterms:modified>
</cp:coreProperties>
</file>