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Comforta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65j3WykDUjt8N4qLurbNFEjU5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mfortaa-regular.fntdata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font" Target="fonts/Comforta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4bbc985d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4bbc985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2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2"/>
          <p:cNvSpPr txBox="1"/>
          <p:nvPr>
            <p:ph type="ctrTitle"/>
          </p:nvPr>
        </p:nvSpPr>
        <p:spPr>
          <a:xfrm>
            <a:off x="2611808" y="3428998"/>
            <a:ext cx="5518066" cy="2268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subTitle"/>
          </p:nvPr>
        </p:nvSpPr>
        <p:spPr>
          <a:xfrm>
            <a:off x="2772274" y="2268786"/>
            <a:ext cx="5357600" cy="1160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lv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b="0" sz="1800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1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1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1"/>
          <p:cNvSpPr txBox="1"/>
          <p:nvPr>
            <p:ph type="title"/>
          </p:nvPr>
        </p:nvSpPr>
        <p:spPr>
          <a:xfrm>
            <a:off x="2611808" y="808056"/>
            <a:ext cx="795409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 rot="5400000">
            <a:off x="4672955" y="152760"/>
            <a:ext cx="3997828" cy="7796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2"/>
          <p:cNvSpPr txBox="1"/>
          <p:nvPr>
            <p:ph type="title"/>
          </p:nvPr>
        </p:nvSpPr>
        <p:spPr>
          <a:xfrm rot="5400000">
            <a:off x="7280577" y="2764621"/>
            <a:ext cx="5244126" cy="1326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 rot="5400000">
            <a:off x="3302436" y="276725"/>
            <a:ext cx="5079534" cy="6466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3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3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4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/>
          <p:nvPr>
            <p:ph type="title"/>
          </p:nvPr>
        </p:nvSpPr>
        <p:spPr>
          <a:xfrm>
            <a:off x="2609873" y="3147254"/>
            <a:ext cx="7956560" cy="1424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2773968" y="2268786"/>
            <a:ext cx="7791931" cy="8784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14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5"/>
          <p:cNvSpPr txBox="1"/>
          <p:nvPr>
            <p:ph type="title"/>
          </p:nvPr>
        </p:nvSpPr>
        <p:spPr>
          <a:xfrm>
            <a:off x="2609873" y="805817"/>
            <a:ext cx="7950984" cy="1081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2605374" y="2052116"/>
            <a:ext cx="389196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2" type="body"/>
          </p:nvPr>
        </p:nvSpPr>
        <p:spPr>
          <a:xfrm>
            <a:off x="6666636" y="2052114"/>
            <a:ext cx="3894222" cy="3997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15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6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6"/>
          <p:cNvSpPr txBox="1"/>
          <p:nvPr>
            <p:ph type="title"/>
          </p:nvPr>
        </p:nvSpPr>
        <p:spPr>
          <a:xfrm>
            <a:off x="2609873" y="805818"/>
            <a:ext cx="7956560" cy="107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" type="body"/>
          </p:nvPr>
        </p:nvSpPr>
        <p:spPr>
          <a:xfrm>
            <a:off x="2609285" y="2052115"/>
            <a:ext cx="3896467" cy="713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220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58" name="Google Shape;58;p16"/>
          <p:cNvSpPr txBox="1"/>
          <p:nvPr>
            <p:ph idx="2" type="body"/>
          </p:nvPr>
        </p:nvSpPr>
        <p:spPr>
          <a:xfrm>
            <a:off x="2609285" y="2851331"/>
            <a:ext cx="3893623" cy="307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3" type="body"/>
          </p:nvPr>
        </p:nvSpPr>
        <p:spPr>
          <a:xfrm>
            <a:off x="6666634" y="2052115"/>
            <a:ext cx="3899798" cy="713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220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60" name="Google Shape;60;p16"/>
          <p:cNvSpPr txBox="1"/>
          <p:nvPr>
            <p:ph idx="4" type="body"/>
          </p:nvPr>
        </p:nvSpPr>
        <p:spPr>
          <a:xfrm>
            <a:off x="6666635" y="2851331"/>
            <a:ext cx="3899798" cy="307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7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7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9"/>
          <p:cNvSpPr txBox="1"/>
          <p:nvPr>
            <p:ph type="title"/>
          </p:nvPr>
        </p:nvSpPr>
        <p:spPr>
          <a:xfrm>
            <a:off x="1970323" y="1282451"/>
            <a:ext cx="2664361" cy="1903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5120154" y="805818"/>
            <a:ext cx="5446278" cy="52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2" type="body"/>
          </p:nvPr>
        </p:nvSpPr>
        <p:spPr>
          <a:xfrm>
            <a:off x="1970322" y="3186154"/>
            <a:ext cx="2664361" cy="23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/>
        </p:txBody>
      </p:sp>
      <p:sp>
        <p:nvSpPr>
          <p:cNvPr id="85" name="Google Shape;85;p19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/>
          <p:nvPr>
            <p:ph idx="2" type="pic"/>
          </p:nvPr>
        </p:nvSpPr>
        <p:spPr>
          <a:xfrm>
            <a:off x="6747062" y="3229"/>
            <a:ext cx="4629734" cy="685800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</p:sp>
      <p:sp>
        <p:nvSpPr>
          <p:cNvPr id="92" name="Google Shape;92;p20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0"/>
          <p:cNvSpPr txBox="1"/>
          <p:nvPr>
            <p:ph type="title"/>
          </p:nvPr>
        </p:nvSpPr>
        <p:spPr>
          <a:xfrm>
            <a:off x="1971241" y="1282452"/>
            <a:ext cx="3970986" cy="19004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1970322" y="3182928"/>
            <a:ext cx="3971874" cy="2386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/>
        </p:txBody>
      </p:sp>
      <p:sp>
        <p:nvSpPr>
          <p:cNvPr id="95" name="Google Shape;95;p20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1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1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6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179" lvl="4" marL="22860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7179" lvl="5" marL="2743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7179" lvl="6" marL="3200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7179" lvl="7" marL="3657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7179" lvl="8" marL="4114800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1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/>
          <p:nvPr>
            <p:ph type="ctrTitle"/>
          </p:nvPr>
        </p:nvSpPr>
        <p:spPr>
          <a:xfrm>
            <a:off x="2611800" y="3429000"/>
            <a:ext cx="6062400" cy="29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Alphanumeric Series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144bbc985d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775" y="188900"/>
            <a:ext cx="10025175" cy="649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/>
          <p:nvPr>
            <p:ph idx="1" type="body"/>
          </p:nvPr>
        </p:nvSpPr>
        <p:spPr>
          <a:xfrm>
            <a:off x="2773599" y="442451"/>
            <a:ext cx="8327100" cy="57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b="1" i="0" lang="en-US">
                <a:latin typeface="Comfortaa"/>
                <a:ea typeface="Comfortaa"/>
                <a:cs typeface="Comfortaa"/>
                <a:sym typeface="Comfortaa"/>
              </a:rPr>
              <a:t>2 T # K 7 P N 3 R ? 5 Q 1 S A 9 @ 4 E G % 8 J B 6 M ! V 9 Z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620"/>
              <a:buNone/>
            </a:pPr>
            <a:r>
              <a:rPr i="0" lang="en-US">
                <a:latin typeface="Comfortaa"/>
                <a:ea typeface="Comfortaa"/>
                <a:cs typeface="Comfortaa"/>
                <a:sym typeface="Comfortaa"/>
              </a:rPr>
              <a:t>Which is the 4</a:t>
            </a:r>
            <a:r>
              <a:rPr baseline="30000" i="0" lang="en-US">
                <a:latin typeface="Comfortaa"/>
                <a:ea typeface="Comfortaa"/>
                <a:cs typeface="Comfortaa"/>
                <a:sym typeface="Comfortaa"/>
              </a:rPr>
              <a:t>th</a:t>
            </a:r>
            <a:r>
              <a:rPr i="0" lang="en-US">
                <a:latin typeface="Comfortaa"/>
                <a:ea typeface="Comfortaa"/>
                <a:cs typeface="Comfortaa"/>
                <a:sym typeface="Comfortaa"/>
              </a:rPr>
              <a:t> element to the right of the 23</a:t>
            </a:r>
            <a:r>
              <a:rPr baseline="30000" i="0" lang="en-US">
                <a:latin typeface="Comfortaa"/>
                <a:ea typeface="Comfortaa"/>
                <a:cs typeface="Comfortaa"/>
                <a:sym typeface="Comfortaa"/>
              </a:rPr>
              <a:t>rd</a:t>
            </a:r>
            <a:r>
              <a:rPr i="0" lang="en-US">
                <a:latin typeface="Comfortaa"/>
                <a:ea typeface="Comfortaa"/>
                <a:cs typeface="Comfortaa"/>
                <a:sym typeface="Comfortaa"/>
              </a:rPr>
              <a:t> element from the right end?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620"/>
              <a:buNone/>
            </a:pPr>
            <a:r>
              <a:rPr i="0" lang="en-US" u="none" strike="noStrike">
                <a:latin typeface="Comfortaa"/>
                <a:ea typeface="Comfortaa"/>
                <a:cs typeface="Comfortaa"/>
                <a:sym typeface="Comfortaa"/>
              </a:rPr>
              <a:t>A. Q</a:t>
            </a: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		</a:t>
            </a:r>
            <a:r>
              <a:rPr i="0" lang="en-US" u="none" strike="noStrike">
                <a:latin typeface="Comfortaa"/>
                <a:ea typeface="Comfortaa"/>
                <a:cs typeface="Comfortaa"/>
                <a:sym typeface="Comfortaa"/>
              </a:rPr>
              <a:t>B. K</a:t>
            </a: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		</a:t>
            </a:r>
            <a:r>
              <a:rPr i="0" lang="en-US" u="none" strike="noStrike">
                <a:latin typeface="Comfortaa"/>
                <a:ea typeface="Comfortaa"/>
                <a:cs typeface="Comfortaa"/>
                <a:sym typeface="Comfortaa"/>
              </a:rPr>
              <a:t>C. B</a:t>
            </a: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			</a:t>
            </a:r>
            <a:r>
              <a:rPr i="0" lang="en-US" u="none" strike="noStrike">
                <a:latin typeface="Comfortaa"/>
                <a:ea typeface="Comfortaa"/>
                <a:cs typeface="Comfortaa"/>
                <a:sym typeface="Comfortaa"/>
              </a:rPr>
              <a:t>D. #</a:t>
            </a: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		</a:t>
            </a:r>
            <a:r>
              <a:rPr i="0" lang="en-US" u="none" strike="noStrike">
                <a:latin typeface="Comfortaa"/>
                <a:ea typeface="Comfortaa"/>
                <a:cs typeface="Comfortaa"/>
                <a:sym typeface="Comfortaa"/>
              </a:rPr>
              <a:t>E. J</a:t>
            </a:r>
            <a:endParaRPr i="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620"/>
              <a:buNone/>
            </a:pPr>
            <a:r>
              <a:rPr i="0" lang="en-US">
                <a:latin typeface="Comfortaa"/>
                <a:ea typeface="Comfortaa"/>
                <a:cs typeface="Comfortaa"/>
                <a:sym typeface="Comfortaa"/>
              </a:rPr>
              <a:t>Answer: Option A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620"/>
              <a:buNone/>
            </a:pPr>
            <a:r>
              <a:rPr i="0" lang="en-US">
                <a:latin typeface="Comfortaa"/>
                <a:ea typeface="Comfortaa"/>
                <a:cs typeface="Comfortaa"/>
                <a:sym typeface="Comfortaa"/>
              </a:rPr>
              <a:t>Explanation: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620"/>
              <a:buNone/>
            </a:pPr>
            <a:r>
              <a:rPr i="0" lang="en-US">
                <a:latin typeface="Comfortaa"/>
                <a:ea typeface="Comfortaa"/>
                <a:cs typeface="Comfortaa"/>
                <a:sym typeface="Comfortaa"/>
              </a:rPr>
              <a:t>The 4</a:t>
            </a:r>
            <a:r>
              <a:rPr baseline="30000" i="0" lang="en-US">
                <a:latin typeface="Comfortaa"/>
                <a:ea typeface="Comfortaa"/>
                <a:cs typeface="Comfortaa"/>
                <a:sym typeface="Comfortaa"/>
              </a:rPr>
              <a:t>th</a:t>
            </a:r>
            <a:r>
              <a:rPr i="0" lang="en-US">
                <a:latin typeface="Comfortaa"/>
                <a:ea typeface="Comfortaa"/>
                <a:cs typeface="Comfortaa"/>
                <a:sym typeface="Comfortaa"/>
              </a:rPr>
              <a:t> element to the right of the 23</a:t>
            </a:r>
            <a:r>
              <a:rPr baseline="30000" i="0" lang="en-US">
                <a:latin typeface="Comfortaa"/>
                <a:ea typeface="Comfortaa"/>
                <a:cs typeface="Comfortaa"/>
                <a:sym typeface="Comfortaa"/>
              </a:rPr>
              <a:t>rd</a:t>
            </a:r>
            <a:r>
              <a:rPr i="0" lang="en-US">
                <a:latin typeface="Comfortaa"/>
                <a:ea typeface="Comfortaa"/>
                <a:cs typeface="Comfortaa"/>
                <a:sym typeface="Comfortaa"/>
              </a:rPr>
              <a:t> element from the right end is = 23 - 4 = 19</a:t>
            </a:r>
            <a:r>
              <a:rPr baseline="30000" i="0" lang="en-US">
                <a:latin typeface="Comfortaa"/>
                <a:ea typeface="Comfortaa"/>
                <a:cs typeface="Comfortaa"/>
                <a:sym typeface="Comfortaa"/>
              </a:rPr>
              <a:t>th</a:t>
            </a:r>
            <a:r>
              <a:rPr i="0" lang="en-US">
                <a:latin typeface="Comfortaa"/>
                <a:ea typeface="Comfortaa"/>
                <a:cs typeface="Comfortaa"/>
                <a:sym typeface="Comfortaa"/>
              </a:rPr>
              <a:t> from the right end which is 'Q'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/>
          <p:nvPr>
            <p:ph idx="1" type="body"/>
          </p:nvPr>
        </p:nvSpPr>
        <p:spPr>
          <a:xfrm>
            <a:off x="2773600" y="717750"/>
            <a:ext cx="8399700" cy="58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i="0" lang="en-US">
                <a:latin typeface="Comfortaa"/>
                <a:ea typeface="Comfortaa"/>
                <a:cs typeface="Comfortaa"/>
                <a:sym typeface="Comfortaa"/>
              </a:rPr>
              <a:t>M 4 C @ F 7 1 $ A E N 9 H &gt; 5 â†“ K Ê˜ 3 ? B J # G 8 D 6 I L 2</a:t>
            </a:r>
            <a:br>
              <a:rPr b="1" i="0" lang="en-US">
                <a:latin typeface="Comfortaa"/>
                <a:ea typeface="Comfortaa"/>
                <a:cs typeface="Comfortaa"/>
                <a:sym typeface="Comfortaa"/>
              </a:rPr>
            </a:br>
            <a:endParaRPr b="1" i="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i="0" lang="en-US">
                <a:latin typeface="Comfortaa"/>
                <a:ea typeface="Comfortaa"/>
                <a:cs typeface="Comfortaa"/>
                <a:sym typeface="Comfortaa"/>
              </a:rPr>
              <a:t>Which of the following is the tenth element to the right of the fifteenth element from the right?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350"/>
              <a:buNone/>
            </a:pPr>
            <a:r>
              <a:rPr i="0" lang="en-US" u="none" strike="noStrike">
                <a:latin typeface="Comfortaa"/>
                <a:ea typeface="Comfortaa"/>
                <a:cs typeface="Comfortaa"/>
                <a:sym typeface="Comfortaa"/>
              </a:rPr>
              <a:t>A. 1</a:t>
            </a: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		</a:t>
            </a:r>
            <a:r>
              <a:rPr i="0" lang="en-US" u="none" strike="noStrike">
                <a:latin typeface="Comfortaa"/>
                <a:ea typeface="Comfortaa"/>
                <a:cs typeface="Comfortaa"/>
                <a:sym typeface="Comfortaa"/>
              </a:rPr>
              <a:t>B. 6</a:t>
            </a: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		</a:t>
            </a:r>
            <a:r>
              <a:rPr i="0" lang="en-US" u="none" strike="noStrike">
                <a:latin typeface="Comfortaa"/>
                <a:ea typeface="Comfortaa"/>
                <a:cs typeface="Comfortaa"/>
                <a:sym typeface="Comfortaa"/>
              </a:rPr>
              <a:t>C. D</a:t>
            </a: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		</a:t>
            </a:r>
            <a:r>
              <a:rPr i="0" lang="en-US" u="none" strike="noStrike">
                <a:latin typeface="Comfortaa"/>
                <a:ea typeface="Comfortaa"/>
                <a:cs typeface="Comfortaa"/>
                <a:sym typeface="Comfortaa"/>
              </a:rPr>
              <a:t>D. 8</a:t>
            </a: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		</a:t>
            </a:r>
            <a:r>
              <a:rPr i="0" lang="en-US" u="none" strike="noStrike">
                <a:latin typeface="Comfortaa"/>
                <a:ea typeface="Comfortaa"/>
                <a:cs typeface="Comfortaa"/>
                <a:sym typeface="Comfortaa"/>
              </a:rPr>
              <a:t>E. 9</a:t>
            </a:r>
            <a:endParaRPr i="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350"/>
              <a:buNone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Answer: Option C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350"/>
              <a:buNone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Explanation: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350"/>
              <a:buNone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The fifteenth element from the right is â†“.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350"/>
              <a:buNone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The element which is tenth to the right of this element is D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idx="1" type="body"/>
          </p:nvPr>
        </p:nvSpPr>
        <p:spPr>
          <a:xfrm>
            <a:off x="2064775" y="2135850"/>
            <a:ext cx="8898300" cy="34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i="0" lang="en-US">
                <a:solidFill>
                  <a:srgbClr val="F2F2F2"/>
                </a:solidFill>
                <a:latin typeface="Comfortaa"/>
                <a:ea typeface="Comfortaa"/>
                <a:cs typeface="Comfortaa"/>
                <a:sym typeface="Comfortaa"/>
              </a:rPr>
              <a:t>Which of the following element is fifth to the right of eleventh element from the left end?</a:t>
            </a:r>
            <a:endParaRPr>
              <a:solidFill>
                <a:srgbClr val="F2F2F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AutoNum type="alphaLcParenR"/>
            </a:pPr>
            <a:r>
              <a:rPr i="0" lang="en-US">
                <a:solidFill>
                  <a:srgbClr val="F2F2F2"/>
                </a:solidFill>
                <a:latin typeface="Comfortaa"/>
                <a:ea typeface="Comfortaa"/>
                <a:cs typeface="Comfortaa"/>
                <a:sym typeface="Comfortaa"/>
              </a:rPr>
              <a:t>Z</a:t>
            </a: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		b) </a:t>
            </a:r>
            <a:r>
              <a:rPr i="0" lang="en-US">
                <a:solidFill>
                  <a:srgbClr val="F2F2F2"/>
                </a:solidFill>
                <a:latin typeface="Comfortaa"/>
                <a:ea typeface="Comfortaa"/>
                <a:cs typeface="Comfortaa"/>
                <a:sym typeface="Comfortaa"/>
              </a:rPr>
              <a:t>U</a:t>
            </a:r>
            <a:r>
              <a:rPr lang="en-US">
                <a:solidFill>
                  <a:srgbClr val="F2F2F2"/>
                </a:solidFill>
                <a:latin typeface="Comfortaa"/>
                <a:ea typeface="Comfortaa"/>
                <a:cs typeface="Comfortaa"/>
                <a:sym typeface="Comfortaa"/>
              </a:rPr>
              <a:t>		c) </a:t>
            </a:r>
            <a:r>
              <a:rPr i="0" lang="en-US">
                <a:solidFill>
                  <a:srgbClr val="F2F2F2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		d) </a:t>
            </a:r>
            <a:r>
              <a:rPr i="0" lang="en-US">
                <a:solidFill>
                  <a:srgbClr val="F2F2F2"/>
                </a:solidFill>
                <a:latin typeface="Comfortaa"/>
                <a:ea typeface="Comfortaa"/>
                <a:cs typeface="Comfortaa"/>
                <a:sym typeface="Comfortaa"/>
              </a:rPr>
              <a:t>4</a:t>
            </a:r>
            <a:r>
              <a:rPr lang="en-US">
                <a:solidFill>
                  <a:srgbClr val="F2F2F2"/>
                </a:solidFill>
                <a:latin typeface="Comfortaa"/>
                <a:ea typeface="Comfortaa"/>
                <a:cs typeface="Comfortaa"/>
                <a:sym typeface="Comfortaa"/>
              </a:rPr>
              <a:t>		e)</a:t>
            </a:r>
            <a:r>
              <a:rPr i="0" lang="en-US">
                <a:solidFill>
                  <a:srgbClr val="F2F2F2"/>
                </a:solidFill>
                <a:latin typeface="Comfortaa"/>
                <a:ea typeface="Comfortaa"/>
                <a:cs typeface="Comfortaa"/>
                <a:sym typeface="Comfortaa"/>
              </a:rPr>
              <a:t>#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160"/>
              <a:buNone/>
            </a:pPr>
            <a:r>
              <a:rPr lang="en-US">
                <a:solidFill>
                  <a:srgbClr val="F2F2F2"/>
                </a:solidFill>
                <a:latin typeface="Comfortaa"/>
                <a:ea typeface="Comfortaa"/>
                <a:cs typeface="Comfortaa"/>
                <a:sym typeface="Comfortaa"/>
              </a:rPr>
              <a:t>Ans: A) Z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160"/>
              <a:buNone/>
            </a:pPr>
            <a:r>
              <a:rPr lang="en-US">
                <a:solidFill>
                  <a:srgbClr val="F2F2F2"/>
                </a:solidFill>
                <a:latin typeface="Comfortaa"/>
                <a:ea typeface="Comfortaa"/>
                <a:cs typeface="Comfortaa"/>
                <a:sym typeface="Comfortaa"/>
              </a:rPr>
              <a:t>Explanation: 16</a:t>
            </a:r>
            <a:r>
              <a:rPr baseline="30000" lang="en-US">
                <a:solidFill>
                  <a:srgbClr val="F2F2F2"/>
                </a:solidFill>
                <a:latin typeface="Comfortaa"/>
                <a:ea typeface="Comfortaa"/>
                <a:cs typeface="Comfortaa"/>
                <a:sym typeface="Comfortaa"/>
              </a:rPr>
              <a:t>th</a:t>
            </a:r>
            <a:r>
              <a:rPr lang="en-US">
                <a:solidFill>
                  <a:srgbClr val="F2F2F2"/>
                </a:solidFill>
                <a:latin typeface="Comfortaa"/>
                <a:ea typeface="Comfortaa"/>
                <a:cs typeface="Comfortaa"/>
                <a:sym typeface="Comfortaa"/>
              </a:rPr>
              <a:t> from left end</a:t>
            </a:r>
            <a:endParaRPr i="0">
              <a:solidFill>
                <a:srgbClr val="F2F2F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6" name="Google Shape;136;p4"/>
          <p:cNvSpPr txBox="1"/>
          <p:nvPr>
            <p:ph type="title"/>
          </p:nvPr>
        </p:nvSpPr>
        <p:spPr>
          <a:xfrm>
            <a:off x="2151950" y="1534652"/>
            <a:ext cx="92031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500"/>
              <a:buFont typeface="Arial"/>
              <a:buNone/>
            </a:pPr>
            <a:r>
              <a:rPr b="1" i="0" lang="en-US" sz="2000">
                <a:solidFill>
                  <a:srgbClr val="F2F2F2"/>
                </a:solidFill>
                <a:latin typeface="Comfortaa"/>
                <a:ea typeface="Comfortaa"/>
                <a:cs typeface="Comfortaa"/>
                <a:sym typeface="Comfortaa"/>
              </a:rPr>
              <a:t>7 F G 3 % O 1 H @ 5 I Q 9 0 * Z U # Y X 6 E W @ B 2 A $ % 9</a:t>
            </a:r>
            <a:endParaRPr b="1" sz="2000">
              <a:solidFill>
                <a:srgbClr val="F2F2F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title"/>
          </p:nvPr>
        </p:nvSpPr>
        <p:spPr>
          <a:xfrm>
            <a:off x="2349909" y="808057"/>
            <a:ext cx="8976851" cy="479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500"/>
              <a:buFont typeface="Arial"/>
              <a:buNone/>
            </a:pPr>
            <a:r>
              <a:rPr b="1" i="0" lang="en-US" sz="2000">
                <a:solidFill>
                  <a:srgbClr val="F2F2F2"/>
                </a:solidFill>
                <a:latin typeface="Comfortaa"/>
                <a:ea typeface="Comfortaa"/>
                <a:cs typeface="Comfortaa"/>
                <a:sym typeface="Comfortaa"/>
              </a:rPr>
              <a:t>7 F G 3 % O 1 H @ 5 I Q 9 0 * Z U # Y X 6 E W @ B 2 A $ % 9</a:t>
            </a:r>
            <a:endParaRPr b="1" sz="2000">
              <a:solidFill>
                <a:srgbClr val="F2F2F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2" name="Google Shape;142;p5"/>
          <p:cNvSpPr txBox="1"/>
          <p:nvPr>
            <p:ph idx="1" type="body"/>
          </p:nvPr>
        </p:nvSpPr>
        <p:spPr>
          <a:xfrm>
            <a:off x="2349909" y="1288027"/>
            <a:ext cx="8819535" cy="5299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i="0" lang="en-US" sz="2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If all the digits are removed from the above series, then which element is twelfth from the right end?</a:t>
            </a:r>
            <a:endParaRPr sz="24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160"/>
              <a:buFont typeface="Arial"/>
              <a:buAutoNum type="alphaLcParenR"/>
            </a:pPr>
            <a:r>
              <a:rPr i="0" lang="en-US" sz="2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 sz="24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160"/>
              <a:buFont typeface="Arial"/>
              <a:buAutoNum type="alphaLcParenR"/>
            </a:pPr>
            <a:r>
              <a:rPr i="0" lang="en-US" sz="2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 sz="24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160"/>
              <a:buFont typeface="Arial"/>
              <a:buAutoNum type="alphaLcParenR"/>
            </a:pPr>
            <a:r>
              <a:rPr i="0" lang="en-US" sz="2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 sz="24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160"/>
              <a:buFont typeface="Arial"/>
              <a:buAutoNum type="alphaLcParenR"/>
            </a:pPr>
            <a:r>
              <a:rPr i="0" lang="en-US" sz="2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sz="24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160"/>
              <a:buFont typeface="Arial"/>
              <a:buAutoNum type="alphaLcParenR"/>
            </a:pPr>
            <a:r>
              <a:rPr i="0" lang="en-US" sz="2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None of these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160"/>
              <a:buNone/>
            </a:pPr>
            <a:r>
              <a:rPr lang="en-US" sz="2400">
                <a:solidFill>
                  <a:srgbClr val="F2F2F2"/>
                </a:solidFill>
              </a:rPr>
              <a:t>Ans: D. Z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2382875" y="511275"/>
            <a:ext cx="9051900" cy="60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i="0" lang="en-US">
                <a:latin typeface="Comfortaa"/>
                <a:ea typeface="Comfortaa"/>
                <a:cs typeface="Comfortaa"/>
                <a:sym typeface="Comfortaa"/>
              </a:rPr>
              <a:t>R K 5 9 # B 2 % * E ? A 8 L $ I 4 S V 7 ! C 6 N @ H 1 3 &amp; D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350"/>
              <a:buNone/>
            </a:pPr>
            <a:r>
              <a:rPr i="0" lang="en-US">
                <a:latin typeface="Comfortaa"/>
                <a:ea typeface="Comfortaa"/>
                <a:cs typeface="Comfortaa"/>
                <a:sym typeface="Comfortaa"/>
              </a:rPr>
              <a:t>How many letters are there, each of which are immediately followed and immediately preceded by a symbol?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350"/>
              <a:buNone/>
            </a:pPr>
            <a:r>
              <a:rPr i="0" lang="en-US" u="none" strike="noStrike">
                <a:latin typeface="Comfortaa"/>
                <a:ea typeface="Comfortaa"/>
                <a:cs typeface="Comfortaa"/>
                <a:sym typeface="Comfortaa"/>
              </a:rPr>
              <a:t>A. 1</a:t>
            </a: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		</a:t>
            </a:r>
            <a:r>
              <a:rPr i="0" lang="en-US" u="none" strike="noStrike">
                <a:latin typeface="Comfortaa"/>
                <a:ea typeface="Comfortaa"/>
                <a:cs typeface="Comfortaa"/>
                <a:sym typeface="Comfortaa"/>
              </a:rPr>
              <a:t>B. 3</a:t>
            </a: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		</a:t>
            </a:r>
            <a:r>
              <a:rPr i="0" lang="en-US" u="none" strike="noStrike">
                <a:latin typeface="Comfortaa"/>
                <a:ea typeface="Comfortaa"/>
                <a:cs typeface="Comfortaa"/>
                <a:sym typeface="Comfortaa"/>
              </a:rPr>
              <a:t>C. 2</a:t>
            </a: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		</a:t>
            </a:r>
            <a:r>
              <a:rPr i="0" lang="en-US" u="none" strike="noStrike">
                <a:latin typeface="Comfortaa"/>
                <a:ea typeface="Comfortaa"/>
                <a:cs typeface="Comfortaa"/>
                <a:sym typeface="Comfortaa"/>
              </a:rPr>
              <a:t>D. More than</a:t>
            </a: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			</a:t>
            </a:r>
            <a:r>
              <a:rPr i="0" lang="en-US" u="none" strike="noStrike">
                <a:latin typeface="Comfortaa"/>
                <a:ea typeface="Comfortaa"/>
                <a:cs typeface="Comfortaa"/>
                <a:sym typeface="Comfortaa"/>
              </a:rPr>
              <a:t>E. None of these.</a:t>
            </a:r>
            <a:endParaRPr i="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350"/>
              <a:buNone/>
            </a:pPr>
            <a:r>
              <a:rPr i="0" lang="en-US">
                <a:latin typeface="Comfortaa"/>
                <a:ea typeface="Comfortaa"/>
                <a:cs typeface="Comfortaa"/>
                <a:sym typeface="Comfortaa"/>
              </a:rPr>
              <a:t>Answer: Option A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350"/>
              <a:buNone/>
            </a:pPr>
            <a:r>
              <a:rPr i="0" lang="en-US">
                <a:latin typeface="Comfortaa"/>
                <a:ea typeface="Comfortaa"/>
                <a:cs typeface="Comfortaa"/>
                <a:sym typeface="Comfortaa"/>
              </a:rPr>
              <a:t>Explanation: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350"/>
              <a:buNone/>
            </a:pPr>
            <a:r>
              <a:rPr i="0" lang="en-US">
                <a:latin typeface="Comfortaa"/>
                <a:ea typeface="Comfortaa"/>
                <a:cs typeface="Comfortaa"/>
                <a:sym typeface="Comfortaa"/>
              </a:rPr>
              <a:t>There is only one letter i.e E, which is immediately followed and immediately preceded by symbol.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title"/>
          </p:nvPr>
        </p:nvSpPr>
        <p:spPr>
          <a:xfrm>
            <a:off x="2438400" y="778550"/>
            <a:ext cx="9112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500"/>
              <a:buFont typeface="Arial"/>
              <a:buNone/>
            </a:pPr>
            <a:r>
              <a:rPr b="0" i="0" lang="en-US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7 F G 3 % O 1 H @ 5 I Q 9 0 * Z U # Y X 6 E W @ B 2 A $ % 9</a:t>
            </a:r>
            <a:endParaRPr sz="2000">
              <a:solidFill>
                <a:srgbClr val="F2F2F2"/>
              </a:solidFill>
            </a:endParaRPr>
          </a:p>
        </p:txBody>
      </p:sp>
      <p:sp>
        <p:nvSpPr>
          <p:cNvPr id="153" name="Google Shape;153;p7"/>
          <p:cNvSpPr txBox="1"/>
          <p:nvPr>
            <p:ph idx="1" type="body"/>
          </p:nvPr>
        </p:nvSpPr>
        <p:spPr>
          <a:xfrm>
            <a:off x="2438399" y="1189703"/>
            <a:ext cx="8705121" cy="5407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b="1" i="0" lang="en-US" sz="2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How many consonants are there in the given series which are immediately preceded by a vowel and immediately followed by a digit?</a:t>
            </a:r>
            <a:endParaRPr sz="24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160"/>
              <a:buFont typeface="Arial"/>
              <a:buAutoNum type="alphaLcParenR"/>
            </a:pPr>
            <a:r>
              <a:rPr b="0" i="0" lang="en-US" sz="2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Two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160"/>
              <a:buFont typeface="Arial"/>
              <a:buAutoNum type="alphaLcParenR"/>
            </a:pPr>
            <a:r>
              <a:rPr b="0" i="0" lang="en-US" sz="2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Three</a:t>
            </a:r>
            <a:endParaRPr sz="24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160"/>
              <a:buFont typeface="Arial"/>
              <a:buAutoNum type="alphaLcParenR"/>
            </a:pPr>
            <a:r>
              <a:rPr b="0" i="0" lang="en-US" sz="2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endParaRPr sz="24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160"/>
              <a:buFont typeface="Arial"/>
              <a:buAutoNum type="alphaLcParenR"/>
            </a:pPr>
            <a:r>
              <a:rPr b="0" i="0" lang="en-US" sz="2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endParaRPr sz="24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160"/>
              <a:buFont typeface="Arial"/>
              <a:buAutoNum type="alphaLcParenR"/>
            </a:pPr>
            <a:r>
              <a:rPr b="0" i="0" lang="en-US" sz="2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More than three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160"/>
              <a:buNone/>
            </a:pPr>
            <a:r>
              <a:rPr lang="en-US" sz="2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Ans: </a:t>
            </a:r>
            <a:r>
              <a:rPr b="0" i="0" lang="en-US" sz="2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c, IQ9</a:t>
            </a:r>
            <a:endParaRPr b="0" i="0" sz="24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idx="1" type="body"/>
          </p:nvPr>
        </p:nvSpPr>
        <p:spPr>
          <a:xfrm>
            <a:off x="2773599" y="186813"/>
            <a:ext cx="8297524" cy="6440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i="0" lang="en-US">
                <a:latin typeface="Comfortaa"/>
                <a:ea typeface="Comfortaa"/>
                <a:cs typeface="Comfortaa"/>
                <a:sym typeface="Comfortaa"/>
              </a:rPr>
              <a:t>R K 5 9 # B 2 % * E ? A 8 L $ I 4 S V 7 ! C 6 N @ H 1 3 &amp; D</a:t>
            </a:r>
            <a:br>
              <a:rPr i="0" lang="en-US">
                <a:latin typeface="Comfortaa"/>
                <a:ea typeface="Comfortaa"/>
                <a:cs typeface="Comfortaa"/>
                <a:sym typeface="Comfortaa"/>
              </a:rPr>
            </a:br>
            <a:endParaRPr i="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620"/>
              <a:buNone/>
            </a:pPr>
            <a:r>
              <a:rPr i="0" lang="en-US">
                <a:latin typeface="Comfortaa"/>
                <a:ea typeface="Comfortaa"/>
                <a:cs typeface="Comfortaa"/>
                <a:sym typeface="Comfortaa"/>
              </a:rPr>
              <a:t>Find the next term in the following series.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620"/>
              <a:buNone/>
            </a:pPr>
            <a:r>
              <a:rPr i="0" lang="en-US">
                <a:latin typeface="Comfortaa"/>
                <a:ea typeface="Comfortaa"/>
                <a:cs typeface="Comfortaa"/>
                <a:sym typeface="Comfortaa"/>
              </a:rPr>
              <a:t>5#2, *?8, $4v, ___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620"/>
              <a:buNone/>
            </a:pPr>
            <a:r>
              <a:rPr i="0" lang="en-US" u="none" strike="noStrike">
                <a:latin typeface="Comfortaa"/>
                <a:ea typeface="Comfortaa"/>
                <a:cs typeface="Comfortaa"/>
                <a:sym typeface="Comfortaa"/>
              </a:rPr>
              <a:t>A. LIS</a:t>
            </a: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i="0" lang="en-US" u="none" strike="noStrike">
                <a:latin typeface="Comfortaa"/>
                <a:ea typeface="Comfortaa"/>
                <a:cs typeface="Comfortaa"/>
                <a:sym typeface="Comfortaa"/>
              </a:rPr>
              <a:t>B. !6@</a:t>
            </a: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i="0" lang="en-US" u="none" strike="noStrike">
                <a:latin typeface="Comfortaa"/>
                <a:ea typeface="Comfortaa"/>
                <a:cs typeface="Comfortaa"/>
                <a:sym typeface="Comfortaa"/>
              </a:rPr>
              <a:t>C. I4S</a:t>
            </a: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i="0" lang="en-US" u="none" strike="noStrike">
                <a:latin typeface="Comfortaa"/>
                <a:ea typeface="Comfortaa"/>
                <a:cs typeface="Comfortaa"/>
                <a:sym typeface="Comfortaa"/>
              </a:rPr>
              <a:t>D. 13$</a:t>
            </a: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i="0" lang="en-US" u="none" strike="noStrike">
                <a:latin typeface="Comfortaa"/>
                <a:ea typeface="Comfortaa"/>
                <a:cs typeface="Comfortaa"/>
                <a:sym typeface="Comfortaa"/>
              </a:rPr>
              <a:t>E. 52*</a:t>
            </a:r>
            <a:endParaRPr i="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620"/>
              <a:buNone/>
            </a:pPr>
            <a:r>
              <a:rPr i="0" lang="en-US">
                <a:latin typeface="Comfortaa"/>
                <a:ea typeface="Comfortaa"/>
                <a:cs typeface="Comfortaa"/>
                <a:sym typeface="Comfortaa"/>
              </a:rPr>
              <a:t>Answer: Option B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620"/>
              <a:buNone/>
            </a:pPr>
            <a:r>
              <a:rPr i="0" lang="en-US">
                <a:latin typeface="Comfortaa"/>
                <a:ea typeface="Comfortaa"/>
                <a:cs typeface="Comfortaa"/>
                <a:sym typeface="Comfortaa"/>
              </a:rPr>
              <a:t>Explanation: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620"/>
              <a:buNone/>
            </a:pPr>
            <a:r>
              <a:rPr i="0" lang="en-US">
                <a:latin typeface="Comfortaa"/>
                <a:ea typeface="Comfortaa"/>
                <a:cs typeface="Comfortaa"/>
                <a:sym typeface="Comfortaa"/>
              </a:rPr>
              <a:t>5</a:t>
            </a:r>
            <a:r>
              <a:rPr baseline="30000" i="0" lang="en-US">
                <a:latin typeface="Comfortaa"/>
                <a:ea typeface="Comfortaa"/>
                <a:cs typeface="Comfortaa"/>
                <a:sym typeface="Comfortaa"/>
              </a:rPr>
              <a:t>+2</a:t>
            </a:r>
            <a:r>
              <a:rPr i="0" lang="en-US">
                <a:latin typeface="Comfortaa"/>
                <a:ea typeface="Comfortaa"/>
                <a:cs typeface="Comfortaa"/>
                <a:sym typeface="Comfortaa"/>
              </a:rPr>
              <a:t>#</a:t>
            </a:r>
            <a:r>
              <a:rPr baseline="30000" i="0" lang="en-US">
                <a:latin typeface="Comfortaa"/>
                <a:ea typeface="Comfortaa"/>
                <a:cs typeface="Comfortaa"/>
                <a:sym typeface="Comfortaa"/>
              </a:rPr>
              <a:t>+2</a:t>
            </a:r>
            <a:r>
              <a:rPr i="0" lang="en-US"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baseline="30000" i="0" lang="en-US">
                <a:latin typeface="Comfortaa"/>
                <a:ea typeface="Comfortaa"/>
                <a:cs typeface="Comfortaa"/>
                <a:sym typeface="Comfortaa"/>
              </a:rPr>
              <a:t>+2</a:t>
            </a:r>
            <a:r>
              <a:rPr i="0" lang="en-US">
                <a:latin typeface="Comfortaa"/>
                <a:ea typeface="Comfortaa"/>
                <a:cs typeface="Comfortaa"/>
                <a:sym typeface="Comfortaa"/>
              </a:rPr>
              <a:t>, *</a:t>
            </a:r>
            <a:r>
              <a:rPr baseline="30000" i="0" lang="en-US">
                <a:latin typeface="Comfortaa"/>
                <a:ea typeface="Comfortaa"/>
                <a:cs typeface="Comfortaa"/>
                <a:sym typeface="Comfortaa"/>
              </a:rPr>
              <a:t>+2</a:t>
            </a:r>
            <a:r>
              <a:rPr i="0" lang="en-US">
                <a:latin typeface="Comfortaa"/>
                <a:ea typeface="Comfortaa"/>
                <a:cs typeface="Comfortaa"/>
                <a:sym typeface="Comfortaa"/>
              </a:rPr>
              <a:t>?</a:t>
            </a:r>
            <a:r>
              <a:rPr baseline="30000" i="0" lang="en-US">
                <a:latin typeface="Comfortaa"/>
                <a:ea typeface="Comfortaa"/>
                <a:cs typeface="Comfortaa"/>
                <a:sym typeface="Comfortaa"/>
              </a:rPr>
              <a:t>+2</a:t>
            </a:r>
            <a:r>
              <a:rPr i="0" lang="en-US">
                <a:latin typeface="Comfortaa"/>
                <a:ea typeface="Comfortaa"/>
                <a:cs typeface="Comfortaa"/>
                <a:sym typeface="Comfortaa"/>
              </a:rPr>
              <a:t>8</a:t>
            </a:r>
            <a:r>
              <a:rPr baseline="30000" i="0" lang="en-US">
                <a:latin typeface="Comfortaa"/>
                <a:ea typeface="Comfortaa"/>
                <a:cs typeface="Comfortaa"/>
                <a:sym typeface="Comfortaa"/>
              </a:rPr>
              <a:t>+2</a:t>
            </a:r>
            <a:r>
              <a:rPr i="0" lang="en-US">
                <a:latin typeface="Comfortaa"/>
                <a:ea typeface="Comfortaa"/>
                <a:cs typeface="Comfortaa"/>
                <a:sym typeface="Comfortaa"/>
              </a:rPr>
              <a:t>, $</a:t>
            </a:r>
            <a:r>
              <a:rPr baseline="30000" i="0" lang="en-US">
                <a:latin typeface="Comfortaa"/>
                <a:ea typeface="Comfortaa"/>
                <a:cs typeface="Comfortaa"/>
                <a:sym typeface="Comfortaa"/>
              </a:rPr>
              <a:t>+2</a:t>
            </a:r>
            <a:r>
              <a:rPr i="0" lang="en-US">
                <a:latin typeface="Comfortaa"/>
                <a:ea typeface="Comfortaa"/>
                <a:cs typeface="Comfortaa"/>
                <a:sym typeface="Comfortaa"/>
              </a:rPr>
              <a:t>4</a:t>
            </a:r>
            <a:r>
              <a:rPr baseline="30000" i="0" lang="en-US">
                <a:latin typeface="Comfortaa"/>
                <a:ea typeface="Comfortaa"/>
                <a:cs typeface="Comfortaa"/>
                <a:sym typeface="Comfortaa"/>
              </a:rPr>
              <a:t>+2</a:t>
            </a:r>
            <a:r>
              <a:rPr i="0" lang="en-US">
                <a:latin typeface="Comfortaa"/>
                <a:ea typeface="Comfortaa"/>
                <a:cs typeface="Comfortaa"/>
                <a:sym typeface="Comfortaa"/>
              </a:rPr>
              <a:t>V</a:t>
            </a:r>
            <a:r>
              <a:rPr baseline="30000" i="0" lang="en-US">
                <a:latin typeface="Comfortaa"/>
                <a:ea typeface="Comfortaa"/>
                <a:cs typeface="Comfortaa"/>
                <a:sym typeface="Comfortaa"/>
              </a:rPr>
              <a:t>+2</a:t>
            </a:r>
            <a:r>
              <a:rPr i="0" lang="en-US">
                <a:latin typeface="Comfortaa"/>
                <a:ea typeface="Comfortaa"/>
                <a:cs typeface="Comfortaa"/>
                <a:sym typeface="Comfortaa"/>
              </a:rPr>
              <a:t>, </a:t>
            </a:r>
            <a:r>
              <a:rPr i="0" lang="en-US" u="sng">
                <a:latin typeface="Comfortaa"/>
                <a:ea typeface="Comfortaa"/>
                <a:cs typeface="Comfortaa"/>
                <a:sym typeface="Comfortaa"/>
              </a:rPr>
              <a:t>i</a:t>
            </a:r>
            <a:r>
              <a:rPr baseline="30000" i="0" lang="en-US">
                <a:latin typeface="Comfortaa"/>
                <a:ea typeface="Comfortaa"/>
                <a:cs typeface="Comfortaa"/>
                <a:sym typeface="Comfortaa"/>
              </a:rPr>
              <a:t>+2</a:t>
            </a:r>
            <a:r>
              <a:rPr i="0" lang="en-US" u="sng">
                <a:latin typeface="Comfortaa"/>
                <a:ea typeface="Comfortaa"/>
                <a:cs typeface="Comfortaa"/>
                <a:sym typeface="Comfortaa"/>
              </a:rPr>
              <a:t>6</a:t>
            </a:r>
            <a:r>
              <a:rPr baseline="30000" i="0" lang="en-US">
                <a:latin typeface="Comfortaa"/>
                <a:ea typeface="Comfortaa"/>
                <a:cs typeface="Comfortaa"/>
                <a:sym typeface="Comfortaa"/>
              </a:rPr>
              <a:t>+2</a:t>
            </a:r>
            <a:r>
              <a:rPr i="0" lang="en-US" u="sng">
                <a:latin typeface="Comfortaa"/>
                <a:ea typeface="Comfortaa"/>
                <a:cs typeface="Comfortaa"/>
                <a:sym typeface="Comfortaa"/>
              </a:rPr>
              <a:t>@.</a:t>
            </a:r>
            <a:endParaRPr i="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idx="1" type="body"/>
          </p:nvPr>
        </p:nvSpPr>
        <p:spPr>
          <a:xfrm>
            <a:off x="2773599" y="816077"/>
            <a:ext cx="8307356" cy="5732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i="0" lang="en-US">
                <a:latin typeface="Comfortaa"/>
                <a:ea typeface="Comfortaa"/>
                <a:cs typeface="Comfortaa"/>
                <a:sym typeface="Comfortaa"/>
              </a:rPr>
              <a:t>R K 5 9 # B 2 % * E ? A 8 L $ I 4 S V 7 ! C 6 N @ H 1 3 &amp; D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350"/>
              <a:buNone/>
            </a:pPr>
            <a:r>
              <a:rPr i="0" lang="en-US">
                <a:latin typeface="Comfortaa"/>
                <a:ea typeface="Comfortaa"/>
                <a:cs typeface="Comfortaa"/>
                <a:sym typeface="Comfortaa"/>
              </a:rPr>
              <a:t>How many consonants are there, which are immediately followed by a digit but not immediately preceded by a consonant?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350"/>
              <a:buNone/>
            </a:pPr>
            <a:r>
              <a:rPr i="0" lang="en-US" u="none" strike="noStrike">
                <a:latin typeface="Comfortaa"/>
                <a:ea typeface="Comfortaa"/>
                <a:cs typeface="Comfortaa"/>
                <a:sym typeface="Comfortaa"/>
              </a:rPr>
              <a:t>A. 3</a:t>
            </a: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			</a:t>
            </a:r>
            <a:r>
              <a:rPr i="0" lang="en-US" u="none" strike="noStrike">
                <a:latin typeface="Comfortaa"/>
                <a:ea typeface="Comfortaa"/>
                <a:cs typeface="Comfortaa"/>
                <a:sym typeface="Comfortaa"/>
              </a:rPr>
              <a:t>B. 2</a:t>
            </a: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			</a:t>
            </a:r>
            <a:r>
              <a:rPr i="0" lang="en-US" u="none" strike="noStrike">
                <a:latin typeface="Comfortaa"/>
                <a:ea typeface="Comfortaa"/>
                <a:cs typeface="Comfortaa"/>
                <a:sym typeface="Comfortaa"/>
              </a:rPr>
              <a:t>C. 1</a:t>
            </a: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			</a:t>
            </a:r>
            <a:r>
              <a:rPr i="0" lang="en-US" u="none" strike="noStrike">
                <a:latin typeface="Comfortaa"/>
                <a:ea typeface="Comfortaa"/>
                <a:cs typeface="Comfortaa"/>
                <a:sym typeface="Comfortaa"/>
              </a:rPr>
              <a:t>D. 0</a:t>
            </a: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			</a:t>
            </a:r>
            <a:r>
              <a:rPr i="0" lang="en-US" u="none" strike="noStrike">
                <a:latin typeface="Comfortaa"/>
                <a:ea typeface="Comfortaa"/>
                <a:cs typeface="Comfortaa"/>
                <a:sym typeface="Comfortaa"/>
              </a:rPr>
              <a:t>E. More than 3</a:t>
            </a:r>
            <a:endParaRPr i="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350"/>
              <a:buNone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Answer: Option A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350"/>
              <a:buNone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Explanation: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350"/>
              <a:buNone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B,C and H are the three letters which are followed by a digit but not immediately preceded by a consonant.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dison">
  <a:themeElements>
    <a:clrScheme name="Madison">
      <a:dk1>
        <a:srgbClr val="000000"/>
      </a:dk1>
      <a:lt1>
        <a:srgbClr val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2022-08-09T17:13:20Z</dcterms:created>
  <dc:creator>kalaivani3651@gmail.com</dc:creator>
</cp:coreProperties>
</file>