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embeddedFontLst>
    <p:embeddedFont>
      <p:font typeface="Libre Franklin"/>
      <p:regular r:id="rId36"/>
      <p:bold r:id="rId37"/>
      <p:italic r:id="rId38"/>
      <p:boldItalic r:id="rId39"/>
    </p:embeddedFont>
    <p:embeddedFont>
      <p:font typeface="Libre Baskerville"/>
      <p:regular r:id="rId40"/>
      <p:bold r:id="rId41"/>
      <p: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3" roundtripDataSignature="AMtx7mgpmacGuDHWfS2eak67Mv5+zrTl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2DB8A7-29D2-4E46-AA28-EF4D1F6D7F81}">
  <a:tblStyle styleId="{842DB8A7-29D2-4E46-AA28-EF4D1F6D7F8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regular.fntdata"/><Relationship Id="rId20" Type="http://schemas.openxmlformats.org/officeDocument/2006/relationships/slide" Target="slides/slide14.xml"/><Relationship Id="rId42" Type="http://schemas.openxmlformats.org/officeDocument/2006/relationships/font" Target="fonts/LibreBaskerville-italic.fntdata"/><Relationship Id="rId41" Type="http://schemas.openxmlformats.org/officeDocument/2006/relationships/font" Target="fonts/LibreBaskerville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ibreFranklin-bold.fntdata"/><Relationship Id="rId14" Type="http://schemas.openxmlformats.org/officeDocument/2006/relationships/slide" Target="slides/slide8.xml"/><Relationship Id="rId36" Type="http://schemas.openxmlformats.org/officeDocument/2006/relationships/font" Target="fonts/LibreFranklin-regular.fntdata"/><Relationship Id="rId17" Type="http://schemas.openxmlformats.org/officeDocument/2006/relationships/slide" Target="slides/slide11.xml"/><Relationship Id="rId39" Type="http://schemas.openxmlformats.org/officeDocument/2006/relationships/font" Target="fonts/LibreFranklin-boldItalic.fntdata"/><Relationship Id="rId16" Type="http://schemas.openxmlformats.org/officeDocument/2006/relationships/slide" Target="slides/slide10.xml"/><Relationship Id="rId38" Type="http://schemas.openxmlformats.org/officeDocument/2006/relationships/font" Target="fonts/LibreFranklin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3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Google Shape;34;p3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8" name="Google Shape;38;p34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34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34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3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3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3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3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Google Shape;51;p3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" name="Google Shape;52;p3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0" name="Google Shape;60;p36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3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3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4" name="Google Shape;74;p38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1" name="Google Shape;81;p39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39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39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39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3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3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412776"/>
            <a:ext cx="7920880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descr="IBPS Clerk Mains 2018 Quiz : Data Interpretation - Study Virus" id="103" name="Google Shape;103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descr="https://www.studyvirus.com/wp-content/uploads/2017/11/36-734x400.jpg" id="104" name="Google Shape;104;p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775" y="160338"/>
            <a:ext cx="8207697" cy="614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Find out the difference between average of all mobile sold of MI and that of samsung in all given years?(Approximately)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a) 26666	b) 32333	c) 28177	d) 24167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348881"/>
            <a:ext cx="4032448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960" y="1628800"/>
            <a:ext cx="4471665" cy="3266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251520" y="274638"/>
            <a:ext cx="8435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What is the ratio of sold mobile of MI in 2017 &amp; 2018 together to the that of Samsung mobile in 2014 &amp; 2015 together?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a) 5 : 3		b) 3 : 5		c) 5 : 7		d) 4 : 7	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420888"/>
            <a:ext cx="3528392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960" y="1772816"/>
            <a:ext cx="4471665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Samsung Mobile sold in 2015 &amp; 2017 together is what percent of  MI mobile sold in 2018 &amp; 2019 together ?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a) 66 </a:t>
            </a: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2/3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%	 b)60% 		c) 54% 		d) 75%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132856"/>
            <a:ext cx="4038600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984" y="1916832"/>
            <a:ext cx="4464496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107504" y="274638"/>
            <a:ext cx="85792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Number of passenger who are travelling from Varanasi to Delhi is how much percent more/less than that of who are travelling to Mumbai?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a) 25%		b) 28%		c) 30%		d) 45%	e) 40%</a:t>
            </a:r>
            <a:endParaRPr/>
          </a:p>
        </p:txBody>
      </p:sp>
      <p:pic>
        <p:nvPicPr>
          <p:cNvPr id="188" name="Google Shape;188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1484784"/>
            <a:ext cx="4327649" cy="4968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2348880"/>
            <a:ext cx="4464496" cy="1235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251520" y="274638"/>
            <a:ext cx="84352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Find out the average number of travellers who are travelling from Varanasi to Mumbai, Kanpur and Ranchi?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a) 3250		b) 2756		c) 3500		d) 3450		e) 3050</a:t>
            </a:r>
            <a:endParaRPr/>
          </a:p>
        </p:txBody>
      </p:sp>
      <p:pic>
        <p:nvPicPr>
          <p:cNvPr id="195" name="Google Shape;195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088" y="1412776"/>
            <a:ext cx="3600400" cy="504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2564904"/>
            <a:ext cx="5184576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Number of passengers who travelling from Varanasi to Delhi and Mumbai together is what percent of number of passengers who travelling from Varanasi to Kolkata?</a:t>
            </a:r>
            <a:b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/>
              <a:t>a) 200%		b) 225%		c) 175%		d) 250%	e) 300%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276872"/>
            <a:ext cx="4320480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950" y="1556792"/>
            <a:ext cx="4102546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251520" y="188640"/>
            <a:ext cx="8712968" cy="11521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IN" sz="2000">
                <a:latin typeface="Times New Roman"/>
                <a:ea typeface="Times New Roman"/>
                <a:cs typeface="Times New Roman"/>
                <a:sym typeface="Times New Roman"/>
              </a:rPr>
              <a:t>If the number of Indian and foreigner travelling from Varanasi to Mumbai and Kolkata is in the ratio of 4:1 and 3:2 respectively, then find out the sum of number of foreigner passenger travelling to Mumbai and Indian Passenger travelling to Kolkata?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a) 2700		b) 2500		c) 3700		d) 3900	e) 2800</a:t>
            </a:r>
            <a:endParaRPr/>
          </a:p>
        </p:txBody>
      </p:sp>
      <p:pic>
        <p:nvPicPr>
          <p:cNvPr id="209" name="Google Shape;20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276872"/>
            <a:ext cx="4320480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040" y="1412776"/>
            <a:ext cx="4032448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Find out the ratio of number of passengers who travelling to Ranchi and Kanpur together to that of Chennai?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a) 1:3	b) 2:3	c) 3:2	d) 3:5	e) 3:1</a:t>
            </a:r>
            <a:endParaRPr/>
          </a:p>
        </p:txBody>
      </p:sp>
      <p:pic>
        <p:nvPicPr>
          <p:cNvPr id="216" name="Google Shape;21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060848"/>
            <a:ext cx="3744416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968" y="1268760"/>
            <a:ext cx="4680520" cy="53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914400" y="274638"/>
            <a:ext cx="77724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amount spent on cement is</a:t>
            </a:r>
            <a:b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a) 20000	b) 16000	c) 12000	d) 10000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The pie chart given below shows the break-up of the cost of construction of a house (in degrees).  Assuming that the total cost of construction is Rs. 60000, answer the questions given below.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br>
              <a:rPr lang="en-IN"/>
            </a:br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2996952"/>
            <a:ext cx="3816424" cy="3024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18"/>
          <p:cNvGraphicFramePr/>
          <p:nvPr/>
        </p:nvGraphicFramePr>
        <p:xfrm>
          <a:off x="827584" y="3184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{842DB8A7-29D2-4E46-AA28-EF4D1F6D7F81}</a:tableStyleId>
              </a:tblPr>
              <a:tblGrid>
                <a:gridCol w="1836200"/>
                <a:gridCol w="1836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72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 × 60000 = 12000</a:t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                360</a:t>
                      </a:r>
                      <a:endParaRPr sz="1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226" name="Google Shape;226;p18"/>
          <p:cNvSpPr/>
          <p:nvPr/>
        </p:nvSpPr>
        <p:spPr>
          <a:xfrm>
            <a:off x="914400" y="34591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1255008" y="1449288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IN" sz="24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cost = Rs. 60000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spent on cement =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amount spent on bricks, steel and cement is what percentage of the total cost of construction? 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a) 50%		 b) 54%	 c) 72% 	d) 75%</a:t>
            </a:r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IN"/>
              <a:t>  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 Amount spent on bricks,          steel and cement 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    = [(54+54+72)/360]*100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IN"/>
              <a:t>    = 50%</a:t>
            </a:r>
            <a:endParaRPr/>
          </a:p>
        </p:txBody>
      </p:sp>
      <p:sp>
        <p:nvSpPr>
          <p:cNvPr id="234" name="Google Shape;234;p19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lang="en-IN" sz="1600">
                <a:latin typeface="Times New Roman"/>
                <a:ea typeface="Times New Roman"/>
                <a:cs typeface="Times New Roman"/>
                <a:sym typeface="Times New Roman"/>
              </a:rPr>
              <a:t>The pie chart given below shows the break-up of the cost of construction of a house (in degrees).  Assuming that the total cost of construction is Rs. 60000, answer the questions given below.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2996952"/>
            <a:ext cx="3816424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IN"/>
              <a:t>Types Of Data Interpretation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772816"/>
            <a:ext cx="8280920" cy="453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The amount spent on labour exceeds the amount spent on steel by</a:t>
            </a:r>
            <a:b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a) 5% of the total cost	b) 10% of the total cost</a:t>
            </a:r>
            <a:b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c) 12% of the total cost	d) 15% of the total cost</a:t>
            </a:r>
            <a:b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Diff = Labour – Steel =  90 -  54 = 36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Percentage = ( 36/ 360 ) *100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530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= 10 %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0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The pie chart given below shows the break-up of the cost of construction of a house (in degrees).  Assuming that the total cost of construction is Rs. 60000, answer the questions given below.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2996952"/>
            <a:ext cx="3816424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323528" y="188640"/>
            <a:ext cx="8640960" cy="12289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The amount spent on timber is what percent of the amount spent on cement?</a:t>
            </a:r>
            <a:b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/>
              <a:t>a) 36%		 b) 50%		 c) 72%		 d) 18%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% of amount spent on timber with respect to the amount spent on cement = (36/72)*100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            = 50%</a:t>
            </a:r>
            <a:endParaRPr/>
          </a:p>
        </p:txBody>
      </p:sp>
      <p:sp>
        <p:nvSpPr>
          <p:cNvPr id="250" name="Google Shape;250;p21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The pie chart given below shows the break-up of the cost of construction of a house (in degrees).  Assuming that the total cost of construction is Rs. 60000, answer the questions given below.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2996952"/>
            <a:ext cx="3816424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What is the ratio of the combined expenditure on Supervision and Timber to the combined expenditure on Bricks and Cement?</a:t>
            </a:r>
            <a:b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A) 7:5 		b) 3:4		c) 4:3		d) 5:7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Supervision + Timber = 54 + 36 = 90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b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Bricks + Cement = 54 + 72 = 126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360"/>
              <a:buNone/>
            </a:pPr>
            <a:b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So the answer = 90 : 126 = 5 : 7</a:t>
            </a:r>
            <a:b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b="1" lang="en-IN" sz="1400">
                <a:latin typeface="Times New Roman"/>
                <a:ea typeface="Times New Roman"/>
                <a:cs typeface="Times New Roman"/>
                <a:sym typeface="Times New Roman"/>
              </a:rPr>
              <a:t>The pie chart given below shows the break-up of the cost of construction of a house (in degrees).  Assuming that the total cost of construction is Rs. 60000, answer the questions given below.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2996952"/>
            <a:ext cx="3816424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What is the average amount of interest per year which the company had to pay during this period? 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a) 32.43 lakh 	b) 33.72 lakh 	c) 34.18 lakh 	d) 36.66 lakh</a:t>
            </a:r>
            <a:endParaRPr/>
          </a:p>
        </p:txBody>
      </p:sp>
      <p:sp>
        <p:nvSpPr>
          <p:cNvPr id="265" name="Google Shape;265;p23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985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9127" y="1412776"/>
            <a:ext cx="5372100" cy="504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702" y="2348880"/>
            <a:ext cx="3400425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914400" y="274638"/>
            <a:ext cx="7772400" cy="12821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total amount of bonus paid by the company during the given period is approximately what percent of the total amount of salary paid during this period?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A.	0.1%	B.	0.5%	C.	1%	D.	1.25%</a:t>
            </a:r>
            <a:endParaRPr/>
          </a:p>
        </p:txBody>
      </p:sp>
      <p:graphicFrame>
        <p:nvGraphicFramePr>
          <p:cNvPr id="273" name="Google Shape;273;p24"/>
          <p:cNvGraphicFramePr/>
          <p:nvPr/>
        </p:nvGraphicFramePr>
        <p:xfrm>
          <a:off x="4933950" y="3459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{842DB8A7-29D2-4E46-AA28-EF4D1F6D7F81}</a:tableStyleId>
              </a:tblPr>
              <a:tblGrid>
                <a:gridCol w="3749675"/>
              </a:tblGrid>
              <a:tr h="52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IN" sz="9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The total amount of bonus paid by the company during the given period is approximately what percent of the total amount of salary paid during this period?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0056" y="1484784"/>
            <a:ext cx="4451169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" y="2492896"/>
            <a:ext cx="4597524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251520" y="188640"/>
            <a:ext cx="8712968" cy="13681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rPr lang="en-IN" sz="2000"/>
              <a:t>The total expenditure of the company over these items during the year 2000 is?</a:t>
            </a:r>
            <a:br>
              <a:rPr lang="en-IN" sz="2000"/>
            </a:br>
            <a:r>
              <a:rPr lang="en-IN" sz="2000"/>
              <a:t>A) Rs. 544.44 laks			b) Rs. 501.11 laks	</a:t>
            </a:r>
            <a:br>
              <a:rPr lang="en-IN" sz="2000"/>
            </a:br>
            <a:r>
              <a:rPr lang="en-IN" sz="2000"/>
              <a:t>c) Rs. 446.46 laks			d)Rs. 478.87 laks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1" name="Google Shape;281;p25"/>
          <p:cNvGraphicFramePr/>
          <p:nvPr/>
        </p:nvGraphicFramePr>
        <p:xfrm>
          <a:off x="4933950" y="3459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{842DB8A7-29D2-4E46-AA28-EF4D1F6D7F81}</a:tableStyleId>
              </a:tblPr>
              <a:tblGrid>
                <a:gridCol w="3749675"/>
              </a:tblGrid>
              <a:tr h="52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IN" sz="900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IN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The total amount of bonus paid by the company during the given period is approximately what percent of the total amount of salary paid during this period?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0056" y="1484784"/>
            <a:ext cx="4451169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/>
          <p:nvPr/>
        </p:nvSpPr>
        <p:spPr>
          <a:xfrm>
            <a:off x="251520" y="2942088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 expenditure of the Company during 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   = Rs. (324 + 101 + 3.84 + 41.6 + 74) lakhs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   = Rs. 544.44 lakhs.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  <a:t>What is the percentage rise in the literate population of City E from the year 2008 to 2012?</a:t>
            </a:r>
            <a:b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I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985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 txBox="1"/>
          <p:nvPr>
            <p:ph idx="2" type="body"/>
          </p:nvPr>
        </p:nvSpPr>
        <p:spPr>
          <a:xfrm>
            <a:off x="4933950" y="980728"/>
            <a:ext cx="3749040" cy="503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The following bar graph shows the population (in lakh) of five cities in the years 2008 and 2012 and the line graph shows the percentage of literate among them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1700808"/>
            <a:ext cx="4392488" cy="489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1268760"/>
            <a:ext cx="4032448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What is the percentage rise in the population of City A from the year 2008 to 2012?</a:t>
            </a:r>
            <a:b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985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 txBox="1"/>
          <p:nvPr>
            <p:ph idx="2" type="body"/>
          </p:nvPr>
        </p:nvSpPr>
        <p:spPr>
          <a:xfrm>
            <a:off x="4933950" y="836712"/>
            <a:ext cx="3749040" cy="518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190"/>
              <a:buChar char="⚫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The following bar graph shows the population (in lakh) of five cities in the years 2008 and 2012 and the line graph shows the percentage of literate among them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3068960"/>
            <a:ext cx="3528392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1844824"/>
            <a:ext cx="4248472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What is the total literate population of all cities together in the year 2008?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5"/>
              <a:buNone/>
            </a:pPr>
            <a:r>
              <a:rPr lang="en-IN" sz="1700">
                <a:latin typeface="Times New Roman"/>
                <a:ea typeface="Times New Roman"/>
                <a:cs typeface="Times New Roman"/>
                <a:sym typeface="Times New Roman"/>
              </a:rPr>
              <a:t>Total literate population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IN" sz="17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IN" sz="1700">
                <a:latin typeface="Times New Roman"/>
                <a:ea typeface="Times New Roman"/>
                <a:cs typeface="Times New Roman"/>
                <a:sym typeface="Times New Roman"/>
              </a:rPr>
              <a:t>= 45% of 64 + 72% of 40 + 50% of 60 + 60% of 80 + 60% of 50 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IN" sz="1700">
                <a:latin typeface="Times New Roman"/>
                <a:ea typeface="Times New Roman"/>
                <a:cs typeface="Times New Roman"/>
                <a:sym typeface="Times New Roman"/>
              </a:rPr>
              <a:t>= 28.8 + 28.8 + 30 + 48 + 30 </a:t>
            </a:r>
            <a:endParaRPr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IN" sz="1700">
                <a:latin typeface="Times New Roman"/>
                <a:ea typeface="Times New Roman"/>
                <a:cs typeface="Times New Roman"/>
                <a:sym typeface="Times New Roman"/>
              </a:rPr>
              <a:t>= 165.6 lakh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IN" sz="1700">
                <a:latin typeface="Times New Roman"/>
                <a:ea typeface="Times New Roman"/>
                <a:cs typeface="Times New Roman"/>
                <a:sym typeface="Times New Roman"/>
              </a:rPr>
              <a:t>= 1.656 crore</a:t>
            </a:r>
            <a:br>
              <a:rPr lang="en-IN"/>
            </a:b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 txBox="1"/>
          <p:nvPr>
            <p:ph idx="2" type="body"/>
          </p:nvPr>
        </p:nvSpPr>
        <p:spPr>
          <a:xfrm>
            <a:off x="4933950" y="908720"/>
            <a:ext cx="3749040" cy="511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190"/>
              <a:buChar char="⚫"/>
            </a:pPr>
            <a:r>
              <a:rPr lang="en-IN" sz="1400">
                <a:latin typeface="Times New Roman"/>
                <a:ea typeface="Times New Roman"/>
                <a:cs typeface="Times New Roman"/>
                <a:sym typeface="Times New Roman"/>
              </a:rPr>
              <a:t>The following bar graph shows the population (in lakh) of five cities in the years 2008 and 2012 and the line graph shows the percentage of literate among them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309" name="Google Shape;3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1844824"/>
            <a:ext cx="4248472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525000" cy="74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t/>
            </a:r>
            <a:endParaRPr/>
          </a:p>
        </p:txBody>
      </p:sp>
      <p:pic>
        <p:nvPicPr>
          <p:cNvPr id="117" name="Google Shape;11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60648"/>
            <a:ext cx="8280920" cy="5976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1) Find the average number of student in the school  A, B and E together in 2018?</a:t>
            </a:r>
            <a:b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a) 60		b)75		c)70		d)64</a:t>
            </a:r>
            <a:endParaRPr sz="2400"/>
          </a:p>
        </p:txBody>
      </p:sp>
      <p:sp>
        <p:nvSpPr>
          <p:cNvPr id="123" name="Google Shape;123;p4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985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895375" y="224500"/>
            <a:ext cx="799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4" y="1417638"/>
            <a:ext cx="4104456" cy="496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2780928"/>
            <a:ext cx="3960440" cy="133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2) Find ratio of number of students of School B &amp; C together in 2018 to that School A &amp; D together in 2019? 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/>
              <a:t>a) 25 : 29	b) 25 : 27	c) 29 : 35	d) 24 : 37	e) 2 : 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492896"/>
            <a:ext cx="3372321" cy="52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1556792"/>
            <a:ext cx="4176463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3) Number of student in School A and E together in 2019 is what percent more/less than that of students in School B in 2018?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/>
              <a:t>a) 125%		b) 200%		c) 175%		d) 75%	e) 100%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2132857"/>
            <a:ext cx="5040560" cy="209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0072" y="1700808"/>
            <a:ext cx="3672407" cy="482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323528" y="274638"/>
            <a:ext cx="83632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4) Find the difference between the average number of students in School A and C together in 2019 and that of Students of School B and D together in 2018?</a:t>
            </a:r>
            <a:b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a) 25		b) 10		c) 18		d) 20		e) 15</a:t>
            </a:r>
            <a:endParaRPr/>
          </a:p>
        </p:txBody>
      </p:sp>
      <p:pic>
        <p:nvPicPr>
          <p:cNvPr id="146" name="Google Shape;14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420889"/>
            <a:ext cx="4176463" cy="100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1484784"/>
            <a:ext cx="4248471" cy="496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5) Number of student study in School A &amp; D together in 2018 is what percent of number of student study in School B in 2019?</a:t>
            </a:r>
            <a:b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a) 175%		b) 125%		c) 220%		d) 210%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060849"/>
            <a:ext cx="4248471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4" y="1628800"/>
            <a:ext cx="4104455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395536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lang="en-IN" sz="2700"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="1" lang="en-IN"/>
              <a:t> </a:t>
            </a:r>
            <a:r>
              <a:rPr b="1" lang="en-IN" sz="2200">
                <a:latin typeface="Times New Roman"/>
                <a:ea typeface="Times New Roman"/>
                <a:cs typeface="Times New Roman"/>
                <a:sym typeface="Times New Roman"/>
              </a:rPr>
              <a:t>Mobiles (MI and Samsung both) sold in year 2016 is what percent more/less than that of in year 2018? (Approximately)</a:t>
            </a:r>
            <a:b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a) 45%		b) 58%		c) 40%		d) 49%		e) 35</a:t>
            </a:r>
            <a:endParaRPr/>
          </a:p>
        </p:txBody>
      </p:sp>
      <p:pic>
        <p:nvPicPr>
          <p:cNvPr id="160" name="Google Shape;16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276872"/>
            <a:ext cx="3384376" cy="124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896" y="1628800"/>
            <a:ext cx="5256584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2021-08-09T07:05:46Z</dcterms:created>
  <dc:creator>IIM FACULTY</dc:creator>
</cp:coreProperties>
</file>