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4" roundtripDataSignature="AMtx7mj7ef4eYzVmNftJNciHjnJF1Ccw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bum Cover" showMasterSp="0">
  <p:cSld name="Album Cov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/>
          <p:nvPr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0"/>
          <p:cNvSpPr/>
          <p:nvPr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0"/>
          <p:cNvSpPr txBox="1"/>
          <p:nvPr>
            <p:ph idx="1" type="body"/>
          </p:nvPr>
        </p:nvSpPr>
        <p:spPr>
          <a:xfrm>
            <a:off x="228600" y="5467350"/>
            <a:ext cx="8672946" cy="1238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0"/>
          <p:cNvSpPr/>
          <p:nvPr>
            <p:ph idx="2" type="pic"/>
          </p:nvPr>
        </p:nvSpPr>
        <p:spPr>
          <a:xfrm>
            <a:off x="228600" y="152400"/>
            <a:ext cx="6858000" cy="523951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" name="Google Shape;23;p30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 rot="-5400000">
            <a:off x="7296150" y="3698878"/>
            <a:ext cx="2933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3" type="body"/>
          </p:nvPr>
        </p:nvSpPr>
        <p:spPr>
          <a:xfrm rot="-5400000">
            <a:off x="5372100" y="2247900"/>
            <a:ext cx="5181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Landscape with Caption">
  <p:cSld name="3-Up Landscap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9"/>
          <p:cNvSpPr/>
          <p:nvPr>
            <p:ph idx="2" type="pic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94" name="Google Shape;94;p39"/>
          <p:cNvSpPr/>
          <p:nvPr>
            <p:ph idx="3" type="pic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95" name="Google Shape;95;p39"/>
          <p:cNvSpPr/>
          <p:nvPr>
            <p:ph idx="4" type="pic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96" name="Google Shape;96;p39"/>
          <p:cNvSpPr txBox="1"/>
          <p:nvPr>
            <p:ph idx="1" type="body"/>
          </p:nvPr>
        </p:nvSpPr>
        <p:spPr>
          <a:xfrm>
            <a:off x="228600" y="228600"/>
            <a:ext cx="3947160" cy="29603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39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Mixed">
  <p:cSld name="3-Up Mixe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0"/>
          <p:cNvSpPr/>
          <p:nvPr>
            <p:ph idx="2" type="pic"/>
          </p:nvPr>
        </p:nvSpPr>
        <p:spPr>
          <a:xfrm>
            <a:off x="4648200" y="3124962"/>
            <a:ext cx="3697224" cy="27729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02" name="Google Shape;102;p40"/>
          <p:cNvSpPr/>
          <p:nvPr>
            <p:ph idx="3" type="pic"/>
          </p:nvPr>
        </p:nvSpPr>
        <p:spPr>
          <a:xfrm>
            <a:off x="228600" y="228600"/>
            <a:ext cx="4251960" cy="56692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03" name="Google Shape;103;p40"/>
          <p:cNvSpPr/>
          <p:nvPr>
            <p:ph idx="4" type="pic"/>
          </p:nvPr>
        </p:nvSpPr>
        <p:spPr>
          <a:xfrm>
            <a:off x="4648200" y="228600"/>
            <a:ext cx="3672840" cy="275463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04" name="Google Shape;104;p40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0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40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Portrait with Captions">
  <p:cSld name="4-Up Portrait with Caption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1"/>
          <p:cNvSpPr/>
          <p:nvPr>
            <p:ph idx="2" type="pic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09" name="Google Shape;109;p41"/>
          <p:cNvSpPr/>
          <p:nvPr>
            <p:ph idx="3" type="pic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10" name="Google Shape;110;p41"/>
          <p:cNvSpPr/>
          <p:nvPr>
            <p:ph idx="4" type="pic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11" name="Google Shape;111;p41"/>
          <p:cNvSpPr/>
          <p:nvPr>
            <p:ph idx="5" type="pic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12" name="Google Shape;112;p41"/>
          <p:cNvSpPr txBox="1"/>
          <p:nvPr>
            <p:ph idx="1" type="body"/>
          </p:nvPr>
        </p:nvSpPr>
        <p:spPr>
          <a:xfrm>
            <a:off x="152400" y="228600"/>
            <a:ext cx="1676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41"/>
          <p:cNvSpPr txBox="1"/>
          <p:nvPr>
            <p:ph idx="6" type="body"/>
          </p:nvPr>
        </p:nvSpPr>
        <p:spPr>
          <a:xfrm>
            <a:off x="6629400" y="2286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41"/>
          <p:cNvSpPr txBox="1"/>
          <p:nvPr>
            <p:ph idx="7" type="body"/>
          </p:nvPr>
        </p:nvSpPr>
        <p:spPr>
          <a:xfrm>
            <a:off x="152400" y="47244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41"/>
          <p:cNvSpPr txBox="1"/>
          <p:nvPr>
            <p:ph idx="8" type="body"/>
          </p:nvPr>
        </p:nvSpPr>
        <p:spPr>
          <a:xfrm>
            <a:off x="6629400" y="47244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41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1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41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Landscape with Captions">
  <p:cSld name="4-Up Landscape with Caption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2"/>
          <p:cNvSpPr/>
          <p:nvPr>
            <p:ph idx="2" type="pic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21" name="Google Shape;121;p42"/>
          <p:cNvSpPr txBox="1"/>
          <p:nvPr>
            <p:ph idx="1" type="body"/>
          </p:nvPr>
        </p:nvSpPr>
        <p:spPr>
          <a:xfrm>
            <a:off x="533400" y="63246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42"/>
          <p:cNvSpPr/>
          <p:nvPr>
            <p:ph idx="3" type="pic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23" name="Google Shape;123;p42"/>
          <p:cNvSpPr/>
          <p:nvPr>
            <p:ph idx="4" type="pic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24" name="Google Shape;124;p42"/>
          <p:cNvSpPr/>
          <p:nvPr>
            <p:ph idx="5" type="pic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25" name="Google Shape;125;p42"/>
          <p:cNvSpPr txBox="1"/>
          <p:nvPr>
            <p:ph idx="6" type="body"/>
          </p:nvPr>
        </p:nvSpPr>
        <p:spPr>
          <a:xfrm>
            <a:off x="533400" y="3048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42"/>
          <p:cNvSpPr txBox="1"/>
          <p:nvPr>
            <p:ph idx="7" type="body"/>
          </p:nvPr>
        </p:nvSpPr>
        <p:spPr>
          <a:xfrm>
            <a:off x="4267200" y="63246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42"/>
          <p:cNvSpPr txBox="1"/>
          <p:nvPr>
            <p:ph idx="8" type="body"/>
          </p:nvPr>
        </p:nvSpPr>
        <p:spPr>
          <a:xfrm>
            <a:off x="4267200" y="3048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42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2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42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Portrait with Large Caption">
  <p:cSld name="4-Up Portrait with Large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3"/>
          <p:cNvSpPr/>
          <p:nvPr>
            <p:ph idx="2" type="pic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33" name="Google Shape;133;p43"/>
          <p:cNvSpPr/>
          <p:nvPr>
            <p:ph idx="3" type="pic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34" name="Google Shape;134;p43"/>
          <p:cNvSpPr/>
          <p:nvPr>
            <p:ph idx="4" type="pic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35" name="Google Shape;135;p43"/>
          <p:cNvSpPr/>
          <p:nvPr>
            <p:ph idx="5" type="pic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36" name="Google Shape;136;p43"/>
          <p:cNvSpPr txBox="1"/>
          <p:nvPr>
            <p:ph idx="1" type="body"/>
          </p:nvPr>
        </p:nvSpPr>
        <p:spPr>
          <a:xfrm>
            <a:off x="228600" y="3352800"/>
            <a:ext cx="81534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43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3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43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: 1 Portrait with 3 Landscape">
  <p:cSld name="4-Up: 1 Portrait with 3 Landscap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4"/>
          <p:cNvSpPr/>
          <p:nvPr>
            <p:ph idx="2" type="pic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2" name="Google Shape;142;p44"/>
          <p:cNvSpPr/>
          <p:nvPr>
            <p:ph idx="3" type="pic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3" name="Google Shape;143;p44"/>
          <p:cNvSpPr/>
          <p:nvPr>
            <p:ph idx="4" type="pic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4" name="Google Shape;144;p44"/>
          <p:cNvSpPr/>
          <p:nvPr>
            <p:ph idx="5" type="pic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5" name="Google Shape;145;p44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4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44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-Up: 3 Landscape with 2 Portrait">
  <p:cSld name="5-Up: 3 Landscape with 2 Portrai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5"/>
          <p:cNvSpPr/>
          <p:nvPr>
            <p:ph idx="2" type="pic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0" name="Google Shape;150;p45"/>
          <p:cNvSpPr/>
          <p:nvPr>
            <p:ph idx="3" type="pic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1" name="Google Shape;151;p45"/>
          <p:cNvSpPr/>
          <p:nvPr>
            <p:ph idx="4" type="pic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2" name="Google Shape;152;p45"/>
          <p:cNvSpPr/>
          <p:nvPr>
            <p:ph idx="5" type="pic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3" name="Google Shape;153;p45"/>
          <p:cNvSpPr/>
          <p:nvPr>
            <p:ph idx="6" type="pic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4" name="Google Shape;154;p45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5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45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-Up: 2 Landscape with 3 Portrait">
  <p:cSld name="5-Up: 2 Landscape with 3 Portrai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6"/>
          <p:cNvSpPr/>
          <p:nvPr>
            <p:ph idx="2" type="pic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9" name="Google Shape;159;p46"/>
          <p:cNvSpPr/>
          <p:nvPr>
            <p:ph idx="3" type="pic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0" name="Google Shape;160;p46"/>
          <p:cNvSpPr/>
          <p:nvPr>
            <p:ph idx="4" type="pic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1" name="Google Shape;161;p46"/>
          <p:cNvSpPr/>
          <p:nvPr>
            <p:ph idx="5" type="pic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2" name="Google Shape;162;p46"/>
          <p:cNvSpPr/>
          <p:nvPr>
            <p:ph idx="6" type="pic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3" name="Google Shape;163;p46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6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46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Caption">
  <p:cSld name="Square with Ca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7"/>
          <p:cNvSpPr/>
          <p:nvPr>
            <p:ph idx="2" type="pic"/>
          </p:nvPr>
        </p:nvSpPr>
        <p:spPr>
          <a:xfrm>
            <a:off x="2133600" y="762000"/>
            <a:ext cx="4873334" cy="4876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8" name="Google Shape;168;p47"/>
          <p:cNvSpPr txBox="1"/>
          <p:nvPr>
            <p:ph idx="1" type="body"/>
          </p:nvPr>
        </p:nvSpPr>
        <p:spPr>
          <a:xfrm>
            <a:off x="2133600" y="5715000"/>
            <a:ext cx="487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47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7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47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Square with Caption">
  <p:cSld name="2-Up Square with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8"/>
          <p:cNvSpPr/>
          <p:nvPr>
            <p:ph idx="2" type="pic"/>
          </p:nvPr>
        </p:nvSpPr>
        <p:spPr>
          <a:xfrm>
            <a:off x="4955273" y="1371600"/>
            <a:ext cx="3198127" cy="320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74" name="Google Shape;174;p48"/>
          <p:cNvSpPr/>
          <p:nvPr>
            <p:ph idx="3" type="pic"/>
          </p:nvPr>
        </p:nvSpPr>
        <p:spPr>
          <a:xfrm>
            <a:off x="1145273" y="1371600"/>
            <a:ext cx="3198127" cy="320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75" name="Google Shape;175;p48"/>
          <p:cNvSpPr txBox="1"/>
          <p:nvPr>
            <p:ph idx="1" type="body"/>
          </p:nvPr>
        </p:nvSpPr>
        <p:spPr>
          <a:xfrm>
            <a:off x="4953000" y="4648200"/>
            <a:ext cx="3200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48"/>
          <p:cNvSpPr txBox="1"/>
          <p:nvPr>
            <p:ph idx="4" type="body"/>
          </p:nvPr>
        </p:nvSpPr>
        <p:spPr>
          <a:xfrm>
            <a:off x="1143000" y="4648200"/>
            <a:ext cx="3200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48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8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48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dscape with Caption">
  <p:cSld name="Landscape with 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/>
          <p:nvPr>
            <p:ph idx="2" type="pic"/>
          </p:nvPr>
        </p:nvSpPr>
        <p:spPr>
          <a:xfrm>
            <a:off x="533400" y="218390"/>
            <a:ext cx="7467600" cy="5600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533400" y="59436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i="0" sz="24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2" name="Google Shape;32;p31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a with Caption">
  <p:cSld name="Panorama with Capti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9"/>
          <p:cNvSpPr/>
          <p:nvPr>
            <p:ph idx="2" type="pic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82" name="Google Shape;182;p49"/>
          <p:cNvSpPr txBox="1"/>
          <p:nvPr>
            <p:ph idx="1" type="body"/>
          </p:nvPr>
        </p:nvSpPr>
        <p:spPr>
          <a:xfrm>
            <a:off x="228600" y="434340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49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9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49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0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0"/>
          <p:cNvSpPr txBox="1"/>
          <p:nvPr>
            <p:ph idx="1" type="body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50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50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50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1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51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51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Portrait with Captions">
  <p:cSld name="3-Up Portrait with Captio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/>
          <p:nvPr>
            <p:ph idx="2" type="pic"/>
          </p:nvPr>
        </p:nvSpPr>
        <p:spPr>
          <a:xfrm>
            <a:off x="2286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35" name="Google Shape;35;p32"/>
          <p:cNvSpPr/>
          <p:nvPr>
            <p:ph idx="3" type="pic"/>
          </p:nvPr>
        </p:nvSpPr>
        <p:spPr>
          <a:xfrm>
            <a:off x="30480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36" name="Google Shape;36;p32"/>
          <p:cNvSpPr/>
          <p:nvPr>
            <p:ph idx="4" type="pic"/>
          </p:nvPr>
        </p:nvSpPr>
        <p:spPr>
          <a:xfrm>
            <a:off x="58674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2286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5" type="body"/>
          </p:nvPr>
        </p:nvSpPr>
        <p:spPr>
          <a:xfrm>
            <a:off x="30480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6" type="body"/>
          </p:nvPr>
        </p:nvSpPr>
        <p:spPr>
          <a:xfrm>
            <a:off x="58674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2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2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3" name="Google Shape;43;p32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rait with Caption">
  <p:cSld name="Portrait with 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/>
          <p:nvPr>
            <p:ph idx="2" type="pic"/>
          </p:nvPr>
        </p:nvSpPr>
        <p:spPr>
          <a:xfrm>
            <a:off x="304800" y="228600"/>
            <a:ext cx="4754880" cy="6324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46" name="Google Shape;46;p33"/>
          <p:cNvSpPr txBox="1"/>
          <p:nvPr>
            <p:ph idx="1" type="body"/>
          </p:nvPr>
        </p:nvSpPr>
        <p:spPr>
          <a:xfrm>
            <a:off x="5105400" y="228600"/>
            <a:ext cx="3200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9" name="Google Shape;49;p33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dscape Fullscreen">
  <p:cSld name="Landscape Fullscree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4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4" name="Google Shape;54;p34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bum Section" showMasterSp="0">
  <p:cSld name="Album Sec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/>
          <p:nvPr/>
        </p:nvSpPr>
        <p:spPr>
          <a:xfrm rot="-54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5"/>
          <p:cNvSpPr/>
          <p:nvPr/>
        </p:nvSpPr>
        <p:spPr>
          <a:xfrm rot="-54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5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5"/>
          <p:cNvSpPr/>
          <p:nvPr>
            <p:ph idx="2" type="pic"/>
          </p:nvPr>
        </p:nvSpPr>
        <p:spPr>
          <a:xfrm>
            <a:off x="435429" y="2146300"/>
            <a:ext cx="2362200" cy="2197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0" name="Google Shape;60;p35"/>
          <p:cNvSpPr/>
          <p:nvPr/>
        </p:nvSpPr>
        <p:spPr>
          <a:xfrm flipH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5"/>
          <p:cNvSpPr/>
          <p:nvPr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5"/>
          <p:cNvSpPr txBox="1"/>
          <p:nvPr>
            <p:ph idx="1" type="body"/>
          </p:nvPr>
        </p:nvSpPr>
        <p:spPr>
          <a:xfrm>
            <a:off x="435429" y="5791200"/>
            <a:ext cx="70866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3" type="body"/>
          </p:nvPr>
        </p:nvSpPr>
        <p:spPr>
          <a:xfrm>
            <a:off x="435429" y="4495800"/>
            <a:ext cx="7086600" cy="1295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5"/>
          <p:cNvSpPr/>
          <p:nvPr>
            <p:ph idx="4" type="pic"/>
          </p:nvPr>
        </p:nvSpPr>
        <p:spPr>
          <a:xfrm>
            <a:off x="2950029" y="2133600"/>
            <a:ext cx="2209800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5" name="Google Shape;65;p35"/>
          <p:cNvSpPr/>
          <p:nvPr>
            <p:ph idx="5" type="pic"/>
          </p:nvPr>
        </p:nvSpPr>
        <p:spPr>
          <a:xfrm>
            <a:off x="5312229" y="2133600"/>
            <a:ext cx="2209800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6" name="Google Shape;66;p35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35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Portrait with Captions">
  <p:cSld name="2-Up Portrait with Captio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6"/>
          <p:cNvSpPr/>
          <p:nvPr>
            <p:ph idx="2" type="pic"/>
          </p:nvPr>
        </p:nvSpPr>
        <p:spPr>
          <a:xfrm>
            <a:off x="4341047" y="533400"/>
            <a:ext cx="3431353" cy="45751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71" name="Google Shape;71;p36"/>
          <p:cNvSpPr/>
          <p:nvPr>
            <p:ph idx="3" type="pic"/>
          </p:nvPr>
        </p:nvSpPr>
        <p:spPr>
          <a:xfrm>
            <a:off x="685800" y="533400"/>
            <a:ext cx="3429000" cy="457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72" name="Google Shape;72;p36"/>
          <p:cNvSpPr txBox="1"/>
          <p:nvPr>
            <p:ph idx="1" type="body"/>
          </p:nvPr>
        </p:nvSpPr>
        <p:spPr>
          <a:xfrm>
            <a:off x="685800" y="5257800"/>
            <a:ext cx="3429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4" type="body"/>
          </p:nvPr>
        </p:nvSpPr>
        <p:spPr>
          <a:xfrm>
            <a:off x="4343400" y="5257800"/>
            <a:ext cx="3429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Landscape with Captions">
  <p:cSld name="2-Up Landscape with Captio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7"/>
          <p:cNvSpPr/>
          <p:nvPr>
            <p:ph idx="2" type="pic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79" name="Google Shape;79;p37"/>
          <p:cNvSpPr/>
          <p:nvPr>
            <p:ph idx="3" type="pic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80" name="Google Shape;80;p37"/>
          <p:cNvSpPr txBox="1"/>
          <p:nvPr>
            <p:ph idx="1" type="body"/>
          </p:nvPr>
        </p:nvSpPr>
        <p:spPr>
          <a:xfrm>
            <a:off x="152400" y="4267200"/>
            <a:ext cx="4038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4" type="body"/>
          </p:nvPr>
        </p:nvSpPr>
        <p:spPr>
          <a:xfrm>
            <a:off x="4343400" y="4267200"/>
            <a:ext cx="4038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37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Mixed with Caption">
  <p:cSld name="2-Up Mixed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8"/>
          <p:cNvSpPr/>
          <p:nvPr>
            <p:ph idx="2" type="pic"/>
          </p:nvPr>
        </p:nvSpPr>
        <p:spPr>
          <a:xfrm>
            <a:off x="4724401" y="225552"/>
            <a:ext cx="3694176" cy="277063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87" name="Google Shape;87;p38"/>
          <p:cNvSpPr/>
          <p:nvPr>
            <p:ph idx="3" type="pic"/>
          </p:nvPr>
        </p:nvSpPr>
        <p:spPr>
          <a:xfrm>
            <a:off x="152400" y="222504"/>
            <a:ext cx="4368557" cy="582474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88" name="Google Shape;88;p38"/>
          <p:cNvSpPr txBox="1"/>
          <p:nvPr>
            <p:ph idx="1" type="body"/>
          </p:nvPr>
        </p:nvSpPr>
        <p:spPr>
          <a:xfrm>
            <a:off x="4724400" y="3124200"/>
            <a:ext cx="3694177" cy="298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8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38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 rot="-54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9"/>
          <p:cNvSpPr/>
          <p:nvPr/>
        </p:nvSpPr>
        <p:spPr>
          <a:xfrm rot="-54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9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9"/>
          <p:cNvSpPr txBox="1"/>
          <p:nvPr>
            <p:ph idx="1" type="body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9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9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9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0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29.png"/><Relationship Id="rId5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jpg"/><Relationship Id="rId4" Type="http://schemas.openxmlformats.org/officeDocument/2006/relationships/image" Target="../media/image33.jpg"/><Relationship Id="rId5" Type="http://schemas.openxmlformats.org/officeDocument/2006/relationships/image" Target="../media/image3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5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/>
          <p:nvPr>
            <p:ph idx="1" type="body"/>
          </p:nvPr>
        </p:nvSpPr>
        <p:spPr>
          <a:xfrm>
            <a:off x="228600" y="5445224"/>
            <a:ext cx="8672946" cy="1340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</a:pPr>
            <a:r>
              <a:rPr b="1" lang="en-US" sz="1800">
                <a:solidFill>
                  <a:srgbClr val="FFFF00"/>
                </a:solidFill>
              </a:rPr>
              <a:t>D.Sakthivel</a:t>
            </a:r>
            <a:endParaRPr b="1" sz="1800">
              <a:solidFill>
                <a:srgbClr val="FFFF00"/>
              </a:solidFill>
            </a:endParaRPr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Assistant Professor &amp; Trainer,</a:t>
            </a:r>
            <a:endParaRPr/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KGiSL Micro College </a:t>
            </a:r>
            <a:endParaRPr/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KGiSL Campus, Coimbatore – 641 035.</a:t>
            </a:r>
            <a:endParaRPr sz="1400"/>
          </a:p>
        </p:txBody>
      </p:sp>
      <p:pic>
        <p:nvPicPr>
          <p:cNvPr descr="innovation_front.jfif" id="202" name="Google Shape;202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72" r="972" t="0"/>
          <a:stretch/>
        </p:blipFill>
        <p:spPr>
          <a:xfrm>
            <a:off x="228600" y="152400"/>
            <a:ext cx="6858000" cy="514880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03" name="Google Shape;203;p1"/>
          <p:cNvSpPr txBox="1"/>
          <p:nvPr/>
        </p:nvSpPr>
        <p:spPr>
          <a:xfrm>
            <a:off x="323528" y="764704"/>
            <a:ext cx="669674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you all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ABF8E"/>
                </a:solidFill>
                <a:latin typeface="Calibri"/>
                <a:ea typeface="Calibri"/>
                <a:cs typeface="Calibri"/>
                <a:sym typeface="Calibri"/>
              </a:rPr>
              <a:t>Day 4</a:t>
            </a:r>
            <a:endParaRPr/>
          </a:p>
        </p:txBody>
      </p:sp>
      <p:pic>
        <p:nvPicPr>
          <p:cNvPr id="204" name="Google Shape;20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n-US">
                <a:solidFill>
                  <a:srgbClr val="C00000"/>
                </a:solidFill>
              </a:rPr>
              <a:t>		          </a:t>
            </a:r>
            <a:r>
              <a:rPr b="1" lang="en-US" u="sng">
                <a:solidFill>
                  <a:srgbClr val="C00000"/>
                </a:solidFill>
              </a:rPr>
              <a:t>ROLLBACK operation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❖"/>
            </a:pPr>
            <a:r>
              <a:rPr b="1" lang="en-US">
                <a:solidFill>
                  <a:srgbClr val="C00000"/>
                </a:solidFill>
              </a:rPr>
              <a:t>After Rollback operation: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❖"/>
            </a:pPr>
            <a:r>
              <a:rPr b="1" lang="en-US">
                <a:solidFill>
                  <a:srgbClr val="C00000"/>
                </a:solidFill>
              </a:rPr>
              <a:t>The update cannot be reflect on the database after rollback – (it restore the previous data)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294" name="Google Shape;294;p1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5" name="Google Shape;295;p1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" name="Google Shape;296;p1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7" name="Google Shape;29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025" y="1793748"/>
            <a:ext cx="5338167" cy="2321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1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❖"/>
            </a:pPr>
            <a:r>
              <a:rPr lang="en-US"/>
              <a:t>The </a:t>
            </a:r>
            <a:r>
              <a:rPr b="1" lang="en-US">
                <a:solidFill>
                  <a:srgbClr val="C00000"/>
                </a:solidFill>
              </a:rPr>
              <a:t>COMMIT statement </a:t>
            </a:r>
            <a:r>
              <a:rPr lang="en-US"/>
              <a:t>saves all the modifications made in the current.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Char char="-"/>
            </a:pPr>
            <a:r>
              <a:rPr lang="en-US" u="sng">
                <a:solidFill>
                  <a:srgbClr val="FF0000"/>
                </a:solidFill>
              </a:rPr>
              <a:t>BEFORE COMMIT: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04" name="Google Shape;304;p1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1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1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7" name="Google Shape;3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133600"/>
            <a:ext cx="6096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n-US">
                <a:solidFill>
                  <a:srgbClr val="C00000"/>
                </a:solidFill>
              </a:rPr>
              <a:t>		      </a:t>
            </a:r>
            <a:r>
              <a:rPr b="1" lang="en-US" u="sng">
                <a:solidFill>
                  <a:srgbClr val="C00000"/>
                </a:solidFill>
              </a:rPr>
              <a:t>COMMIT operation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❖"/>
            </a:pPr>
            <a:r>
              <a:rPr b="1" lang="en-US">
                <a:solidFill>
                  <a:srgbClr val="C00000"/>
                </a:solidFill>
              </a:rPr>
              <a:t>Update operation: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❖"/>
            </a:pPr>
            <a:r>
              <a:rPr b="1" lang="en-US">
                <a:solidFill>
                  <a:srgbClr val="C00000"/>
                </a:solidFill>
              </a:rPr>
              <a:t>COMMIT OPERATION: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❖"/>
            </a:pPr>
            <a:r>
              <a:rPr b="1" lang="en-US">
                <a:solidFill>
                  <a:srgbClr val="C00000"/>
                </a:solidFill>
              </a:rPr>
              <a:t>Rollback operation: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314" name="Google Shape;314;p1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p1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6" name="Google Shape;316;p1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7" name="Google Shape;3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454" y="1524000"/>
            <a:ext cx="714754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3213" y="2771012"/>
            <a:ext cx="4202187" cy="73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3213" y="4191000"/>
            <a:ext cx="4202187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3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n-US">
                <a:solidFill>
                  <a:srgbClr val="C00000"/>
                </a:solidFill>
              </a:rPr>
              <a:t>		      </a:t>
            </a:r>
            <a:r>
              <a:rPr b="1" lang="en-US" u="sng">
                <a:solidFill>
                  <a:srgbClr val="C00000"/>
                </a:solidFill>
              </a:rPr>
              <a:t>COMMIT operation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❖"/>
            </a:pPr>
            <a:r>
              <a:rPr b="1" lang="en-US">
                <a:solidFill>
                  <a:srgbClr val="C00000"/>
                </a:solidFill>
              </a:rPr>
              <a:t>After Commit and Rollback operation: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326" name="Google Shape;326;p1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p1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8" name="Google Shape;328;p1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9" name="Google Shape;32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000" y="1688973"/>
            <a:ext cx="5581192" cy="2806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n-US">
                <a:solidFill>
                  <a:srgbClr val="C00000"/>
                </a:solidFill>
              </a:rPr>
              <a:t>		         </a:t>
            </a:r>
            <a:r>
              <a:rPr b="1" lang="en-US" u="sng">
                <a:solidFill>
                  <a:srgbClr val="C00000"/>
                </a:solidFill>
              </a:rPr>
              <a:t>COMMIT operation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❖"/>
            </a:pPr>
            <a:r>
              <a:rPr b="1" lang="en-US">
                <a:solidFill>
                  <a:srgbClr val="C00000"/>
                </a:solidFill>
              </a:rPr>
              <a:t>After COMMIT &amp; Rollback operation :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❖"/>
            </a:pPr>
            <a:r>
              <a:rPr b="1" lang="en-US" sz="1600">
                <a:solidFill>
                  <a:srgbClr val="002060"/>
                </a:solidFill>
              </a:rPr>
              <a:t>The data cannot be changed once committed and never rollback the previous data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336" name="Google Shape;336;p1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7" name="Google Shape;337;p1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8" name="Google Shape;338;p1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9" name="Google Shape;3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626" y="1676400"/>
            <a:ext cx="63246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5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</p:txBody>
      </p:sp>
      <p:cxnSp>
        <p:nvCxnSpPr>
          <p:cNvPr id="346" name="Google Shape;346;p1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7" name="Google Shape;347;p1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8" name="Google Shape;348;p1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9" name="Google Shape;3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533400"/>
            <a:ext cx="5688632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91879" y="3810000"/>
            <a:ext cx="4509121" cy="2239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6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</p:txBody>
      </p:sp>
      <p:cxnSp>
        <p:nvCxnSpPr>
          <p:cNvPr id="357" name="Google Shape;357;p1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8" name="Google Shape;358;p1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9" name="Google Shape;359;p1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60" name="Google Shape;36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0128" y="914400"/>
            <a:ext cx="6532192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</p:txBody>
      </p:sp>
      <p:cxnSp>
        <p:nvCxnSpPr>
          <p:cNvPr id="367" name="Google Shape;367;p1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8" name="Google Shape;368;p1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9" name="Google Shape;369;p1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0" name="Google Shape;37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1995" y="990600"/>
            <a:ext cx="6410325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</p:txBody>
      </p:sp>
      <p:cxnSp>
        <p:nvCxnSpPr>
          <p:cNvPr id="377" name="Google Shape;377;p1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8" name="Google Shape;378;p1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p1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0" name="Google Shape;38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838200"/>
            <a:ext cx="6788224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9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</p:txBody>
      </p:sp>
      <p:cxnSp>
        <p:nvCxnSpPr>
          <p:cNvPr id="387" name="Google Shape;387;p1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8" name="Google Shape;388;p1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9" name="Google Shape;389;p1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90" name="Google Shape;39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273" y="6016338"/>
            <a:ext cx="1590675" cy="66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408" y="533400"/>
            <a:ext cx="6553200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928" y="4800600"/>
            <a:ext cx="658368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None/>
            </a:pPr>
            <a:r>
              <a:rPr lang="en-US" sz="4000">
                <a:solidFill>
                  <a:srgbClr val="FF0000"/>
                </a:solidFill>
              </a:rPr>
              <a:t>Day 4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Char char="-"/>
            </a:pPr>
            <a:r>
              <a:rPr b="1" lang="en-US" sz="2800"/>
              <a:t>SUB QUERIES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Char char="-"/>
            </a:pPr>
            <a:r>
              <a:rPr b="1" lang="en-US" sz="2800"/>
              <a:t>TRANSACTIONS </a:t>
            </a:r>
            <a:endParaRPr/>
          </a:p>
          <a:p>
            <a:pPr indent="-342900" lvl="1" marL="10858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Char char="-"/>
            </a:pPr>
            <a:r>
              <a:rPr b="1" lang="en-US"/>
              <a:t>ROLLBACK </a:t>
            </a:r>
            <a:endParaRPr/>
          </a:p>
          <a:p>
            <a:pPr indent="-342900" lvl="1" marL="10858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Char char="-"/>
            </a:pPr>
            <a:r>
              <a:rPr b="1" lang="en-US"/>
              <a:t>COMMIT</a:t>
            </a:r>
            <a:endParaRPr/>
          </a:p>
          <a:p>
            <a:pPr indent="-342900" lvl="1" marL="10858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Char char="-"/>
            </a:pPr>
            <a:r>
              <a:rPr b="1" lang="en-US"/>
              <a:t>ACID PROPERTY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Char char="-"/>
            </a:pPr>
            <a:r>
              <a:rPr b="1" lang="en-US" sz="2800"/>
              <a:t>VIEWS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t/>
            </a:r>
            <a:endParaRPr/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  <p:cxnSp>
        <p:nvCxnSpPr>
          <p:cNvPr id="210" name="Google Shape;210;p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3" name="Google Shape;2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0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</p:txBody>
      </p:sp>
      <p:cxnSp>
        <p:nvCxnSpPr>
          <p:cNvPr id="398" name="Google Shape;398;p2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p2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0" name="Google Shape;400;p2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01" name="Google Shape;40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1143000"/>
            <a:ext cx="6848475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 sz="2800">
                <a:solidFill>
                  <a:srgbClr val="FF0000"/>
                </a:solidFill>
              </a:rPr>
              <a:t>VIEWS</a:t>
            </a:r>
            <a:endParaRPr/>
          </a:p>
        </p:txBody>
      </p:sp>
      <p:cxnSp>
        <p:nvCxnSpPr>
          <p:cNvPr id="408" name="Google Shape;408;p2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2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0" name="Google Shape;410;p2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11" name="Google Shape;4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1"/>
          <p:cNvSpPr/>
          <p:nvPr/>
        </p:nvSpPr>
        <p:spPr>
          <a:xfrm>
            <a:off x="755576" y="1524000"/>
            <a:ext cx="7093024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view is a database object that has no values. Its contents are based on the base table. It contains rows and columns similar to the real table.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MySQL, the View is a 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table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created by a query by joining one or more tables.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is operated similarly to the base table but does not contain any data of its own.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View and table have one main difference that the views are definitions built on top of other tables (or views).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any changes occur in the underlying table, the same changes reflected in the View also.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2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 sz="2800">
                <a:solidFill>
                  <a:srgbClr val="FF0000"/>
                </a:solidFill>
              </a:rPr>
              <a:t>VIEWS</a:t>
            </a:r>
            <a:endParaRPr/>
          </a:p>
        </p:txBody>
      </p:sp>
      <p:cxnSp>
        <p:nvCxnSpPr>
          <p:cNvPr id="418" name="Google Shape;418;p2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9" name="Google Shape;419;p2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0" name="Google Shape;420;p2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21" name="Google Shape;4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2"/>
          <p:cNvSpPr/>
          <p:nvPr/>
        </p:nvSpPr>
        <p:spPr>
          <a:xfrm>
            <a:off x="755576" y="1524000"/>
            <a:ext cx="7093024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view is a database object that has no values. Its contents are based on the base table. It contains rows and columns similar to the real table.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MySQL, the View is a 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table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created by a query by joining one or more tables.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is operated similarly to the base table but does not contain any data of its own.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View and table have one main difference that the views are definitions built on top of other tables (or views).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any changes occur in the underlying table, the same changes reflected in the View also.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2"/>
          <p:cNvSpPr/>
          <p:nvPr/>
        </p:nvSpPr>
        <p:spPr>
          <a:xfrm>
            <a:off x="981456" y="4800600"/>
            <a:ext cx="7086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views 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hide table columns from users by granting them access to the view and not to the table itself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 sz="2800">
                <a:solidFill>
                  <a:srgbClr val="FF0000"/>
                </a:solidFill>
              </a:rPr>
              <a:t>CREATE VIEW: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 sz="2800">
                <a:solidFill>
                  <a:srgbClr val="FF0000"/>
                </a:solidFill>
              </a:rPr>
              <a:t>TABLE: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 sz="2800">
                <a:solidFill>
                  <a:srgbClr val="FF0000"/>
                </a:solidFill>
              </a:rPr>
              <a:t>VIEW CREATION: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>
              <a:solidFill>
                <a:srgbClr val="FF0000"/>
              </a:solidFill>
            </a:endParaRPr>
          </a:p>
        </p:txBody>
      </p:sp>
      <p:cxnSp>
        <p:nvCxnSpPr>
          <p:cNvPr id="429" name="Google Shape;429;p2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0" name="Google Shape;430;p2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1" name="Google Shape;431;p2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32" name="Google Shape;4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041" y="6096000"/>
            <a:ext cx="1590675" cy="585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399" y="1524000"/>
            <a:ext cx="38576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" y="4038600"/>
            <a:ext cx="408468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89033" y="5009736"/>
            <a:ext cx="4571399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4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 sz="2800">
                <a:solidFill>
                  <a:srgbClr val="FF0000"/>
                </a:solidFill>
              </a:rPr>
              <a:t>SELECT QUERY USING VIEW: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>
              <a:solidFill>
                <a:srgbClr val="FF0000"/>
              </a:solidFill>
            </a:endParaRPr>
          </a:p>
        </p:txBody>
      </p:sp>
      <p:cxnSp>
        <p:nvCxnSpPr>
          <p:cNvPr id="441" name="Google Shape;441;p2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2" name="Google Shape;442;p2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3" name="Google Shape;443;p2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4" name="Google Shape;4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3776" y="1476375"/>
            <a:ext cx="5935224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5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 sz="2800">
                <a:solidFill>
                  <a:srgbClr val="FF0000"/>
                </a:solidFill>
              </a:rPr>
              <a:t>CREATE VIEW FOR JOINS: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 sz="2800">
                <a:solidFill>
                  <a:srgbClr val="FF0000"/>
                </a:solidFill>
              </a:rPr>
              <a:t>JOIN TABLE: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 sz="2800">
                <a:solidFill>
                  <a:srgbClr val="FF0000"/>
                </a:solidFill>
              </a:rPr>
              <a:t>VIEW CREATION: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>
              <a:solidFill>
                <a:srgbClr val="FF0000"/>
              </a:solidFill>
            </a:endParaRPr>
          </a:p>
        </p:txBody>
      </p:sp>
      <p:cxnSp>
        <p:nvCxnSpPr>
          <p:cNvPr id="451" name="Google Shape;451;p2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2" name="Google Shape;452;p2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3" name="Google Shape;453;p2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4" name="Google Shape;4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1524000"/>
            <a:ext cx="667702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0592" y="4800600"/>
            <a:ext cx="664845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6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>
              <a:solidFill>
                <a:srgbClr val="FF0000"/>
              </a:solidFill>
            </a:endParaRPr>
          </a:p>
        </p:txBody>
      </p:sp>
      <p:cxnSp>
        <p:nvCxnSpPr>
          <p:cNvPr id="462" name="Google Shape;462;p2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3" name="Google Shape;463;p2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4" name="Google Shape;464;p2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65" name="Google Shape;4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26"/>
          <p:cNvSpPr/>
          <p:nvPr/>
        </p:nvSpPr>
        <p:spPr>
          <a:xfrm>
            <a:off x="2017252" y="609600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JOIN QUERY USING VIEW: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7" name="Google Shape;46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1419225"/>
            <a:ext cx="5833676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>
              <a:solidFill>
                <a:srgbClr val="FF0000"/>
              </a:solidFill>
            </a:endParaRPr>
          </a:p>
        </p:txBody>
      </p:sp>
      <p:cxnSp>
        <p:nvCxnSpPr>
          <p:cNvPr id="473" name="Google Shape;473;p2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4" name="Google Shape;474;p2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5" name="Google Shape;475;p2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76" name="Google Shape;4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27"/>
          <p:cNvSpPr/>
          <p:nvPr/>
        </p:nvSpPr>
        <p:spPr>
          <a:xfrm>
            <a:off x="2017252" y="609600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DROP VIEW: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8" name="Google Shape;47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661" y="1524000"/>
            <a:ext cx="5297531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8"/>
          <p:cNvSpPr txBox="1"/>
          <p:nvPr>
            <p:ph idx="1" type="body"/>
          </p:nvPr>
        </p:nvSpPr>
        <p:spPr>
          <a:xfrm>
            <a:off x="1142976" y="4357694"/>
            <a:ext cx="6629416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800"/>
              <a:buNone/>
            </a:pPr>
            <a:r>
              <a:rPr b="1" lang="en-US" sz="8800">
                <a:latin typeface="Rockwell"/>
                <a:ea typeface="Rockwell"/>
                <a:cs typeface="Rockwell"/>
                <a:sym typeface="Rockwell"/>
              </a:rPr>
              <a:t>Thank You</a:t>
            </a:r>
            <a:endParaRPr b="1" sz="88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85" name="Google Shape;485;p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444" l="0" r="0" t="2443"/>
          <a:stretch/>
        </p:blipFill>
        <p:spPr>
          <a:xfrm>
            <a:off x="228600" y="723900"/>
            <a:ext cx="2400300" cy="32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486" name="Google Shape;486;p28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2444" l="0" r="0" t="2443"/>
          <a:stretch/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487" name="Google Shape;487;p28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2444" l="0" r="0" t="2443"/>
          <a:stretch/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ECECEC"/>
          </a:solidFill>
          <a:ln cap="sq" cmpd="sng" w="101600">
            <a:solidFill>
              <a:srgbClr val="FDFDF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kx="110000" rotWithShape="0" algn="tl" dir="7560000" dist="37500" sy="98000" ky="20000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b="1" lang="en-US" sz="3200">
                <a:solidFill>
                  <a:srgbClr val="C00000"/>
                </a:solidFill>
              </a:rPr>
              <a:t>SUB QUERIES</a:t>
            </a:r>
            <a:endParaRPr/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  <p:cxnSp>
        <p:nvCxnSpPr>
          <p:cNvPr id="219" name="Google Shape;219;p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2" name="Google Shape;2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224" y="1437480"/>
            <a:ext cx="3307368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36926" y="2895600"/>
            <a:ext cx="4445074" cy="2632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b="1" lang="en-US" sz="3200">
                <a:solidFill>
                  <a:srgbClr val="C00000"/>
                </a:solidFill>
              </a:rPr>
              <a:t>SUB QUERIES</a:t>
            </a:r>
            <a:endParaRPr/>
          </a:p>
          <a:p>
            <a:pPr indent="-285750" lvl="0" marL="285750" rtl="0" algn="l">
              <a:spcBef>
                <a:spcPts val="32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00B050"/>
                </a:solidFill>
              </a:rPr>
              <a:t>TO FIND CUSTOMER WHOSE BILL AMOUNT &gt; 15000( COMBINE TWO TABLES)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00B050"/>
              </a:solidFill>
            </a:endParaRPr>
          </a:p>
        </p:txBody>
      </p:sp>
      <p:cxnSp>
        <p:nvCxnSpPr>
          <p:cNvPr id="230" name="Google Shape;230;p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3" name="Google Shape;2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310" y="1539240"/>
            <a:ext cx="7800975" cy="204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6112" y="3733800"/>
            <a:ext cx="6581775" cy="2071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b="1" lang="en-US" sz="3200">
                <a:solidFill>
                  <a:srgbClr val="C00000"/>
                </a:solidFill>
              </a:rPr>
              <a:t>SUB QUERIES</a:t>
            </a:r>
            <a:endParaRPr/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  <p:cxnSp>
        <p:nvCxnSpPr>
          <p:cNvPr id="241" name="Google Shape;241;p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p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4" name="Google Shape;2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024" y="1752600"/>
            <a:ext cx="7474446" cy="175412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5"/>
          <p:cNvSpPr/>
          <p:nvPr/>
        </p:nvSpPr>
        <p:spPr>
          <a:xfrm>
            <a:off x="355866" y="1138535"/>
            <a:ext cx="78645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TO FIND CUSTOMER OF MAXIMUM BILL AMOUNT .</a:t>
            </a:r>
            <a:endParaRPr b="1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5"/>
          <p:cNvSpPr/>
          <p:nvPr/>
        </p:nvSpPr>
        <p:spPr>
          <a:xfrm>
            <a:off x="539552" y="3651504"/>
            <a:ext cx="41848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MySQL correlated subquery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552" y="4059555"/>
            <a:ext cx="6912768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n-US">
                <a:solidFill>
                  <a:srgbClr val="C00000"/>
                </a:solidFill>
              </a:rPr>
              <a:t>TRANSACTIONS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/>
              <a:t>Transactions are </a:t>
            </a:r>
            <a:r>
              <a:rPr b="1" lang="en-US">
                <a:solidFill>
                  <a:srgbClr val="7030A0"/>
                </a:solidFill>
              </a:rPr>
              <a:t>units or sequences of work accomplished in a logical order</a:t>
            </a:r>
            <a:r>
              <a:rPr lang="en-US"/>
              <a:t>, whether in a manual fashion by a user or automatically by some sort of a database program.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/>
              <a:t>A database transaction is the propagation of one or more changes as a single action on the database.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❖"/>
            </a:pPr>
            <a:r>
              <a:rPr lang="en-US"/>
              <a:t>The </a:t>
            </a:r>
            <a:r>
              <a:rPr b="1" lang="en-US">
                <a:solidFill>
                  <a:srgbClr val="C00000"/>
                </a:solidFill>
              </a:rPr>
              <a:t>COMMIT statement </a:t>
            </a:r>
            <a:r>
              <a:rPr lang="en-US"/>
              <a:t>saves all the modifications made in the current.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❖"/>
            </a:pPr>
            <a:r>
              <a:rPr lang="en-US"/>
              <a:t>The </a:t>
            </a:r>
            <a:r>
              <a:rPr b="1" lang="en-US">
                <a:solidFill>
                  <a:srgbClr val="C00000"/>
                </a:solidFill>
              </a:rPr>
              <a:t>ROLLBACK operation </a:t>
            </a:r>
            <a:r>
              <a:rPr lang="en-US"/>
              <a:t>undoes all the changes done by the current transaction i.e. If you invoke this statement, all the modifications are reverted until the last commit or the START TRANSACTION statement.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  <p:cxnSp>
        <p:nvCxnSpPr>
          <p:cNvPr id="254" name="Google Shape;254;p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p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p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7" name="Google Shape;25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n-US" u="sng">
                <a:solidFill>
                  <a:srgbClr val="C00000"/>
                </a:solidFill>
              </a:rPr>
              <a:t>TRANSACTIONS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❖"/>
            </a:pPr>
            <a:r>
              <a:rPr lang="en-US"/>
              <a:t>The </a:t>
            </a:r>
            <a:r>
              <a:rPr b="1" lang="en-US">
                <a:solidFill>
                  <a:srgbClr val="C00000"/>
                </a:solidFill>
              </a:rPr>
              <a:t>ROLLBACK operation </a:t>
            </a:r>
            <a:r>
              <a:rPr lang="en-US"/>
              <a:t>undoes all the changes done by the current transaction i.e. If you invoke this statement, all the modifications are reverted until the last commit or the START TRANSACTION statement.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Calibri"/>
              <a:buChar char="-"/>
            </a:pPr>
            <a:r>
              <a:rPr b="1" lang="en-US">
                <a:solidFill>
                  <a:srgbClr val="7030A0"/>
                </a:solidFill>
              </a:rPr>
              <a:t>Before Rollback: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  <p:cxnSp>
        <p:nvCxnSpPr>
          <p:cNvPr id="263" name="Google Shape;263;p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p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3124200"/>
            <a:ext cx="42672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n-US">
                <a:solidFill>
                  <a:srgbClr val="C00000"/>
                </a:solidFill>
              </a:rPr>
              <a:t>		        </a:t>
            </a:r>
            <a:r>
              <a:rPr b="1" lang="en-US" u="sng">
                <a:solidFill>
                  <a:srgbClr val="C00000"/>
                </a:solidFill>
              </a:rPr>
              <a:t>ROLLBACK operation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❖"/>
            </a:pPr>
            <a:r>
              <a:rPr b="1" lang="en-US">
                <a:solidFill>
                  <a:srgbClr val="C00000"/>
                </a:solidFill>
              </a:rPr>
              <a:t>Update operation: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❖"/>
            </a:pPr>
            <a:r>
              <a:rPr b="1" lang="en-US">
                <a:solidFill>
                  <a:srgbClr val="C00000"/>
                </a:solidFill>
              </a:rPr>
              <a:t>: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273" name="Google Shape;273;p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4" name="Google Shape;274;p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6" name="Google Shape;2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251" y="1600200"/>
            <a:ext cx="6907149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6401" y="3429000"/>
            <a:ext cx="34290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n-US">
                <a:solidFill>
                  <a:srgbClr val="C00000"/>
                </a:solidFill>
              </a:rPr>
              <a:t>		        </a:t>
            </a:r>
            <a:r>
              <a:rPr b="1" lang="en-US" u="sng">
                <a:solidFill>
                  <a:srgbClr val="C00000"/>
                </a:solidFill>
              </a:rPr>
              <a:t>ROLLBACK operation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❖"/>
            </a:pPr>
            <a:r>
              <a:rPr b="1" lang="en-US">
                <a:solidFill>
                  <a:srgbClr val="C00000"/>
                </a:solidFill>
              </a:rPr>
              <a:t>Rollback operation: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284" name="Google Shape;284;p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p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" name="Google Shape;286;p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7" name="Google Shape;2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1752600"/>
            <a:ext cx="5688632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ontemporary Photo Albu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2022-05-17T09:40:20Z</dcterms:created>
</cp:coreProperties>
</file>