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y="6858000" cx="9144000"/>
  <p:notesSz cx="6858000" cy="9144000"/>
  <p:embeddedFontLst>
    <p:embeddedFont>
      <p:font typeface="Arimo"/>
      <p:regular r:id="rId100"/>
      <p:bold r:id="rId101"/>
      <p:italic r:id="rId102"/>
      <p:boldItalic r:id="rId103"/>
    </p:embeddedFont>
    <p:embeddedFont>
      <p:font typeface="Inter"/>
      <p:regular r:id="rId104"/>
      <p:bold r:id="rId105"/>
    </p:embeddedFont>
    <p:embeddedFont>
      <p:font typeface="Quattrocento Sans"/>
      <p:regular r:id="rId106"/>
      <p:bold r:id="rId107"/>
      <p:italic r:id="rId108"/>
      <p:boldItalic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0" roundtripDataSignature="AMtx7mjX/52qC6ysihAg/qO15TDpbkv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5BA6DC-2118-42E3-8759-BF6816FAEB1C}">
  <a:tblStyle styleId="{C85BA6DC-2118-42E3-8759-BF6816FAEB1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CFC813-9514-4189-B07B-21E832FF848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CF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QuattrocentoSans-bold.fntdata"/><Relationship Id="rId106" Type="http://schemas.openxmlformats.org/officeDocument/2006/relationships/font" Target="fonts/QuattrocentoSans-regular.fntdata"/><Relationship Id="rId105" Type="http://schemas.openxmlformats.org/officeDocument/2006/relationships/font" Target="fonts/Inter-bold.fntdata"/><Relationship Id="rId104" Type="http://schemas.openxmlformats.org/officeDocument/2006/relationships/font" Target="fonts/Inter-regular.fntdata"/><Relationship Id="rId109" Type="http://schemas.openxmlformats.org/officeDocument/2006/relationships/font" Target="fonts/QuattrocentoSans-boldItalic.fntdata"/><Relationship Id="rId108" Type="http://schemas.openxmlformats.org/officeDocument/2006/relationships/font" Target="fonts/QuattrocentoSans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Arimo-boldItalic.fntdata"/><Relationship Id="rId102" Type="http://schemas.openxmlformats.org/officeDocument/2006/relationships/font" Target="fonts/Arimo-italic.fntdata"/><Relationship Id="rId101" Type="http://schemas.openxmlformats.org/officeDocument/2006/relationships/font" Target="fonts/Arimo-bold.fntdata"/><Relationship Id="rId100" Type="http://schemas.openxmlformats.org/officeDocument/2006/relationships/font" Target="fonts/Arimo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customschemas.google.com/relationships/presentationmetadata" Target="meta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8" name="Google Shape;112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 showMasterSp="0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5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95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5"/>
          <p:cNvSpPr txBox="1"/>
          <p:nvPr>
            <p:ph idx="1" type="body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5"/>
          <p:cNvSpPr/>
          <p:nvPr>
            <p:ph idx="2" type="pic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9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95"/>
          <p:cNvSpPr txBox="1"/>
          <p:nvPr>
            <p:ph idx="11" type="ftr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5"/>
          <p:cNvSpPr txBox="1"/>
          <p:nvPr>
            <p:ph idx="3" type="body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4"/>
          <p:cNvSpPr/>
          <p:nvPr>
            <p:ph idx="2" type="pic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4" name="Google Shape;94;p104"/>
          <p:cNvSpPr/>
          <p:nvPr>
            <p:ph idx="3" type="pic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5" name="Google Shape;95;p104"/>
          <p:cNvSpPr/>
          <p:nvPr>
            <p:ph idx="4" type="pic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6" name="Google Shape;96;p104"/>
          <p:cNvSpPr txBox="1"/>
          <p:nvPr>
            <p:ph idx="1" type="body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0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5"/>
          <p:cNvSpPr/>
          <p:nvPr>
            <p:ph idx="2" type="pic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2" name="Google Shape;102;p105"/>
          <p:cNvSpPr/>
          <p:nvPr>
            <p:ph idx="3" type="pic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3" name="Google Shape;103;p105"/>
          <p:cNvSpPr/>
          <p:nvPr>
            <p:ph idx="4" type="pic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4" name="Google Shape;104;p10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0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>
  <p:cSld name="4-Up Portrait with Captio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6"/>
          <p:cNvSpPr/>
          <p:nvPr>
            <p:ph idx="2" type="pic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9" name="Google Shape;109;p106"/>
          <p:cNvSpPr/>
          <p:nvPr>
            <p:ph idx="3" type="pic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0" name="Google Shape;110;p106"/>
          <p:cNvSpPr/>
          <p:nvPr>
            <p:ph idx="4" type="pic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1" name="Google Shape;111;p106"/>
          <p:cNvSpPr/>
          <p:nvPr>
            <p:ph idx="5" type="pic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2" name="Google Shape;112;p106"/>
          <p:cNvSpPr txBox="1"/>
          <p:nvPr>
            <p:ph idx="1" type="body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06"/>
          <p:cNvSpPr txBox="1"/>
          <p:nvPr>
            <p:ph idx="6" type="body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06"/>
          <p:cNvSpPr txBox="1"/>
          <p:nvPr>
            <p:ph idx="7" type="body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06"/>
          <p:cNvSpPr txBox="1"/>
          <p:nvPr>
            <p:ph idx="8" type="body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0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0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s">
  <p:cSld name="4-Up Landscape with Captio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7"/>
          <p:cNvSpPr/>
          <p:nvPr>
            <p:ph idx="2" type="pic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1" name="Google Shape;121;p107"/>
          <p:cNvSpPr txBox="1"/>
          <p:nvPr>
            <p:ph idx="1" type="body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7"/>
          <p:cNvSpPr/>
          <p:nvPr>
            <p:ph idx="3" type="pic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3" name="Google Shape;123;p107"/>
          <p:cNvSpPr/>
          <p:nvPr>
            <p:ph idx="4" type="pic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4" name="Google Shape;124;p107"/>
          <p:cNvSpPr/>
          <p:nvPr>
            <p:ph idx="5" type="pic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5" name="Google Shape;125;p107"/>
          <p:cNvSpPr txBox="1"/>
          <p:nvPr>
            <p:ph idx="6" type="body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7"/>
          <p:cNvSpPr txBox="1"/>
          <p:nvPr>
            <p:ph idx="7" type="body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7"/>
          <p:cNvSpPr txBox="1"/>
          <p:nvPr>
            <p:ph idx="8" type="body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0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8"/>
          <p:cNvSpPr/>
          <p:nvPr>
            <p:ph idx="2" type="pic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3" name="Google Shape;133;p108"/>
          <p:cNvSpPr/>
          <p:nvPr>
            <p:ph idx="3" type="pic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4" name="Google Shape;134;p108"/>
          <p:cNvSpPr/>
          <p:nvPr>
            <p:ph idx="4" type="pic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5" name="Google Shape;135;p108"/>
          <p:cNvSpPr/>
          <p:nvPr>
            <p:ph idx="5" type="pic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6" name="Google Shape;136;p108"/>
          <p:cNvSpPr txBox="1"/>
          <p:nvPr>
            <p:ph idx="1" type="body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0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0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3 Landscape">
  <p:cSld name="4-Up: 1 Portrait with 3 Landscap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9"/>
          <p:cNvSpPr/>
          <p:nvPr>
            <p:ph idx="2" type="pic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2" name="Google Shape;142;p109"/>
          <p:cNvSpPr/>
          <p:nvPr>
            <p:ph idx="3" type="pic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3" name="Google Shape;143;p109"/>
          <p:cNvSpPr/>
          <p:nvPr>
            <p:ph idx="4" type="pic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4" name="Google Shape;144;p109"/>
          <p:cNvSpPr/>
          <p:nvPr>
            <p:ph idx="5" type="pic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5" name="Google Shape;145;p10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0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0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0"/>
          <p:cNvSpPr/>
          <p:nvPr>
            <p:ph idx="2" type="pic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0" name="Google Shape;150;p110"/>
          <p:cNvSpPr/>
          <p:nvPr>
            <p:ph idx="3" type="pic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1" name="Google Shape;151;p110"/>
          <p:cNvSpPr/>
          <p:nvPr>
            <p:ph idx="4" type="pic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2" name="Google Shape;152;p110"/>
          <p:cNvSpPr/>
          <p:nvPr>
            <p:ph idx="5" type="pic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3" name="Google Shape;153;p110"/>
          <p:cNvSpPr/>
          <p:nvPr>
            <p:ph idx="6" type="pic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4" name="Google Shape;154;p11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1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1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andscape with 3 Portrait">
  <p:cSld name="5-Up: 2 Landscape with 3 Portrai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1"/>
          <p:cNvSpPr/>
          <p:nvPr>
            <p:ph idx="2" type="pic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9" name="Google Shape;159;p111"/>
          <p:cNvSpPr/>
          <p:nvPr>
            <p:ph idx="3" type="pic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0" name="Google Shape;160;p111"/>
          <p:cNvSpPr/>
          <p:nvPr>
            <p:ph idx="4" type="pic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1" name="Google Shape;161;p111"/>
          <p:cNvSpPr/>
          <p:nvPr>
            <p:ph idx="5" type="pic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2" name="Google Shape;162;p111"/>
          <p:cNvSpPr/>
          <p:nvPr>
            <p:ph idx="6" type="pic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3" name="Google Shape;163;p11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1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2"/>
          <p:cNvSpPr/>
          <p:nvPr>
            <p:ph idx="2" type="pic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8" name="Google Shape;168;p112"/>
          <p:cNvSpPr txBox="1"/>
          <p:nvPr>
            <p:ph idx="1" type="body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1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1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3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4" name="Google Shape;174;p113"/>
          <p:cNvSpPr/>
          <p:nvPr>
            <p:ph idx="3" type="pic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5" name="Google Shape;175;p113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13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1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1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1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>
  <p:cSld name="Landscap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/>
          <p:nvPr>
            <p:ph idx="2" type="pic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9" name="Google Shape;29;p96"/>
          <p:cNvSpPr txBox="1"/>
          <p:nvPr>
            <p:ph idx="1" type="body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i="0"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9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 with Caption">
  <p:cSld name="Panorama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4"/>
          <p:cNvSpPr/>
          <p:nvPr>
            <p:ph idx="2" type="pic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82" name="Google Shape;182;p114"/>
          <p:cNvSpPr txBox="1"/>
          <p:nvPr>
            <p:ph idx="1" type="body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1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1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1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5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5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1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1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1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1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1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7"/>
          <p:cNvSpPr/>
          <p:nvPr>
            <p:ph idx="2" type="pic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5" name="Google Shape;35;p97"/>
          <p:cNvSpPr/>
          <p:nvPr>
            <p:ph idx="3" type="pic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6" name="Google Shape;36;p97"/>
          <p:cNvSpPr/>
          <p:nvPr>
            <p:ph idx="4" type="pic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7" name="Google Shape;37;p97"/>
          <p:cNvSpPr txBox="1"/>
          <p:nvPr>
            <p:ph idx="1" type="body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7"/>
          <p:cNvSpPr txBox="1"/>
          <p:nvPr>
            <p:ph idx="5" type="body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7"/>
          <p:cNvSpPr txBox="1"/>
          <p:nvPr>
            <p:ph idx="6" type="body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7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9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9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>
  <p:cSld name="Portrai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8"/>
          <p:cNvSpPr/>
          <p:nvPr>
            <p:ph idx="2" type="pic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46" name="Google Shape;46;p98"/>
          <p:cNvSpPr txBox="1"/>
          <p:nvPr>
            <p:ph idx="1" type="body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9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Fullscreen">
  <p:cSld name="Landscape Fullscree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9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9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 showMasterSp="0">
  <p:cSld name="Album Se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0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0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00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00"/>
          <p:cNvSpPr/>
          <p:nvPr>
            <p:ph idx="2" type="pic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100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0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0"/>
          <p:cNvSpPr txBox="1"/>
          <p:nvPr>
            <p:ph idx="1" type="body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0"/>
          <p:cNvSpPr txBox="1"/>
          <p:nvPr>
            <p:ph idx="3" type="body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0"/>
          <p:cNvSpPr/>
          <p:nvPr>
            <p:ph idx="4" type="pic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100"/>
          <p:cNvSpPr/>
          <p:nvPr>
            <p:ph idx="5" type="pic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10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0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1"/>
          <p:cNvSpPr/>
          <p:nvPr>
            <p:ph idx="2" type="pic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1" name="Google Shape;71;p101"/>
          <p:cNvSpPr/>
          <p:nvPr>
            <p:ph idx="3" type="pic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2" name="Google Shape;72;p101"/>
          <p:cNvSpPr txBox="1"/>
          <p:nvPr>
            <p:ph idx="1" type="body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1"/>
          <p:cNvSpPr txBox="1"/>
          <p:nvPr>
            <p:ph idx="4" type="body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0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2"/>
          <p:cNvSpPr/>
          <p:nvPr>
            <p:ph idx="2" type="pic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9" name="Google Shape;79;p102"/>
          <p:cNvSpPr/>
          <p:nvPr>
            <p:ph idx="3" type="pic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0" name="Google Shape;80;p102"/>
          <p:cNvSpPr txBox="1"/>
          <p:nvPr>
            <p:ph idx="1" type="body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2"/>
          <p:cNvSpPr txBox="1"/>
          <p:nvPr>
            <p:ph idx="4" type="body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0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3"/>
          <p:cNvSpPr/>
          <p:nvPr>
            <p:ph idx="2" type="pic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7" name="Google Shape;87;p103"/>
          <p:cNvSpPr/>
          <p:nvPr>
            <p:ph idx="3" type="pic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8" name="Google Shape;88;p103"/>
          <p:cNvSpPr txBox="1"/>
          <p:nvPr>
            <p:ph idx="1" type="body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0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4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4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4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4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4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hyperlink" Target="https://www.tutorialrepublic.com/sql-reference/mysql-data-types.php#datetime-and-timestam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6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tutorialrepublic.com/sql-tutorial/sql-select-statement.php" TargetMode="External"/><Relationship Id="rId4" Type="http://schemas.openxmlformats.org/officeDocument/2006/relationships/hyperlink" Target="https://www.tutorialrepublic.com/sql-tutorial/sql-update-statement.php" TargetMode="External"/><Relationship Id="rId5" Type="http://schemas.openxmlformats.org/officeDocument/2006/relationships/hyperlink" Target="https://www.tutorialrepublic.com/sql-tutorial/sql-delete-statement.php" TargetMode="External"/><Relationship Id="rId6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Relationship Id="rId6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.mysql.com/downloads/mysql/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5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6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67.png"/><Relationship Id="rId5" Type="http://schemas.openxmlformats.org/officeDocument/2006/relationships/image" Target="../media/image4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Relationship Id="rId4" Type="http://schemas.openxmlformats.org/officeDocument/2006/relationships/image" Target="../media/image50.png"/><Relationship Id="rId5" Type="http://schemas.openxmlformats.org/officeDocument/2006/relationships/image" Target="../media/image3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Relationship Id="rId4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Relationship Id="rId4" Type="http://schemas.openxmlformats.org/officeDocument/2006/relationships/image" Target="../media/image5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png"/><Relationship Id="rId4" Type="http://schemas.openxmlformats.org/officeDocument/2006/relationships/image" Target="../media/image6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Relationship Id="rId4" Type="http://schemas.openxmlformats.org/officeDocument/2006/relationships/image" Target="../media/image5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png"/><Relationship Id="rId4" Type="http://schemas.openxmlformats.org/officeDocument/2006/relationships/image" Target="../media/image4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png"/><Relationship Id="rId4" Type="http://schemas.openxmlformats.org/officeDocument/2006/relationships/image" Target="../media/image57.png"/><Relationship Id="rId5" Type="http://schemas.openxmlformats.org/officeDocument/2006/relationships/image" Target="../media/image6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png"/><Relationship Id="rId4" Type="http://schemas.openxmlformats.org/officeDocument/2006/relationships/image" Target="../media/image6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.png"/><Relationship Id="rId4" Type="http://schemas.openxmlformats.org/officeDocument/2006/relationships/hyperlink" Target="https://www.tutorialgateway.org/mysql-aggregate-functions/" TargetMode="External"/><Relationship Id="rId5" Type="http://schemas.openxmlformats.org/officeDocument/2006/relationships/hyperlink" Target="https://www.tutorialgateway.org/mysql-group-by/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.png"/><Relationship Id="rId4" Type="http://schemas.openxmlformats.org/officeDocument/2006/relationships/image" Target="../media/image58.png"/><Relationship Id="rId5" Type="http://schemas.openxmlformats.org/officeDocument/2006/relationships/image" Target="../media/image56.png"/><Relationship Id="rId6" Type="http://schemas.openxmlformats.org/officeDocument/2006/relationships/image" Target="../media/image4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.png"/><Relationship Id="rId4" Type="http://schemas.openxmlformats.org/officeDocument/2006/relationships/image" Target="../media/image5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.png"/><Relationship Id="rId4" Type="http://schemas.openxmlformats.org/officeDocument/2006/relationships/image" Target="../media/image6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.png"/><Relationship Id="rId4" Type="http://schemas.openxmlformats.org/officeDocument/2006/relationships/image" Target="../media/image5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.png"/><Relationship Id="rId4" Type="http://schemas.openxmlformats.org/officeDocument/2006/relationships/image" Target="../media/image6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.png"/><Relationship Id="rId4" Type="http://schemas.openxmlformats.org/officeDocument/2006/relationships/image" Target="../media/image5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0.jpg"/><Relationship Id="rId4" Type="http://schemas.openxmlformats.org/officeDocument/2006/relationships/image" Target="../media/image68.jpg"/><Relationship Id="rId5" Type="http://schemas.openxmlformats.org/officeDocument/2006/relationships/image" Target="../media/image7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" type="body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en-US" sz="1800">
                <a:solidFill>
                  <a:srgbClr val="FFFF00"/>
                </a:solidFill>
              </a:rPr>
              <a:t>D.Sakthivel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descr="innovation_front.jfif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72" r="972" t="0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1066800"/>
            <a:ext cx="66967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86" name="Google Shape;286;p1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914400"/>
            <a:ext cx="6781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96" name="Google Shape;296;p1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33400"/>
            <a:ext cx="54006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048000"/>
            <a:ext cx="54006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07" name="Google Shape;307;p1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1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1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09600"/>
            <a:ext cx="52673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3124200"/>
            <a:ext cx="55245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18" name="Google Shape;318;p1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1" name="Google Shape;3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14400"/>
            <a:ext cx="6781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t/>
            </a:r>
            <a:endParaRPr sz="8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8000"/>
              <a:buNone/>
            </a:pPr>
            <a:r>
              <a:rPr lang="en-US" sz="8000">
                <a:solidFill>
                  <a:srgbClr val="FF0000"/>
                </a:solidFill>
              </a:rPr>
              <a:t>MySQL</a:t>
            </a:r>
            <a:endParaRPr sz="8000">
              <a:solidFill>
                <a:srgbClr val="FF0000"/>
              </a:solidFill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1" name="Google Shape;3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Overview 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a relational database management system based on the Structured Query Language, 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the popular language for accessing and managing the records in the database. 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open-source and free software under the GNU license. It is supported by </a:t>
            </a:r>
            <a:r>
              <a:rPr b="1" lang="en-US" sz="1800"/>
              <a:t>Oracle Company</a:t>
            </a:r>
            <a:r>
              <a:rPr lang="en-US" sz="1800"/>
              <a:t>.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It is developed, marketed, and supported by </a:t>
            </a:r>
            <a:r>
              <a:rPr b="1" lang="en-US" sz="1800"/>
              <a:t>MySQL AB, a Swedish company</a:t>
            </a:r>
            <a:r>
              <a:rPr lang="en-US" sz="1800"/>
              <a:t>, and written in C programming language and C++ programming language. 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The project of MySQL was started in 1979 when MySQL's inventor </a:t>
            </a:r>
            <a:r>
              <a:rPr b="1" lang="en-US" sz="1800"/>
              <a:t>Michael Widenius</a:t>
            </a:r>
            <a:r>
              <a:rPr lang="en-US" sz="1800"/>
              <a:t> developed an in-house database tool called </a:t>
            </a:r>
            <a:r>
              <a:rPr b="1" lang="en-US" sz="1800"/>
              <a:t>UNIREG</a:t>
            </a:r>
            <a:r>
              <a:rPr lang="en-US" sz="1800"/>
              <a:t> for managing databases.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37" name="Google Shape;337;p1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1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Numeric Data type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TINYINT </a:t>
            </a:r>
            <a:r>
              <a:rPr lang="en-US" sz="1700"/>
              <a:t>: It is a very small integer that can be signed or unsigned. If signed, the allowable range is from </a:t>
            </a:r>
            <a:r>
              <a:rPr b="1" lang="en-US" sz="1700"/>
              <a:t>-128 to 127. </a:t>
            </a:r>
            <a:r>
              <a:rPr lang="en-US" sz="1700"/>
              <a:t>If unsigned, the allowable range is from 0 to 255. We can specify a </a:t>
            </a:r>
            <a:r>
              <a:rPr b="1" lang="en-US" sz="1700"/>
              <a:t>width of up to 4 digits</a:t>
            </a:r>
            <a:r>
              <a:rPr lang="en-US" sz="1700"/>
              <a:t>. It takes </a:t>
            </a:r>
            <a:r>
              <a:rPr b="1" lang="en-US" sz="1700"/>
              <a:t>1 byte for storage.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SMALLINT:  </a:t>
            </a:r>
            <a:r>
              <a:rPr lang="en-US" sz="1700"/>
              <a:t>It is a small integer that can be signed or unsigned. If signed, the allowable range is from </a:t>
            </a:r>
            <a:r>
              <a:rPr b="1" lang="en-US" sz="1700"/>
              <a:t>-32768 to 32767</a:t>
            </a:r>
            <a:r>
              <a:rPr lang="en-US" sz="1700"/>
              <a:t>. If unsigned, the allowable range is from 0 to 65535. We can specify a width of up to </a:t>
            </a:r>
            <a:r>
              <a:rPr b="1" lang="en-US" sz="1700"/>
              <a:t>5 digits. </a:t>
            </a:r>
            <a:r>
              <a:rPr lang="en-US" sz="1700"/>
              <a:t>It requires </a:t>
            </a:r>
            <a:r>
              <a:rPr b="1" lang="en-US" sz="1700"/>
              <a:t>2 bytes for storage.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MEDIUMINT </a:t>
            </a:r>
            <a:r>
              <a:rPr lang="en-US" sz="1700"/>
              <a:t>: It is a medium-sized integer that can be signed or unsigned. If signed, the allowable range is from </a:t>
            </a:r>
            <a:r>
              <a:rPr b="1" lang="en-US" sz="1700"/>
              <a:t>-8388608 to 8388607</a:t>
            </a:r>
            <a:r>
              <a:rPr lang="en-US" sz="1700"/>
              <a:t>. If unsigned, the allowable range is from 0 to 16777215. We can specify a width of up to </a:t>
            </a:r>
            <a:r>
              <a:rPr b="1" lang="en-US" sz="1700"/>
              <a:t>9 digits</a:t>
            </a:r>
            <a:r>
              <a:rPr lang="en-US" sz="1700"/>
              <a:t>. It requires </a:t>
            </a:r>
            <a:r>
              <a:rPr b="1" lang="en-US" sz="1700"/>
              <a:t>3 bytes for storage.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INT : </a:t>
            </a:r>
            <a:r>
              <a:rPr lang="en-US" sz="1700"/>
              <a:t>It is a normal-sized integer that can be signed or unsigned. If signed, the allowable range is from </a:t>
            </a:r>
            <a:r>
              <a:rPr b="1" lang="en-US" sz="1700"/>
              <a:t>-2147483648 to 2147483647</a:t>
            </a:r>
            <a:r>
              <a:rPr lang="en-US" sz="1700"/>
              <a:t>. If unsigned, the allowable range is from 0 to 4294967295. We can specify a width of up to </a:t>
            </a:r>
            <a:r>
              <a:rPr b="1" lang="en-US" sz="1700"/>
              <a:t>11 digits</a:t>
            </a:r>
            <a:r>
              <a:rPr lang="en-US" sz="1700"/>
              <a:t>. It requires </a:t>
            </a:r>
            <a:r>
              <a:rPr b="1" lang="en-US" sz="1700"/>
              <a:t>4 bytes </a:t>
            </a:r>
            <a:r>
              <a:rPr lang="en-US" sz="1700"/>
              <a:t>for storage.</a:t>
            </a:r>
            <a:endParaRPr/>
          </a:p>
        </p:txBody>
      </p:sp>
      <p:cxnSp>
        <p:nvCxnSpPr>
          <p:cNvPr id="346" name="Google Shape;346;p1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Numeric Data type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FLOAT(m,d): </a:t>
            </a:r>
            <a:r>
              <a:rPr lang="en-US" sz="2000"/>
              <a:t>It is a floating-point number that cannot be unsigned. You can define the </a:t>
            </a:r>
            <a:r>
              <a:rPr b="1" lang="en-US" sz="2000"/>
              <a:t>display length (m) and the number of decimals (d). </a:t>
            </a:r>
            <a:r>
              <a:rPr lang="en-US" sz="2000"/>
              <a:t>This is not required and will default to 10,2, where 2 is the number of decimals, and </a:t>
            </a:r>
            <a:r>
              <a:rPr b="1" lang="en-US" sz="2000"/>
              <a:t>10 is the total number of digits </a:t>
            </a:r>
            <a:r>
              <a:rPr lang="en-US" sz="2000"/>
              <a:t>(including decimals). Decimal precision can go to </a:t>
            </a:r>
            <a:r>
              <a:rPr b="1" lang="en-US" sz="2000"/>
              <a:t>24 places for a float type</a:t>
            </a:r>
            <a:r>
              <a:rPr lang="en-US" sz="2000"/>
              <a:t>. It requires </a:t>
            </a:r>
            <a:r>
              <a:rPr b="1" lang="en-US" sz="2000"/>
              <a:t>2 bytes for storage.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DOUBLE(m,d): </a:t>
            </a:r>
            <a:r>
              <a:rPr lang="en-US" sz="2000"/>
              <a:t>It is a double-precision floating-point number that cannot be unsigned. This is not required and will default to 16,4, where 4 is the number of decimals. Decimal precision can go to </a:t>
            </a:r>
            <a:r>
              <a:rPr b="1" lang="en-US" sz="2000"/>
              <a:t>53 places for a double</a:t>
            </a:r>
            <a:r>
              <a:rPr lang="en-US" sz="2000"/>
              <a:t>. It requires </a:t>
            </a:r>
            <a:r>
              <a:rPr b="1" lang="en-US" sz="2000"/>
              <a:t>8 bytes for storage.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BOOL: </a:t>
            </a:r>
            <a:r>
              <a:rPr lang="en-US" sz="2000"/>
              <a:t>It is used only for the true and false condition. It considered numeric value 1 as true and 0 as false. BOOLEAN It is Similar to the BOOL.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355" name="Google Shape;355;p1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Date and Time  Data type</a:t>
            </a:r>
            <a:endParaRPr/>
          </a:p>
        </p:txBody>
      </p:sp>
      <p:cxnSp>
        <p:nvCxnSpPr>
          <p:cNvPr id="364" name="Google Shape;364;p1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7" name="Google Shape;3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219200"/>
            <a:ext cx="6477000" cy="433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String Data type</a:t>
            </a:r>
            <a:endParaRPr/>
          </a:p>
        </p:txBody>
      </p:sp>
      <p:cxnSp>
        <p:nvCxnSpPr>
          <p:cNvPr id="374" name="Google Shape;374;p1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1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7" name="Google Shape;3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19"/>
          <p:cNvGraphicFramePr/>
          <p:nvPr/>
        </p:nvGraphicFramePr>
        <p:xfrm>
          <a:off x="762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{C85BA6DC-2118-42E3-8759-BF6816FAEB1C}</a:tableStyleId>
              </a:tblPr>
              <a:tblGrid>
                <a:gridCol w="1600200"/>
                <a:gridCol w="1752600"/>
                <a:gridCol w="37338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Fixed-length strings. Space padded on the right to equal size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2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VARCHAR(size)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Variable-length string.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6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TEXT(size)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Maximum size of 65,535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Day 1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b="1" lang="en-US" sz="1800"/>
              <a:t>RDBMS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b="1" lang="en-US" sz="1800"/>
              <a:t>WHAT IS SQL?</a:t>
            </a:r>
            <a:endParaRPr/>
          </a:p>
          <a:p>
            <a:pPr indent="-3429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-"/>
            </a:pPr>
            <a:r>
              <a:rPr b="1" lang="en-US" sz="2200"/>
              <a:t>DDL</a:t>
            </a:r>
            <a:endParaRPr/>
          </a:p>
          <a:p>
            <a:pPr indent="-3429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-"/>
            </a:pPr>
            <a:r>
              <a:rPr b="1" lang="en-US" sz="2200"/>
              <a:t>DML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b="1" lang="en-US" sz="1800"/>
              <a:t>MySQL</a:t>
            </a:r>
            <a:endParaRPr/>
          </a:p>
          <a:p>
            <a:pPr indent="-3429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-"/>
            </a:pPr>
            <a:r>
              <a:rPr b="1" lang="en-US" sz="2200"/>
              <a:t>Data types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-"/>
            </a:pPr>
            <a:r>
              <a:rPr b="1" lang="en-US" sz="1800">
                <a:solidFill>
                  <a:srgbClr val="C00000"/>
                </a:solidFill>
              </a:rPr>
              <a:t>SELECT QUERY : WHERE CLAUSE - Comparison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Comparison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LIKE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LOGICAL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BETWEEN AND IN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ORDERBY and DISTINCT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AGGREGATE FUNCTION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GROUP BY AND HAVING CLAUSE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OPERATORS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EXPRESSIONS IN QUERYING</a:t>
            </a:r>
            <a:endParaRPr/>
          </a:p>
          <a:p>
            <a:pPr indent="-2540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10" name="Google Shape;210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1590675" cy="57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String Data type</a:t>
            </a:r>
            <a:endParaRPr/>
          </a:p>
        </p:txBody>
      </p:sp>
      <p:cxnSp>
        <p:nvCxnSpPr>
          <p:cNvPr id="384" name="Google Shape;384;p2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2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2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7" name="Google Shape;3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20"/>
          <p:cNvGraphicFramePr/>
          <p:nvPr/>
        </p:nvGraphicFramePr>
        <p:xfrm>
          <a:off x="762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{C85BA6DC-2118-42E3-8759-BF6816FAEB1C}</a:tableStyleId>
              </a:tblPr>
              <a:tblGrid>
                <a:gridCol w="1600200"/>
                <a:gridCol w="1752600"/>
                <a:gridCol w="37338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Fixed-length strings. Space padded on the right to equal size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2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VARCHAR(size)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Variable-length string.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6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TEXT(size)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Maximum size of 65,535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Data types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394" name="Google Shape;394;p2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2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7" name="Google Shape;3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21"/>
          <p:cNvGraphicFramePr/>
          <p:nvPr/>
        </p:nvGraphicFramePr>
        <p:xfrm>
          <a:off x="914400" y="1019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{FCCFC813-9514-4189-B07B-21E832FF8488}</a:tableStyleId>
              </a:tblPr>
              <a:tblGrid>
                <a:gridCol w="1814025"/>
                <a:gridCol w="5577375"/>
              </a:tblGrid>
              <a:tr h="30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Data Type 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INT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numeric values in the range of -2147483648 to 2147483647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DECIMAL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decimal values with exact precision.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CHAR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fixed-length strings with a maximum size of 255 characters.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VARCHAR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variable-length strings with a maximum size of 65,535 characters.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TEXT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strings with a maximum size of 65,535 characters.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DATE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date values in the YYYY-MM-DD format.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DATETIME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combined date/time values in the YYYY-MM-DD HH:MM:SS format.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103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TIMESTAMP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timestamp values. </a:t>
                      </a:r>
                      <a:r>
                        <a:rPr lang="en-US" sz="13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TIMESTAMP</a:t>
                      </a:r>
                      <a:r>
                        <a:rPr lang="en-US" sz="1300" u="none" cap="none" strike="noStrike"/>
                        <a:t> values are stored as the number of seconds since the Unix epoch ('1970-01-01 00:00:01' UTC).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idx="1" type="body"/>
          </p:nvPr>
        </p:nvSpPr>
        <p:spPr>
          <a:xfrm>
            <a:off x="539552" y="407712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Create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 database_name 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employeesdb;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04" name="Google Shape;404;p2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2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2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7" name="Google Shape;4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Create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 database_name 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studentdb;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We can review the newly created database using the below query that returns the database name, character set, and collation of the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</a:t>
            </a: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studentdb;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13" name="Google Shape;413;p2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2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2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To show all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DATABASES;    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SELECT/Access Database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USE database_name;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USE studentdb;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SHOW ALL TABLES PRESENT IN A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TABLES;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VERSION OF MYSQL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version();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CURRENT DATE: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CURRENT_DATE;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22" name="Google Shape;422;p2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2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2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5" name="Google Shape;4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To show all USERS: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users();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CURRENT DATE AND TIME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now();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SQL types of query language: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DDL – DATA DEFINITION LANGUAGE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Create, Alter, Truncate, Drop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DML – DATA MANIPULATION LANGUAGE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Select, Insert, Update, Delete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DCL – DATA CONTROL LANGUAGE </a:t>
            </a:r>
            <a:r>
              <a:rPr lang="en-US" sz="2000"/>
              <a:t>– GRANT &amp; REVOKE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TCL – TRANSACTION CONTROL </a:t>
            </a:r>
            <a:r>
              <a:rPr b="1" lang="en-US" sz="2000"/>
              <a:t>LANGUAGE</a:t>
            </a:r>
            <a:r>
              <a:rPr b="1" lang="en-US" sz="2000"/>
              <a:t> </a:t>
            </a:r>
            <a:r>
              <a:rPr lang="en-US" sz="2000"/>
              <a:t>–COMMIT &amp; SAVE POINT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31" name="Google Shape;431;p2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2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2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4" name="Google Shape;4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idx="1" type="body"/>
          </p:nvPr>
        </p:nvSpPr>
        <p:spPr>
          <a:xfrm>
            <a:off x="435900" y="404675"/>
            <a:ext cx="74676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CREATE TABLE: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>
                <a:solidFill>
                  <a:srgbClr val="002060"/>
                </a:solidFill>
              </a:rPr>
              <a:t>To Create a table with relevant fields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CREATE TABLE  table_name(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column_definition1 DATATYPE,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column_definition2 DATATYPE,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........,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table_constraints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40" name="Google Shape;440;p2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3" name="Google Shape;4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4724400"/>
            <a:ext cx="60769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To See the table structure: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mysql&gt; DESC &lt;TABLENAME&gt;;</a:t>
            </a:r>
            <a:r>
              <a:rPr lang="en-US" sz="2000"/>
              <a:t> 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50" name="Google Shape;450;p2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2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2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3" name="Google Shape;4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88" y="1828800"/>
            <a:ext cx="50863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To add new column in to the created table.</a:t>
            </a:r>
            <a:endParaRPr b="1" sz="2000">
              <a:solidFill>
                <a:srgbClr val="7030A0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lphaUcParenR"/>
            </a:pPr>
            <a:r>
              <a:rPr lang="en-US" sz="2000">
                <a:solidFill>
                  <a:srgbClr val="FF0000"/>
                </a:solidFill>
              </a:rPr>
              <a:t>ADD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ADD</a:t>
            </a:r>
            <a:r>
              <a:rPr lang="en-US" sz="2000"/>
              <a:t> new_column_name column_definition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 </a:t>
            </a:r>
            <a:r>
              <a:rPr b="1" lang="en-US" sz="2000"/>
              <a:t>FIRST</a:t>
            </a:r>
            <a:r>
              <a:rPr lang="en-US" sz="2000"/>
              <a:t> | </a:t>
            </a:r>
            <a:r>
              <a:rPr b="1" lang="en-US" sz="2000"/>
              <a:t>AFTER</a:t>
            </a:r>
            <a:r>
              <a:rPr lang="en-US" sz="2000"/>
              <a:t> column_name ];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60" name="Google Shape;460;p2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3" name="Google Shape;4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92" y="3490689"/>
            <a:ext cx="51244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B) CHANGE  –  TO rename the column in a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ALTER TABLE table_name CHANGE old_column_name new_col_name Data Type;</a:t>
            </a:r>
            <a:endParaRPr b="1" sz="2000">
              <a:solidFill>
                <a:srgbClr val="002060"/>
              </a:solidFill>
            </a:endParaRPr>
          </a:p>
        </p:txBody>
      </p:sp>
      <p:cxnSp>
        <p:nvCxnSpPr>
          <p:cNvPr id="470" name="Google Shape;470;p2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2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2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3" name="Google Shape;4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71800"/>
            <a:ext cx="49815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RDBMS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Relation Database Management system (RDBMS) </a:t>
            </a:r>
            <a:r>
              <a:rPr lang="en-US" sz="2000"/>
              <a:t>is </a:t>
            </a:r>
            <a:r>
              <a:rPr b="1" lang="en-US" sz="2000"/>
              <a:t>a database management system that is based on the relational model</a:t>
            </a:r>
            <a:r>
              <a:rPr lang="en-US" sz="2000"/>
              <a:t>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It has the following major components: </a:t>
            </a:r>
            <a:r>
              <a:rPr b="1" i="1" lang="en-US" sz="2000">
                <a:solidFill>
                  <a:srgbClr val="7030A0"/>
                </a:solidFill>
              </a:rPr>
              <a:t>Table, Record/Tuple/Row, Field, and Column/Attribute.</a:t>
            </a:r>
            <a:r>
              <a:rPr lang="en-US" sz="2000"/>
              <a:t> 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Examples of the most popular RDBMS are MYSQL, Oracle, IBM DB2, and Microsoft SQL Server database.</a:t>
            </a:r>
            <a:endParaRPr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152" y="3505200"/>
            <a:ext cx="54864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B) CHANGE  –  TO rename the column in a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ALTER TABLE table_name CHANGE old_column_name new_col_name Data Type;</a:t>
            </a:r>
            <a:endParaRPr b="1" sz="2000">
              <a:solidFill>
                <a:srgbClr val="002060"/>
              </a:solidFill>
            </a:endParaRPr>
          </a:p>
        </p:txBody>
      </p:sp>
      <p:cxnSp>
        <p:nvCxnSpPr>
          <p:cNvPr id="480" name="Google Shape;480;p3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3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3" name="Google Shape;4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40" y="2514600"/>
            <a:ext cx="553816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B) Modify   –To change the data type of a column in a table.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Syntax: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ALTER TABLE </a:t>
            </a:r>
            <a:r>
              <a:rPr b="1" i="1" lang="en-US" sz="2000">
                <a:solidFill>
                  <a:srgbClr val="002060"/>
                </a:solidFill>
              </a:rPr>
              <a:t>table_name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MODIFY COLUMN </a:t>
            </a:r>
            <a:r>
              <a:rPr b="1" i="1" lang="en-US" sz="2000">
                <a:solidFill>
                  <a:srgbClr val="002060"/>
                </a:solidFill>
              </a:rPr>
              <a:t>column_name datatype</a:t>
            </a:r>
            <a:r>
              <a:rPr b="1" lang="en-US" sz="2000">
                <a:solidFill>
                  <a:srgbClr val="002060"/>
                </a:solidFill>
              </a:rPr>
              <a:t>;</a:t>
            </a:r>
            <a:endParaRPr/>
          </a:p>
        </p:txBody>
      </p:sp>
      <p:cxnSp>
        <p:nvCxnSpPr>
          <p:cNvPr id="490" name="Google Shape;490;p3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3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3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3" name="Google Shape;4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71800"/>
            <a:ext cx="48672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00" name="Google Shape;500;p3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3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3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3" name="Google Shape;5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2"/>
          <p:cNvSpPr/>
          <p:nvPr/>
        </p:nvSpPr>
        <p:spPr>
          <a:xfrm>
            <a:off x="605480" y="838200"/>
            <a:ext cx="56947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Rename Table: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Rename a existing table in MySQL.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ALTER TABLE old_table RENAME new_table;</a:t>
            </a:r>
            <a:endParaRPr/>
          </a:p>
        </p:txBody>
      </p:sp>
      <p:pic>
        <p:nvPicPr>
          <p:cNvPr id="505" name="Google Shape;5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152" y="3276600"/>
            <a:ext cx="48958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B) MODIFY – To modify the size/change the data type  of a column in a table.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MODIFY</a:t>
            </a:r>
            <a:r>
              <a:rPr lang="en-US" sz="2000"/>
              <a:t> column_name column_definition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 </a:t>
            </a:r>
            <a:r>
              <a:rPr b="1" lang="en-US" sz="2000"/>
              <a:t>FIRST</a:t>
            </a:r>
            <a:r>
              <a:rPr lang="en-US" sz="2000"/>
              <a:t> | </a:t>
            </a:r>
            <a:r>
              <a:rPr b="1" lang="en-US" sz="2000"/>
              <a:t>AFTER</a:t>
            </a:r>
            <a:r>
              <a:rPr lang="en-US" sz="2000"/>
              <a:t> column_name ];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11" name="Google Shape;511;p3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3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3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4" name="Google Shape;5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895600"/>
            <a:ext cx="5429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Drop column in table – To Delete column in a table.</a:t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ALTER TABLE table_name DROP COLUMN column_name;</a:t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521" name="Google Shape;521;p3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3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3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4" name="Google Shape;5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019800"/>
            <a:ext cx="1911424" cy="66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96" y="2130933"/>
            <a:ext cx="5895512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TRUNCATE Table: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TRUNCATE statement in MySQL removes the complete data without removing its structure.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TRUNCATE</a:t>
            </a:r>
            <a:r>
              <a:rPr lang="en-US" sz="2000">
                <a:solidFill>
                  <a:srgbClr val="C00000"/>
                </a:solidFill>
              </a:rPr>
              <a:t> [</a:t>
            </a:r>
            <a:r>
              <a:rPr b="1" lang="en-US" sz="2000">
                <a:solidFill>
                  <a:srgbClr val="C00000"/>
                </a:solidFill>
              </a:rPr>
              <a:t>TABLE</a:t>
            </a:r>
            <a:r>
              <a:rPr lang="en-US" sz="2000">
                <a:solidFill>
                  <a:srgbClr val="C00000"/>
                </a:solidFill>
              </a:rPr>
              <a:t>] table_name;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C00000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DROP Table: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Drop Table statement to delete the existing table.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b="1" lang="en-US" sz="2000"/>
              <a:t>DROP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 table_name;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31" name="Google Shape;531;p3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3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3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4" name="Google Shape;5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DROP COLUMN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</a:t>
            </a:r>
            <a:r>
              <a:rPr b="1" lang="en-US" sz="2000"/>
              <a:t>DROP</a:t>
            </a:r>
            <a:r>
              <a:rPr lang="en-US" sz="2000"/>
              <a:t> </a:t>
            </a:r>
            <a:r>
              <a:rPr b="1" lang="en-US" sz="2000"/>
              <a:t>COLUMN</a:t>
            </a:r>
            <a:r>
              <a:rPr lang="en-US" sz="2000"/>
              <a:t> column_name;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CHANGE COLUMN NAME: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CHANGE </a:t>
            </a:r>
            <a:r>
              <a:rPr b="1" lang="en-US" sz="2000"/>
              <a:t>COLUMN</a:t>
            </a:r>
            <a:r>
              <a:rPr lang="en-US" sz="2000"/>
              <a:t> old_column_name new_column_name Data Type;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RENAME </a:t>
            </a:r>
            <a:r>
              <a:rPr b="1" lang="en-US" sz="2000"/>
              <a:t>COLUMN</a:t>
            </a:r>
            <a:r>
              <a:rPr lang="en-US" sz="2000"/>
              <a:t> old_column_name </a:t>
            </a:r>
            <a:r>
              <a:rPr b="1" lang="en-US" sz="2000"/>
              <a:t>TO</a:t>
            </a:r>
            <a:r>
              <a:rPr lang="en-US" sz="2000"/>
              <a:t> new_column_name;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40" name="Google Shape;540;p3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3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3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3" name="Google Shape;5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idx="1" type="body"/>
          </p:nvPr>
        </p:nvSpPr>
        <p:spPr>
          <a:xfrm>
            <a:off x="539552" y="524644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INSERT Statement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 - </a:t>
            </a:r>
            <a:r>
              <a:rPr b="1" lang="en-US" sz="2000">
                <a:solidFill>
                  <a:srgbClr val="C00000"/>
                </a:solidFill>
              </a:rPr>
              <a:t>Single Row Insertion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INSERT</a:t>
            </a:r>
            <a:r>
              <a:rPr lang="en-US" sz="2000">
                <a:solidFill>
                  <a:srgbClr val="7030A0"/>
                </a:solidFill>
              </a:rPr>
              <a:t> </a:t>
            </a:r>
            <a:r>
              <a:rPr b="1" lang="en-US" sz="2000">
                <a:solidFill>
                  <a:srgbClr val="7030A0"/>
                </a:solidFill>
              </a:rPr>
              <a:t>INTO</a:t>
            </a:r>
            <a:r>
              <a:rPr lang="en-US" sz="2000">
                <a:solidFill>
                  <a:srgbClr val="7030A0"/>
                </a:solidFill>
              </a:rPr>
              <a:t> table_name ( field1, field2,...fieldN )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VALUES</a:t>
            </a:r>
            <a:r>
              <a:rPr lang="en-US" sz="2000">
                <a:solidFill>
                  <a:srgbClr val="7030A0"/>
                </a:solidFill>
              </a:rPr>
              <a:t>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</a:rPr>
              <a:t>( value1, value2,...valueN );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549" name="Google Shape;549;p3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p3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p3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2" name="Google Shape;5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059" y="2743200"/>
            <a:ext cx="72675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INSERT Statement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If we want to insert </a:t>
            </a:r>
            <a:r>
              <a:rPr b="1" lang="en-US" sz="2000"/>
              <a:t>multiple records</a:t>
            </a:r>
            <a:r>
              <a:rPr lang="en-US" sz="2000"/>
              <a:t> within a single command, use the following statement: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INSERT INTO table_name VALUES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( value1, value2,...valueN ) ,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( value1, value2,...valueN ),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...........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( value1, value2,...valueN );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3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3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2" name="Google Shape;5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777" y="3962400"/>
            <a:ext cx="7080448" cy="169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SELECT Statement</a:t>
            </a:r>
            <a:endParaRPr/>
          </a:p>
        </p:txBody>
      </p:sp>
      <p:cxnSp>
        <p:nvCxnSpPr>
          <p:cNvPr id="569" name="Google Shape;569;p3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3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3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2" name="Google Shape;5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9"/>
          <p:cNvSpPr/>
          <p:nvPr/>
        </p:nvSpPr>
        <p:spPr>
          <a:xfrm>
            <a:off x="619014" y="914400"/>
            <a:ext cx="663582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field_name1, field_name 2,... field_name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table_name1, table_name2...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condition]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field_name(s)]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condition]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field_name(s)]  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Selecting All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*FROM table_name;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Selecting Specific Rows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* FROM table_name WHERE condition;</a:t>
            </a:r>
            <a:endParaRPr/>
          </a:p>
        </p:txBody>
      </p:sp>
      <p:pic>
        <p:nvPicPr>
          <p:cNvPr id="574" name="Google Shape;57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4229" y="4400550"/>
            <a:ext cx="3971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What is Relation Database?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A relational database is a </a:t>
            </a:r>
            <a:r>
              <a:rPr lang="en-US">
                <a:solidFill>
                  <a:srgbClr val="C00000"/>
                </a:solidFill>
              </a:rPr>
              <a:t>database divided into logical units called tables</a:t>
            </a:r>
            <a:r>
              <a:rPr lang="en-US"/>
              <a:t>, where </a:t>
            </a:r>
            <a:r>
              <a:rPr lang="en-US">
                <a:solidFill>
                  <a:srgbClr val="0070C0"/>
                </a:solidFill>
              </a:rPr>
              <a:t>tables are related to one another within the database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 Relational database allows data to be broken down into logical, smaller, and manageable units for easier maintenance and better performance.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❑"/>
            </a:pPr>
            <a:r>
              <a:rPr b="1" lang="en-US">
                <a:solidFill>
                  <a:srgbClr val="00B050"/>
                </a:solidFill>
              </a:rPr>
              <a:t>Tables are related to one another through common keys or fields </a:t>
            </a:r>
            <a:r>
              <a:rPr lang="en-US"/>
              <a:t>in a relational database system.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The desired data may exist in more than one table, you can easily join multiple tables together to get combined data set using a single query.</a:t>
            </a:r>
            <a:endParaRPr b="1">
              <a:solidFill>
                <a:srgbClr val="FF0000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cxnSp>
        <p:nvCxnSpPr>
          <p:cNvPr id="229" name="Google Shape;229;p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UPDATE QUERY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UPDATE</a:t>
            </a:r>
            <a:r>
              <a:rPr lang="en-US" sz="2000"/>
              <a:t> table_name 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SET</a:t>
            </a:r>
            <a:r>
              <a:rPr lang="en-US" sz="2000"/>
              <a:t> column_name1 = new-value1,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       column_name2=new-value2, ...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</a:t>
            </a:r>
            <a:r>
              <a:rPr b="1" lang="en-US" sz="2000"/>
              <a:t>WHERE</a:t>
            </a:r>
            <a:r>
              <a:rPr lang="en-US" sz="2000"/>
              <a:t> Clause]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580" name="Google Shape;580;p4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4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4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3" name="Google Shape;5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057" y="3429000"/>
            <a:ext cx="52863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DELETE QUERY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DELETE</a:t>
            </a:r>
            <a:r>
              <a:rPr lang="en-US" sz="2000"/>
              <a:t> </a:t>
            </a:r>
            <a:r>
              <a:rPr b="1" lang="en-US" sz="2000"/>
              <a:t>FROM</a:t>
            </a:r>
            <a:r>
              <a:rPr lang="en-US" sz="2000"/>
              <a:t> table_name </a:t>
            </a:r>
            <a:r>
              <a:rPr b="1" lang="en-US" sz="2000"/>
              <a:t>WHERE</a:t>
            </a:r>
            <a:r>
              <a:rPr lang="en-US" sz="2000"/>
              <a:t> condition;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590" name="Google Shape;590;p4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4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4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3" name="Google Shape;5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744" y="2667000"/>
            <a:ext cx="40862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"/>
          <p:cNvSpPr txBox="1"/>
          <p:nvPr>
            <p:ph idx="1" type="body"/>
          </p:nvPr>
        </p:nvSpPr>
        <p:spPr>
          <a:xfrm>
            <a:off x="381000" y="11430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 u="sng">
                <a:solidFill>
                  <a:srgbClr val="7030A0"/>
                </a:solidFill>
              </a:rPr>
              <a:t>SELECT QUERY - WHERE CLAUSE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Comparison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LIKE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LOGICAL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BETWEEN AND IN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ORDERBY and DISTINCT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AGGREGATE FUNCTION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GROUP BY AND HAVING CLAUSE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OPERATORS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600" name="Google Shape;6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/>
          <p:nvPr>
            <p:ph idx="1" type="body"/>
          </p:nvPr>
        </p:nvSpPr>
        <p:spPr>
          <a:xfrm>
            <a:off x="457200" y="304800"/>
            <a:ext cx="8001000" cy="613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SQL WHERE Clause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US"/>
              <a:t>Selecting Record Based on Condition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The WHERE clause is used with 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SELECT</a:t>
            </a:r>
            <a:r>
              <a:rPr lang="en-US"/>
              <a:t>,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UPDATE</a:t>
            </a:r>
            <a:r>
              <a:rPr lang="en-US"/>
              <a:t>, and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DELETE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Syntax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The WHERE clause is used with the SELECT statement to extract only those records that fulfill specified conditions. The basic syntax can be given with: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SELECT </a:t>
            </a:r>
            <a:r>
              <a:rPr b="1" i="1" lang="en-US">
                <a:solidFill>
                  <a:srgbClr val="FF0000"/>
                </a:solidFill>
              </a:rPr>
              <a:t>column_list</a:t>
            </a:r>
            <a:r>
              <a:rPr b="1" lang="en-US">
                <a:solidFill>
                  <a:srgbClr val="FF0000"/>
                </a:solidFill>
              </a:rPr>
              <a:t> FROM </a:t>
            </a:r>
            <a:r>
              <a:rPr b="1" i="1" lang="en-US">
                <a:solidFill>
                  <a:srgbClr val="FF0000"/>
                </a:solidFill>
              </a:rPr>
              <a:t>table_name</a:t>
            </a:r>
            <a:r>
              <a:rPr b="1" lang="en-US">
                <a:solidFill>
                  <a:srgbClr val="FF0000"/>
                </a:solidFill>
              </a:rPr>
              <a:t> WHERE </a:t>
            </a:r>
            <a:r>
              <a:rPr b="1" i="1" lang="en-US">
                <a:solidFill>
                  <a:srgbClr val="FF0000"/>
                </a:solidFill>
              </a:rPr>
              <a:t>condition</a:t>
            </a:r>
            <a:r>
              <a:rPr b="1" lang="en-US">
                <a:solidFill>
                  <a:srgbClr val="FF000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Here, </a:t>
            </a:r>
            <a:r>
              <a:rPr i="1" lang="en-US"/>
              <a:t>column_list</a:t>
            </a:r>
            <a:r>
              <a:rPr lang="en-US"/>
              <a:t> are the names of columns/fields like </a:t>
            </a:r>
            <a:r>
              <a:rPr i="1" lang="en-US"/>
              <a:t>name</a:t>
            </a:r>
            <a:r>
              <a:rPr lang="en-US"/>
              <a:t>, </a:t>
            </a:r>
            <a:r>
              <a:rPr i="1" lang="en-US"/>
              <a:t>age</a:t>
            </a:r>
            <a:r>
              <a:rPr lang="en-US"/>
              <a:t>, </a:t>
            </a:r>
            <a:r>
              <a:rPr i="1" lang="en-US"/>
              <a:t>country</a:t>
            </a:r>
            <a:r>
              <a:rPr lang="en-US"/>
              <a:t> etc. of a database table whose values you want to fetch.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However, if you want to fetch the values of all the columns available in a table, you can use the following syntax: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SELECT * FROM </a:t>
            </a:r>
            <a:r>
              <a:rPr b="1" i="1" lang="en-US">
                <a:solidFill>
                  <a:srgbClr val="FF0000"/>
                </a:solidFill>
              </a:rPr>
              <a:t>table_name</a:t>
            </a:r>
            <a:r>
              <a:rPr b="1" lang="en-US">
                <a:solidFill>
                  <a:srgbClr val="FF0000"/>
                </a:solidFill>
              </a:rPr>
              <a:t> WHERE </a:t>
            </a:r>
            <a:r>
              <a:rPr b="1" i="1" lang="en-US">
                <a:solidFill>
                  <a:srgbClr val="FF0000"/>
                </a:solidFill>
              </a:rPr>
              <a:t>condition</a:t>
            </a:r>
            <a:r>
              <a:rPr b="1" lang="en-US">
                <a:solidFill>
                  <a:srgbClr val="FF000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606" name="Google Shape;60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400" y="6144942"/>
            <a:ext cx="1149424" cy="58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" name="Google Shape;611;p44"/>
          <p:cNvGraphicFramePr/>
          <p:nvPr/>
        </p:nvGraphicFramePr>
        <p:xfrm>
          <a:off x="384048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{C85BA6DC-2118-42E3-8759-BF6816FAEB1C}</a:tableStyleId>
              </a:tblPr>
              <a:tblGrid>
                <a:gridCol w="1112525"/>
                <a:gridCol w="3192775"/>
                <a:gridCol w="29527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Operator</a:t>
                      </a:r>
                      <a:endParaRPr/>
                    </a:p>
                  </a:txBody>
                  <a:tcPr marT="76200" marB="76200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76200" marB="76200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Example</a:t>
                      </a:r>
                      <a:endParaRPr/>
                    </a:p>
                  </a:txBody>
                  <a:tcPr marT="76200" marB="76200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=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Equal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id = 2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&gt;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Greater than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age &gt; 30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&lt;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Less than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age &lt; 18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&gt;=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Greater than or equal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rating &gt;= 4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&lt;=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Less than or equal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price &lt;= 100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LIKE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Simple pattern matching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name LIKE 'Dav'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IN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Check whether a specified value matches any value in a list or subquery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country IN ('USA', 'UK')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BETWEEN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Check whether a specified value is within a range of values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rating BETWEEN 3 AND 5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2" name="Google Shape;612;p44"/>
          <p:cNvSpPr/>
          <p:nvPr/>
        </p:nvSpPr>
        <p:spPr>
          <a:xfrm>
            <a:off x="381000" y="304800"/>
            <a:ext cx="7924800" cy="1240318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txBody>
          <a:bodyPr anchorCtr="0" anchor="ctr" bIns="88850" lIns="0" spcFirstLastPara="1" rIns="0" wrap="square" tIns="179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Operators Allowed in </a:t>
            </a:r>
            <a:r>
              <a:rPr b="1" i="0" lang="en-US" sz="10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b="1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Clause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SQL supports a number of different operators that can be used in </a:t>
            </a:r>
            <a:r>
              <a:rPr b="0" i="0" lang="en-US" sz="12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 clause, the most important ones are summarized in the following table.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419850"/>
            <a:ext cx="15906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7030A0"/>
                </a:solidFill>
              </a:rPr>
              <a:t>COMPARISON OPERATOR: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19" name="Google Shape;619;p4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4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4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2" name="Google Shape;6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5"/>
          <p:cNvSpPr/>
          <p:nvPr/>
        </p:nvSpPr>
        <p:spPr>
          <a:xfrm>
            <a:off x="4014192" y="1389888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 *FROM  stud_det WHERE  sname = “Hasini";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165" y="3982974"/>
            <a:ext cx="44100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b="1" lang="en-US" sz="2000"/>
              <a:t> COMPARISON OPERATOR: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31" name="Google Shape;631;p4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4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4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4" name="Google Shape;6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6"/>
          <p:cNvSpPr/>
          <p:nvPr/>
        </p:nvSpPr>
        <p:spPr>
          <a:xfrm>
            <a:off x="4014192" y="1389888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m1 &lt; 40;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7" name="Google Shape;63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2391704"/>
            <a:ext cx="3781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0" y="4276344"/>
            <a:ext cx="38290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C00000"/>
                </a:solidFill>
              </a:rPr>
              <a:t>COMPARISON OPERATOR: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44" name="Google Shape;644;p4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4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p4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7" name="Google Shape;6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4254818"/>
            <a:ext cx="4010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LIKE OPERATOR</a:t>
            </a:r>
            <a:endParaRPr/>
          </a:p>
          <a:p>
            <a:pPr indent="-114300" lvl="0" marL="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rgbClr val="C00000"/>
                </a:solidFill>
              </a:rPr>
              <a:t>The LIKE operator is used in a WHERE clause to search for a specified pattern in a column.</a:t>
            </a:r>
            <a:endParaRPr b="1" sz="18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55" name="Google Shape;655;p4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4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4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8" name="Google Shape;6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8"/>
          <p:cNvSpPr/>
          <p:nvPr/>
        </p:nvSpPr>
        <p:spPr>
          <a:xfrm>
            <a:off x="606552" y="1752600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LIKE Operator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operator is used to perform queries on strings. This operator is especially used in WHERE clause to retrieve all the rows that match the given pattern.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0" name="Google Shape;66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976" y="3352800"/>
            <a:ext cx="6934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7030A0"/>
                </a:solidFill>
              </a:rPr>
              <a:t>LIKE OPERATOR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Consider the case of e-commerce platforms. We generally search for the products on the basis of product name. But while searching, we need not enter the full name. For example, typing “mobiles” in a search bar will fetch thousands of results.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SELECT columnname1,columnname2 FROM Tablename WHERE columnname LIKE  PATTERN;</a:t>
            </a:r>
            <a:endParaRPr/>
          </a:p>
        </p:txBody>
      </p:sp>
      <p:cxnSp>
        <p:nvCxnSpPr>
          <p:cNvPr id="666" name="Google Shape;666;p4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7" name="Google Shape;667;p4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4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9" name="Google Shape;6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718" y="4167188"/>
            <a:ext cx="50387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</a:rPr>
              <a:t>Setting Up Work Environment for Practicing SQL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You can install a free, open-source DBMS.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MySQL is the most popular and widely supported open-source database management system.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It is very easy to download and use and available for both Windows and Linux (or UNIX) operating system.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 You can download it freely from here 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cxnSp>
        <p:nvCxnSpPr>
          <p:cNvPr id="238" name="Google Shape;238;p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1" name="Google Shape;2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LIKE OPERATOR</a:t>
            </a:r>
            <a:endParaRPr/>
          </a:p>
        </p:txBody>
      </p:sp>
      <p:cxnSp>
        <p:nvCxnSpPr>
          <p:cNvPr id="676" name="Google Shape;676;p5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Google Shape;677;p5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5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9" name="Google Shape;67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172200"/>
            <a:ext cx="1260140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962" y="914400"/>
            <a:ext cx="6607237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592" y="2438400"/>
            <a:ext cx="6570608" cy="342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7030A0"/>
                </a:solidFill>
              </a:rPr>
              <a:t> </a:t>
            </a:r>
            <a:r>
              <a:rPr b="1" lang="en-US" sz="2000">
                <a:solidFill>
                  <a:srgbClr val="7030A0"/>
                </a:solidFill>
              </a:rPr>
              <a:t>String Operations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87" name="Google Shape;687;p5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8" name="Google Shape;688;p5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p5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0" name="Google Shape;69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066800"/>
            <a:ext cx="70104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String Operations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97" name="Google Shape;697;p5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5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5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0" name="Google Shape;70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/>
          <p:nvPr/>
        </p:nvSpPr>
        <p:spPr>
          <a:xfrm>
            <a:off x="609600" y="1219200"/>
            <a:ext cx="6248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table_name WHERE c1 LIKE matching_pattern;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2"/>
          <p:cNvSpPr/>
          <p:nvPr/>
        </p:nvSpPr>
        <p:spPr>
          <a:xfrm>
            <a:off x="533400" y="2895600"/>
            <a:ext cx="6934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category LIKE "Gadgets";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name LIKE "Bourbon%";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name LIKE "%Smart%";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If you want to combine more than one condition, then you need to use the Logical Operators in MySQL.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The Logical Operators are used to check for the truthiness of some conditions.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 Logical operators return a Boolean data type with a value of TRUE, FALSE, or UNKNOWN. </a:t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But in real-world scenarios, we often have to retrieve the data using several conditions at once.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08" name="Google Shape;708;p5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p5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p5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1" name="Google Shape;7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558888"/>
            <a:ext cx="53911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AND OPERATOR: </a:t>
            </a:r>
            <a:r>
              <a:rPr lang="en-US" sz="2000"/>
              <a:t>The AND operator displays a record if all the conditions separated by AND are TRUE.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column2, ...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condition1</a:t>
            </a:r>
            <a:r>
              <a:rPr b="1" lang="en-US" sz="2000">
                <a:solidFill>
                  <a:srgbClr val="7030A0"/>
                </a:solidFill>
              </a:rPr>
              <a:t> AND </a:t>
            </a:r>
            <a:r>
              <a:rPr b="1" i="1" lang="en-US" sz="2000">
                <a:solidFill>
                  <a:srgbClr val="7030A0"/>
                </a:solidFill>
              </a:rPr>
              <a:t>condition2</a:t>
            </a:r>
            <a:r>
              <a:rPr b="1" lang="en-US" sz="2000">
                <a:solidFill>
                  <a:srgbClr val="7030A0"/>
                </a:solidFill>
              </a:rPr>
              <a:t> AND </a:t>
            </a:r>
            <a:r>
              <a:rPr b="1" i="1" lang="en-US" sz="2000">
                <a:solidFill>
                  <a:srgbClr val="7030A0"/>
                </a:solidFill>
              </a:rPr>
              <a:t>condition3 ...</a:t>
            </a:r>
            <a:r>
              <a:rPr b="1" lang="en-US" sz="2000">
                <a:solidFill>
                  <a:srgbClr val="7030A0"/>
                </a:solidFill>
              </a:rPr>
              <a:t>;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</p:txBody>
      </p:sp>
      <p:cxnSp>
        <p:nvCxnSpPr>
          <p:cNvPr id="718" name="Google Shape;718;p5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9" name="Google Shape;719;p5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0" name="Google Shape;720;p5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1" name="Google Shape;7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429000"/>
            <a:ext cx="55626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OR OPERATOR: </a:t>
            </a:r>
            <a:r>
              <a:rPr lang="en-US" sz="2000"/>
              <a:t>The OR operator displays a record if any of the conditions separated by OR is TRUE.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column2, ...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condition1</a:t>
            </a:r>
            <a:r>
              <a:rPr b="1" lang="en-US" sz="2000">
                <a:solidFill>
                  <a:srgbClr val="7030A0"/>
                </a:solidFill>
              </a:rPr>
              <a:t> OR </a:t>
            </a:r>
            <a:r>
              <a:rPr b="1" i="1" lang="en-US" sz="2000">
                <a:solidFill>
                  <a:srgbClr val="7030A0"/>
                </a:solidFill>
              </a:rPr>
              <a:t>condition2</a:t>
            </a:r>
            <a:r>
              <a:rPr b="1" lang="en-US" sz="2000">
                <a:solidFill>
                  <a:srgbClr val="7030A0"/>
                </a:solidFill>
              </a:rPr>
              <a:t> OR </a:t>
            </a:r>
            <a:r>
              <a:rPr b="1" i="1" lang="en-US" sz="2000">
                <a:solidFill>
                  <a:srgbClr val="7030A0"/>
                </a:solidFill>
              </a:rPr>
              <a:t>condition3 ...</a:t>
            </a:r>
            <a:r>
              <a:rPr b="1" lang="en-US" sz="2000">
                <a:solidFill>
                  <a:srgbClr val="7030A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728" name="Google Shape;728;p5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p5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5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1" name="Google Shape;73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806" y="3657600"/>
            <a:ext cx="53244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NOT OPERATOR: </a:t>
            </a:r>
            <a:r>
              <a:rPr lang="en-US" sz="2000"/>
              <a:t>The NOT operator displays a record if the condition(s) is NOT TRUE.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column2, ...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NOT </a:t>
            </a:r>
            <a:r>
              <a:rPr b="1" i="1" lang="en-US" sz="2000">
                <a:solidFill>
                  <a:srgbClr val="7030A0"/>
                </a:solidFill>
              </a:rPr>
              <a:t>condition</a:t>
            </a:r>
            <a:r>
              <a:rPr b="1" lang="en-US" sz="2000">
                <a:solidFill>
                  <a:srgbClr val="7030A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</p:txBody>
      </p:sp>
      <p:cxnSp>
        <p:nvCxnSpPr>
          <p:cNvPr id="738" name="Google Shape;738;p5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5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5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1" name="Google Shape;7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86200"/>
            <a:ext cx="49625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String Operations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48" name="Google Shape;748;p5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5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5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1" name="Google Shape;7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609600" y="1219200"/>
            <a:ext cx="6248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table_name WHERE  condition1  operator condition2  operator condition3  ...;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7"/>
          <p:cNvSpPr/>
          <p:nvPr/>
        </p:nvSpPr>
        <p:spPr>
          <a:xfrm>
            <a:off x="533400" y="2895600"/>
            <a:ext cx="6934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category = "Clothing"  AND price &lt;= 1000;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  *FROM    product WHERE    (brand = "Redmi"    AND rating &gt; 4)    OR brand = "OnePlus";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>
                <a:solidFill>
                  <a:srgbClr val="C00000"/>
                </a:solidFill>
              </a:rPr>
              <a:t>IN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We use the IN operator to check if a value is present in the list of values.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IN operator allows you to specify multiple values in a WHERE clause.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IN operator is a shorthand for multiple OR conditions.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IN 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column_name(s)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column_name</a:t>
            </a:r>
            <a:r>
              <a:rPr b="1" lang="en-US" sz="2000">
                <a:solidFill>
                  <a:srgbClr val="7030A0"/>
                </a:solidFill>
              </a:rPr>
              <a:t> IN (</a:t>
            </a:r>
            <a:r>
              <a:rPr b="1" i="1" lang="en-US" sz="2000">
                <a:solidFill>
                  <a:srgbClr val="7030A0"/>
                </a:solidFill>
              </a:rPr>
              <a:t>value1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value2</a:t>
            </a:r>
            <a:r>
              <a:rPr b="1" lang="en-US" sz="2000">
                <a:solidFill>
                  <a:srgbClr val="7030A0"/>
                </a:solidFill>
              </a:rPr>
              <a:t>, ...);</a:t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759" name="Google Shape;759;p5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5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5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2" name="Google Shape;76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>
                <a:solidFill>
                  <a:srgbClr val="C00000"/>
                </a:solidFill>
              </a:rPr>
              <a:t>IN Operators</a:t>
            </a:r>
            <a:endParaRPr/>
          </a:p>
        </p:txBody>
      </p:sp>
      <p:cxnSp>
        <p:nvCxnSpPr>
          <p:cNvPr id="768" name="Google Shape;768;p5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5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5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1" name="Google Shape;7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109472"/>
            <a:ext cx="7162800" cy="262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SQL(Structured Query Language)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a </a:t>
            </a:r>
            <a:r>
              <a:rPr b="1" lang="en-US" sz="2200">
                <a:solidFill>
                  <a:srgbClr val="00B0F0"/>
                </a:solidFill>
              </a:rPr>
              <a:t>standard language designed for managing data in relational database management system.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stands for Structured Query Language. </a:t>
            </a:r>
            <a:endParaRPr sz="2200"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a standard programming language specifically </a:t>
            </a:r>
            <a:r>
              <a:rPr lang="en-US" sz="2200">
                <a:solidFill>
                  <a:srgbClr val="00B050"/>
                </a:solidFill>
              </a:rPr>
              <a:t>designed for storing, retrieving, managing or manipulating the data inside a relational database management system (RDBMS). </a:t>
            </a:r>
            <a:endParaRPr sz="2200"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became an ISO standard in 1987.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the most widely-implemented database language and supported by the popular relational database systems, like MySQL, SQL Server, and Oracle. 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However, some features of the SQL standard are implemented differently in different database systems.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was originally developed at IBM in the early 1970s. Initially it was called </a:t>
            </a:r>
            <a:r>
              <a:rPr lang="en-US" sz="2200">
                <a:solidFill>
                  <a:srgbClr val="C00000"/>
                </a:solidFill>
              </a:rPr>
              <a:t>SEQUEL (Structured English Query Language) </a:t>
            </a:r>
            <a:r>
              <a:rPr lang="en-US" sz="2200"/>
              <a:t>which was later changed to </a:t>
            </a:r>
            <a:r>
              <a:rPr lang="en-US" sz="2200">
                <a:solidFill>
                  <a:srgbClr val="C00000"/>
                </a:solidFill>
              </a:rPr>
              <a:t>SQL (pronounced as S-Q-L).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47" name="Google Shape;247;p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419905"/>
            <a:ext cx="923544" cy="36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 u="sng">
                <a:solidFill>
                  <a:srgbClr val="C00000"/>
                </a:solidFill>
              </a:rPr>
              <a:t>BETWEEN Operators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The BETWEEN operator selects values within a given range. The values can be numbers, text, or dates.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The BETWEEN operator is inclusive: begin and end values are included.</a:t>
            </a:r>
            <a:endParaRPr sz="2000">
              <a:solidFill>
                <a:schemeClr val="dk1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Syntax: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column_name(s)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column_name </a:t>
            </a:r>
            <a:r>
              <a:rPr b="1" lang="en-US" sz="2000">
                <a:solidFill>
                  <a:srgbClr val="7030A0"/>
                </a:solidFill>
              </a:rPr>
              <a:t>BETWEEN </a:t>
            </a:r>
            <a:r>
              <a:rPr b="1" i="1" lang="en-US" sz="2000">
                <a:solidFill>
                  <a:srgbClr val="7030A0"/>
                </a:solidFill>
              </a:rPr>
              <a:t>value1</a:t>
            </a:r>
            <a:r>
              <a:rPr b="1" lang="en-US" sz="2000">
                <a:solidFill>
                  <a:srgbClr val="7030A0"/>
                </a:solidFill>
              </a:rPr>
              <a:t> AND </a:t>
            </a:r>
            <a:r>
              <a:rPr b="1" i="1" lang="en-US" sz="2000">
                <a:solidFill>
                  <a:srgbClr val="7030A0"/>
                </a:solidFill>
              </a:rPr>
              <a:t>value2;</a:t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778" name="Google Shape;778;p6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6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6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1" name="Google Shape;78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 u="sng">
                <a:solidFill>
                  <a:srgbClr val="C00000"/>
                </a:solidFill>
              </a:rPr>
              <a:t>BETWEEN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 u="sng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 u="sng">
              <a:solidFill>
                <a:srgbClr val="C00000"/>
              </a:solidFill>
            </a:endParaRPr>
          </a:p>
        </p:txBody>
      </p:sp>
      <p:cxnSp>
        <p:nvCxnSpPr>
          <p:cNvPr id="787" name="Google Shape;787;p6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6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6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0" name="Google Shape;79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688" y="1295400"/>
            <a:ext cx="60864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362" y="4191000"/>
            <a:ext cx="59531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1"/>
          <p:cNvSpPr/>
          <p:nvPr/>
        </p:nvSpPr>
        <p:spPr>
          <a:xfrm>
            <a:off x="599362" y="3466838"/>
            <a:ext cx="2603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 BETWEEN Operators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IN and BETWEEN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Consider the case of a typical e-commerce scenario. Users generally search for the products that belong to a list of brands, or the products that lie within a particular price range.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In such scenarios, we use the IN operator to check if a value is present in the list of values. And, BETWEEN operator is used to check if a particular value exists in the given range.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99" name="Google Shape;799;p6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6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6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2" name="Google Shape;80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IN OPERATOR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08" name="Google Shape;808;p6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6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0" name="Google Shape;810;p6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11" name="Google Shape;81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3"/>
          <p:cNvSpPr/>
          <p:nvPr/>
        </p:nvSpPr>
        <p:spPr>
          <a:xfrm>
            <a:off x="609600" y="12192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table_nameWHERE  c1 IN (v1, v2,..);</a:t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533400" y="2895600"/>
            <a:ext cx="6934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brand IN ( "Puma", "Levi's", "Mufti", "Lee", "Denim");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BETWEEN OPERATOR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19" name="Google Shape;819;p6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6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6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2" name="Google Shape;82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4"/>
          <p:cNvSpPr/>
          <p:nvPr/>
        </p:nvSpPr>
        <p:spPr>
          <a:xfrm>
            <a:off x="609600" y="12192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table_name WHERE  c1 BETWEEN v1  AND v2;</a:t>
            </a:r>
            <a:endParaRPr/>
          </a:p>
        </p:txBody>
      </p:sp>
      <p:sp>
        <p:nvSpPr>
          <p:cNvPr id="824" name="Google Shape;824;p64"/>
          <p:cNvSpPr/>
          <p:nvPr/>
        </p:nvSpPr>
        <p:spPr>
          <a:xfrm>
            <a:off x="533400" y="2895600"/>
            <a:ext cx="6934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name,  price,  brand FROM  product WHERE  price BETWEEN 1000  AND 5000;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ORDER BY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Generally when you use the SELECT statement to fetch data from a table, the rows in result set are not in any particular order.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If you want your result set in a particular order, you can specify the ORDER BY clause at the end of the statement which tells the server how to sort the data returned by the query.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default sorting order is ascending.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</a:t>
            </a:r>
            <a:r>
              <a:rPr b="1" lang="en-US" sz="2000">
                <a:solidFill>
                  <a:srgbClr val="0070C0"/>
                </a:solidFill>
              </a:rPr>
              <a:t>ORDER BY clause is used to sort the data returned by a query in ascending or descending order</a:t>
            </a:r>
            <a:r>
              <a:rPr lang="en-US" sz="2000"/>
              <a:t>.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basic syntax of this clause can be given with: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SELECT </a:t>
            </a:r>
            <a:r>
              <a:rPr b="1" i="1" lang="en-US" sz="2000">
                <a:solidFill>
                  <a:srgbClr val="FF0000"/>
                </a:solidFill>
              </a:rPr>
              <a:t>column_list</a:t>
            </a:r>
            <a:r>
              <a:rPr b="1" lang="en-US" sz="2000">
                <a:solidFill>
                  <a:srgbClr val="FF0000"/>
                </a:solidFill>
              </a:rPr>
              <a:t> FROM </a:t>
            </a:r>
            <a:r>
              <a:rPr b="1" i="1" lang="en-US" sz="2000">
                <a:solidFill>
                  <a:srgbClr val="FF0000"/>
                </a:solidFill>
              </a:rPr>
              <a:t>table_name</a:t>
            </a:r>
            <a:r>
              <a:rPr b="1" lang="en-US" sz="2000">
                <a:solidFill>
                  <a:srgbClr val="FF0000"/>
                </a:solidFill>
              </a:rPr>
              <a:t> ORDER BY column_name ASC|DESC;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30" name="Google Shape;830;p6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6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6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3" name="Google Shape;83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ORDER BY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The ORDER BY keyword is used to sort the result-set in ascending or descending order.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The ORDER BY keyword sorts the records in ascending order by default. </a:t>
            </a:r>
            <a:endParaRPr sz="2000"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To sort the records in descending order, use the </a:t>
            </a:r>
            <a:r>
              <a:rPr b="1" lang="en-US" sz="2000">
                <a:solidFill>
                  <a:srgbClr val="FF0000"/>
                </a:solidFill>
              </a:rPr>
              <a:t>DESC </a:t>
            </a:r>
            <a:r>
              <a:rPr lang="en-US" sz="2000">
                <a:solidFill>
                  <a:srgbClr val="0C0C0C"/>
                </a:solidFill>
              </a:rPr>
              <a:t>keyword.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SELECT </a:t>
            </a:r>
            <a:r>
              <a:rPr b="1" i="1" lang="en-US" sz="2000">
                <a:solidFill>
                  <a:srgbClr val="002060"/>
                </a:solidFill>
              </a:rPr>
              <a:t>column1</a:t>
            </a:r>
            <a:r>
              <a:rPr b="1" lang="en-US" sz="2000">
                <a:solidFill>
                  <a:srgbClr val="002060"/>
                </a:solidFill>
              </a:rPr>
              <a:t>,</a:t>
            </a:r>
            <a:r>
              <a:rPr b="1" i="1" lang="en-US" sz="2000">
                <a:solidFill>
                  <a:srgbClr val="002060"/>
                </a:solidFill>
              </a:rPr>
              <a:t> column2, ...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FROM </a:t>
            </a:r>
            <a:r>
              <a:rPr b="1" i="1" lang="en-US" sz="2000">
                <a:solidFill>
                  <a:srgbClr val="002060"/>
                </a:solidFill>
              </a:rPr>
              <a:t>table_name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ORDER BY </a:t>
            </a:r>
            <a:r>
              <a:rPr b="1" i="1" lang="en-US" sz="2000">
                <a:solidFill>
                  <a:srgbClr val="002060"/>
                </a:solidFill>
              </a:rPr>
              <a:t>column1, column2, ... </a:t>
            </a:r>
            <a:r>
              <a:rPr b="1" lang="en-US" sz="2000">
                <a:solidFill>
                  <a:srgbClr val="002060"/>
                </a:solidFill>
              </a:rPr>
              <a:t>ASC|DESC;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0C0C0C"/>
              </a:solidFill>
            </a:endParaRPr>
          </a:p>
        </p:txBody>
      </p:sp>
      <p:cxnSp>
        <p:nvCxnSpPr>
          <p:cNvPr id="839" name="Google Shape;839;p6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0" name="Google Shape;840;p6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1" name="Google Shape;841;p6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2" name="Google Shape;84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ORDER BY</a:t>
            </a:r>
            <a:endParaRPr b="1" sz="2000">
              <a:solidFill>
                <a:srgbClr val="0C0C0C"/>
              </a:solidFill>
            </a:endParaRPr>
          </a:p>
        </p:txBody>
      </p:sp>
      <p:cxnSp>
        <p:nvCxnSpPr>
          <p:cNvPr id="848" name="Google Shape;848;p6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6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6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1" name="Google Shape;85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52" y="956277"/>
            <a:ext cx="3482727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6926" y="2641440"/>
            <a:ext cx="44862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DISTINCT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C0C0C"/>
                </a:solidFill>
              </a:rPr>
              <a:t>The SELECT DISTINCT statement is used to return only distinct (different) values.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C0C0C"/>
                </a:solidFill>
              </a:rPr>
              <a:t>Inside a table, a column often contains many duplicate values; and sometimes you only want to list the different (distinct) values.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b="1" lang="en-US" sz="2000">
                <a:solidFill>
                  <a:srgbClr val="0C0C0C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SELECT DISTINCT </a:t>
            </a:r>
            <a:r>
              <a:rPr b="1" i="1" lang="en-US" sz="2000">
                <a:solidFill>
                  <a:srgbClr val="002060"/>
                </a:solidFill>
              </a:rPr>
              <a:t>column1</a:t>
            </a:r>
            <a:r>
              <a:rPr b="1" lang="en-US" sz="2000">
                <a:solidFill>
                  <a:srgbClr val="002060"/>
                </a:solidFill>
              </a:rPr>
              <a:t>,</a:t>
            </a:r>
            <a:r>
              <a:rPr b="1" i="1" lang="en-US" sz="2000">
                <a:solidFill>
                  <a:srgbClr val="002060"/>
                </a:solidFill>
              </a:rPr>
              <a:t> column2, ...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FROM </a:t>
            </a:r>
            <a:r>
              <a:rPr b="1" i="1" lang="en-US" sz="2000">
                <a:solidFill>
                  <a:srgbClr val="002060"/>
                </a:solidFill>
              </a:rPr>
              <a:t>table_name</a:t>
            </a:r>
            <a:r>
              <a:rPr b="1" lang="en-US" sz="2000">
                <a:solidFill>
                  <a:srgbClr val="002060"/>
                </a:solidFill>
              </a:rPr>
              <a:t>;</a:t>
            </a:r>
            <a:endParaRPr/>
          </a:p>
        </p:txBody>
      </p:sp>
      <p:cxnSp>
        <p:nvCxnSpPr>
          <p:cNvPr id="859" name="Google Shape;859;p6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6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6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2" name="Google Shape;86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DISTINCT</a:t>
            </a:r>
            <a:endParaRPr/>
          </a:p>
        </p:txBody>
      </p:sp>
      <p:cxnSp>
        <p:nvCxnSpPr>
          <p:cNvPr id="868" name="Google Shape;868;p6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6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p6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1" name="Google Shape;87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143000"/>
            <a:ext cx="6102424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SQL(Structured Query Language)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There are lot more things you can do with SQL: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create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create tables in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query or request information from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insert records in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update or modify records in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delete records from the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set permissions or access control within the database for data security.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create views to avoid typing frequently used complex queries.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56" name="Google Shape;256;p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419905"/>
            <a:ext cx="923544" cy="36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78" name="Google Shape;878;p7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9" name="Google Shape;879;p7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0" name="Google Shape;880;p7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1" name="Google Shape;88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70"/>
          <p:cNvSpPr/>
          <p:nvPr/>
        </p:nvSpPr>
        <p:spPr>
          <a:xfrm>
            <a:off x="381000" y="685800"/>
            <a:ext cx="7467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Aggregations: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case of sports tournaments like cricket. Players’ performances are analysed based on their batting average, maximum number of sixes hit, the least score in a tournament, etc.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perform aggregations in such scenarios to combine multiple values into a single value, i.e., individual scores to an average score.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3" name="Google Shape;88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2743200"/>
            <a:ext cx="432992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89" name="Google Shape;889;p7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7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7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2" name="Google Shape;89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1"/>
          <p:cNvSpPr/>
          <p:nvPr/>
        </p:nvSpPr>
        <p:spPr>
          <a:xfrm>
            <a:off x="719000" y="609600"/>
            <a:ext cx="7080448" cy="2333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8850" lIns="0" spcFirstLastPara="1" rIns="0" wrap="square" tIns="88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2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function returns the smallest value of the selected column.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MIN(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94" name="Google Shape;89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152" y="3468624"/>
            <a:ext cx="37147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00" name="Google Shape;900;p7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1" name="Google Shape;901;p7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Google Shape;902;p7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3" name="Google Shape;90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72"/>
          <p:cNvSpPr/>
          <p:nvPr/>
        </p:nvSpPr>
        <p:spPr>
          <a:xfrm>
            <a:off x="524312" y="762000"/>
            <a:ext cx="7690048" cy="20261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8850" lIns="0" spcFirstLastPara="1" rIns="0" wrap="square" tIns="88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b="1" i="0" lang="en-US" sz="20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 function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returns the largest value of the selected column.</a:t>
            </a:r>
            <a:endParaRPr b="0" i="0" sz="20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MAX(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5" name="Google Shape;90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124200"/>
            <a:ext cx="4337248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11" name="Google Shape;911;p7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2" name="Google Shape;912;p7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7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4" name="Google Shape;91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3"/>
          <p:cNvSpPr/>
          <p:nvPr/>
        </p:nvSpPr>
        <p:spPr>
          <a:xfrm>
            <a:off x="539552" y="609600"/>
            <a:ext cx="75666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COUNT():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COUNT() function returns the number of rows that matches a specified criterion.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3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 COUNT(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FROM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table_name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7" name="Google Shape;91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88" y="3200400"/>
            <a:ext cx="650171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23" name="Google Shape;923;p7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7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7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6" name="Google Shape;92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4"/>
          <p:cNvSpPr/>
          <p:nvPr/>
        </p:nvSpPr>
        <p:spPr>
          <a:xfrm>
            <a:off x="539552" y="609600"/>
            <a:ext cx="75666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SUM() function returns the  total sum of a numeric column. 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74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 SUM(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FROM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table_name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9" name="Google Shape;92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456" y="3358896"/>
            <a:ext cx="4426024" cy="182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35" name="Google Shape;935;p7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7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7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8" name="Google Shape;93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5"/>
          <p:cNvSpPr/>
          <p:nvPr/>
        </p:nvSpPr>
        <p:spPr>
          <a:xfrm>
            <a:off x="539552" y="609600"/>
            <a:ext cx="75666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AVG():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AVG() function returns the average value of a numeric column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75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 AVG(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FROM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table_name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1" name="Google Shape;941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505200"/>
            <a:ext cx="537090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47" name="Google Shape;947;p7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7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7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0" name="Google Shape;95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76"/>
          <p:cNvSpPr/>
          <p:nvPr/>
        </p:nvSpPr>
        <p:spPr>
          <a:xfrm>
            <a:off x="609600" y="1219200"/>
            <a:ext cx="6248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aggregate_function(c1),   aggregate_function(c2) FROM  TABLE;</a:t>
            </a:r>
            <a:endParaRPr/>
          </a:p>
        </p:txBody>
      </p:sp>
      <p:sp>
        <p:nvSpPr>
          <p:cNvPr id="952" name="Google Shape;952;p76"/>
          <p:cNvSpPr/>
          <p:nvPr/>
        </p:nvSpPr>
        <p:spPr>
          <a:xfrm>
            <a:off x="630936" y="2895600"/>
            <a:ext cx="7620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SUM(score)FROM  player_match_detailsWHERE  name = "Ram";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  MAX(score),  MIN(score)FROM  player_match_detailsWHERE  year = 2011;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COUNT(*)     FROM player_match_details;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7"/>
          <p:cNvSpPr txBox="1"/>
          <p:nvPr>
            <p:ph idx="1" type="body"/>
          </p:nvPr>
        </p:nvSpPr>
        <p:spPr>
          <a:xfrm>
            <a:off x="533400" y="685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Alias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958" name="Google Shape;958;p7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9" name="Google Shape;959;p7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0" name="Google Shape;960;p7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1" name="Google Shape;96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7"/>
          <p:cNvSpPr/>
          <p:nvPr/>
        </p:nvSpPr>
        <p:spPr>
          <a:xfrm>
            <a:off x="515168" y="1295400"/>
            <a:ext cx="7930024" cy="1200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aliases are used to give a table, or a column in a table, a temporary name.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Aliases are often used to make column names more readable.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alias only exists for the duration of that query.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alias is created with the </a:t>
            </a:r>
            <a:r>
              <a:rPr b="0" i="0" lang="en-US" sz="1800" u="none" cap="none" strike="noStrike">
                <a:solidFill>
                  <a:srgbClr val="DC143C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keyword.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77"/>
          <p:cNvSpPr/>
          <p:nvPr/>
        </p:nvSpPr>
        <p:spPr>
          <a:xfrm>
            <a:off x="755576" y="2971800"/>
            <a:ext cx="67882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AS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alias_name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4" name="Google Shape;96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343400"/>
            <a:ext cx="46196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8"/>
          <p:cNvSpPr txBox="1"/>
          <p:nvPr>
            <p:ph idx="1" type="body"/>
          </p:nvPr>
        </p:nvSpPr>
        <p:spPr>
          <a:xfrm>
            <a:off x="533400" y="685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Alias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Using the keyword AS , we can provide alternate temporary names to the columns in the output.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70" name="Google Shape;970;p7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7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7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3" name="Google Shape;97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78"/>
          <p:cNvSpPr/>
          <p:nvPr/>
        </p:nvSpPr>
        <p:spPr>
          <a:xfrm>
            <a:off x="576480" y="2530072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c1 AS a1,  c2 AS a2,  ...FROM  table_name;</a:t>
            </a:r>
            <a:endParaRPr/>
          </a:p>
        </p:txBody>
      </p:sp>
      <p:sp>
        <p:nvSpPr>
          <p:cNvPr id="975" name="Google Shape;975;p78"/>
          <p:cNvSpPr/>
          <p:nvPr/>
        </p:nvSpPr>
        <p:spPr>
          <a:xfrm>
            <a:off x="576480" y="3429000"/>
            <a:ext cx="7620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name AS player_name FROM  player_match_details;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AVG(score) AS avg_score FROM  player_match_details;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u="sng"/>
              <a:t> </a:t>
            </a:r>
            <a:r>
              <a:rPr b="1" lang="en-US" sz="2000" u="sng">
                <a:solidFill>
                  <a:srgbClr val="C00000"/>
                </a:solidFill>
              </a:rPr>
              <a:t>GROUP BY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GROUP BY clause in SQL is used to group rows which have same values for the mentioned attributes.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MySQL GROUP BY Clause returns an aggregated data (value) by grouping one or more columns.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 It first groups the columns and then applies the aggregated functions on the remaining columns.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To display the high-level or aggregated information, you have to use this MySQL Group by clause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81" name="Google Shape;981;p7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p7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7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4" name="Google Shape;98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79"/>
          <p:cNvSpPr/>
          <p:nvPr/>
        </p:nvSpPr>
        <p:spPr>
          <a:xfrm>
            <a:off x="764232" y="4306669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c1,  aggregate_function(c2)FROM  table_name GROUP BY c1;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65" name="Google Shape;265;p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19904"/>
            <a:ext cx="1380744" cy="54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09600"/>
            <a:ext cx="61722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3429000"/>
            <a:ext cx="5486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/>
          </a:p>
        </p:txBody>
      </p:sp>
      <p:cxnSp>
        <p:nvCxnSpPr>
          <p:cNvPr id="991" name="Google Shape;991;p8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p8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3" name="Google Shape;993;p8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94" name="Google Shape;99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80"/>
          <p:cNvSpPr/>
          <p:nvPr/>
        </p:nvSpPr>
        <p:spPr>
          <a:xfrm>
            <a:off x="304800" y="1408197"/>
            <a:ext cx="7899544" cy="43953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38050" lIns="4761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syntax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SELECT [Column1],...[ColumnN], Aggregate Function(Column_Name) FROM [Source] </a:t>
            </a:r>
            <a:b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WHERE [Conditions] -- Optional GROUP BY [Column1],...[ColumnN] ORDER BY Columns.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Column1…N: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Choose the columns from a table(s).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Aggregate Functions: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any of the aggregate functions. COUNT, SUM, AVG, AVG, MIN, MAX, STD, and VARIANCE are the functions that we can use.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Group By: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Columns that are not part of an Aggregate Function have to place after this.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1001" name="Google Shape;1001;p8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8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3" name="Google Shape;1003;p8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4" name="Google Shape;100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81"/>
          <p:cNvSpPr/>
          <p:nvPr/>
        </p:nvSpPr>
        <p:spPr>
          <a:xfrm>
            <a:off x="381000" y="685800"/>
            <a:ext cx="74676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Group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GROUP BY statement groups rows that have the same values into summary rows, like "find the total marks of number of students in each subject".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GROUP BY statement is often used with aggregate functions (COUNT(), MAX(), MIN(), SUM(), AVG()) to group the result-set by one or more columns.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81"/>
          <p:cNvSpPr/>
          <p:nvPr/>
        </p:nvSpPr>
        <p:spPr>
          <a:xfrm>
            <a:off x="752528" y="3449288"/>
            <a:ext cx="633407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SELECT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column_name(s) 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FROM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b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b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GROUP BY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column_name(s) 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ORDER BY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column_name(s);</a:t>
            </a:r>
            <a:endParaRPr b="1"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 CLAUSE</a:t>
            </a:r>
            <a:endParaRPr/>
          </a:p>
        </p:txBody>
      </p:sp>
      <p:cxnSp>
        <p:nvCxnSpPr>
          <p:cNvPr id="1012" name="Google Shape;1012;p8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3" name="Google Shape;1013;p8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8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5" name="Google Shape;101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808" y="1066800"/>
            <a:ext cx="33718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200" y="3810000"/>
            <a:ext cx="60864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/>
          </a:p>
        </p:txBody>
      </p:sp>
      <p:cxnSp>
        <p:nvCxnSpPr>
          <p:cNvPr id="1023" name="Google Shape;1023;p8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8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8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6" name="Google Shape;102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650" y="1295400"/>
            <a:ext cx="7712149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/>
          </a:p>
        </p:txBody>
      </p:sp>
      <p:cxnSp>
        <p:nvCxnSpPr>
          <p:cNvPr id="1033" name="Google Shape;1033;p8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8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8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6" name="Google Shape;103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283" y="1447800"/>
            <a:ext cx="58769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HAVING</a:t>
            </a:r>
            <a:endParaRPr b="1" sz="20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HAVING clause is used to filter the resultant rows after the application of GROUP BY clause.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MySQL Having Clause restricts the number of records or rows returned by the Group By Clause.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To use MySQL Having Clause, we have to use Group By.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It is because the Having is applied after the Group by.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cxnSp>
        <p:nvCxnSpPr>
          <p:cNvPr id="1043" name="Google Shape;1043;p8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4" name="Google Shape;1044;p8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5" name="Google Shape;1045;p8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6" name="Google Shape;104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5"/>
          <p:cNvSpPr/>
          <p:nvPr/>
        </p:nvSpPr>
        <p:spPr>
          <a:xfrm>
            <a:off x="542600" y="3307371"/>
            <a:ext cx="7696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c1,  c2,  aggregate_function(c1)FROM  table_nameGROUP BY   c1, c2HAVING   condition;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8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HAVING CLAUSE</a:t>
            </a:r>
            <a:endParaRPr/>
          </a:p>
        </p:txBody>
      </p:sp>
      <p:cxnSp>
        <p:nvCxnSpPr>
          <p:cNvPr id="1053" name="Google Shape;1053;p8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4" name="Google Shape;1054;p8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p8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6" name="Google Shape;105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172200"/>
            <a:ext cx="1590675" cy="509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86"/>
          <p:cNvSpPr/>
          <p:nvPr/>
        </p:nvSpPr>
        <p:spPr>
          <a:xfrm>
            <a:off x="698652" y="1057617"/>
            <a:ext cx="7690048" cy="2040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23805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SELECT [Column1],...[ColumnN],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Aggregate_Function(Column_Name)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[Source]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WHERE [Conditions] -- Optional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GROUP BY [Column1],...[ColumnN]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HAVING [Conditions] -- Condition is on Aggregate Function(Column_Name) </a:t>
            </a:r>
            <a:endParaRPr/>
          </a:p>
        </p:txBody>
      </p:sp>
      <p:sp>
        <p:nvSpPr>
          <p:cNvPr id="1058" name="Google Shape;1058;p86"/>
          <p:cNvSpPr/>
          <p:nvPr/>
        </p:nvSpPr>
        <p:spPr>
          <a:xfrm>
            <a:off x="698652" y="3276600"/>
            <a:ext cx="716922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Column1…N: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columns from a table(s).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any of the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aggregate functions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COUNT, SUM, AVG, AVG, MIN, MAX, STD, and VARIANCE are the functions that we can use.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that are not part of an Aggregate Function have to place after this Group by.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provide the Filters or apply Conditions on the Aggregated Data that we got from the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Group By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HAVING CLAUSE</a:t>
            </a:r>
            <a:endParaRPr/>
          </a:p>
        </p:txBody>
      </p:sp>
      <p:cxnSp>
        <p:nvCxnSpPr>
          <p:cNvPr id="1064" name="Google Shape;1064;p8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8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6" name="Google Shape;1066;p8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7" name="Google Shape;106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172200"/>
            <a:ext cx="1590675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88" y="1182624"/>
            <a:ext cx="7467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552" y="2824162"/>
            <a:ext cx="7467600" cy="136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808" y="4419600"/>
            <a:ext cx="75438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1076" name="Google Shape;1076;p8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7" name="Google Shape;1077;p8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Google Shape;1078;p8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9" name="Google Shape;107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88"/>
          <p:cNvSpPr/>
          <p:nvPr/>
        </p:nvSpPr>
        <p:spPr>
          <a:xfrm>
            <a:off x="539552" y="609600"/>
            <a:ext cx="756662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Expressions in Querying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write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various SQL clauses.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 can comprise of various data types like integers, floats, strings, datetime, etc.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1" name="Google Shape;1081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64" y="2345784"/>
            <a:ext cx="587382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087" name="Google Shape;1087;p8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8" name="Google Shape;1088;p8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8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0" name="Google Shape;109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341" y="1905000"/>
            <a:ext cx="71056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89"/>
          <p:cNvSpPr/>
          <p:nvPr/>
        </p:nvSpPr>
        <p:spPr>
          <a:xfrm>
            <a:off x="399341" y="838200"/>
            <a:ext cx="2460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Expressions in Querying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76" name="Google Shape;276;p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9" name="Google Shape;2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914400"/>
            <a:ext cx="69342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9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098" name="Google Shape;1098;p9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9" name="Google Shape;1099;p9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9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1" name="Google Shape;110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0"/>
          <p:cNvSpPr/>
          <p:nvPr/>
        </p:nvSpPr>
        <p:spPr>
          <a:xfrm>
            <a:off x="440263" y="685800"/>
            <a:ext cx="46872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Using Expressions in WHERE Clause</a:t>
            </a:r>
            <a:endParaRPr/>
          </a:p>
        </p:txBody>
      </p:sp>
      <p:pic>
        <p:nvPicPr>
          <p:cNvPr id="1103" name="Google Shape;110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936" y="1524000"/>
            <a:ext cx="6888384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109" name="Google Shape;1109;p9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0" name="Google Shape;1110;p9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1" name="Google Shape;1111;p9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2" name="Google Shape;111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91"/>
          <p:cNvSpPr/>
          <p:nvPr/>
        </p:nvSpPr>
        <p:spPr>
          <a:xfrm>
            <a:off x="440263" y="685800"/>
            <a:ext cx="46581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Using Expressions in UPDATE Clause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4" name="Google Shape;1114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067" y="1480220"/>
            <a:ext cx="6112733" cy="385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120" name="Google Shape;1120;p9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1" name="Google Shape;1121;p9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2" name="Google Shape;1122;p9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3" name="Google Shape;1123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92"/>
          <p:cNvSpPr/>
          <p:nvPr/>
        </p:nvSpPr>
        <p:spPr>
          <a:xfrm>
            <a:off x="440263" y="685800"/>
            <a:ext cx="39869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Expressions in HAVING Clause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5" name="Google Shape;1125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360" y="1371600"/>
            <a:ext cx="7461448" cy="41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3"/>
          <p:cNvSpPr txBox="1"/>
          <p:nvPr>
            <p:ph idx="1" type="body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b="1" lang="en-US" sz="8800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sz="8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32" name="Google Shape;1132;p9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44" l="0" r="0" t="2443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33" name="Google Shape;1133;p9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444" l="0" r="0" t="2443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134" name="Google Shape;1134;p93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44" l="0" r="0" t="2443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2022-05-17T09:40:20Z</dcterms:created>
</cp:coreProperties>
</file>