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61" r:id="rId2"/>
    <p:sldId id="263" r:id="rId3"/>
    <p:sldId id="262" r:id="rId4"/>
    <p:sldId id="265" r:id="rId5"/>
    <p:sldId id="267" r:id="rId6"/>
    <p:sldId id="266" r:id="rId7"/>
    <p:sldId id="268" r:id="rId8"/>
    <p:sldId id="269" r:id="rId9"/>
    <p:sldId id="271"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0FE3A-35D7-47A5-BFD6-00FFA2D9705D}" v="447" dt="2024-02-14T16:21:59.015"/>
    <p1510:client id="{DDA5BEA5-44F3-4086-958B-C74B1EB3CDFB}" v="576" dt="2024-02-14T17:03:21.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4863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61248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178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44982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9891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32797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3862719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9847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198104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313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252916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8351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4326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0446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2107370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0250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8680672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B2939-9414-011C-74E4-A9A35A177C52}"/>
              </a:ext>
            </a:extLst>
          </p:cNvPr>
          <p:cNvSpPr>
            <a:spLocks noGrp="1"/>
          </p:cNvSpPr>
          <p:nvPr>
            <p:ph type="title"/>
          </p:nvPr>
        </p:nvSpPr>
        <p:spPr>
          <a:xfrm>
            <a:off x="677334" y="609600"/>
            <a:ext cx="4181551" cy="693271"/>
          </a:xfrm>
        </p:spPr>
        <p:txBody>
          <a:bodyPr>
            <a:normAutofit fontScale="90000"/>
          </a:bodyPr>
          <a:lstStyle/>
          <a:p>
            <a:r>
              <a:rPr lang="en-US" dirty="0"/>
              <a:t>SIMATS ENGINEERING</a:t>
            </a:r>
            <a:br>
              <a:rPr lang="en-US" dirty="0"/>
            </a:br>
            <a:endParaRPr lang="en-US" dirty="0"/>
          </a:p>
        </p:txBody>
      </p:sp>
      <p:sp>
        <p:nvSpPr>
          <p:cNvPr id="3" name="Content Placeholder 2">
            <a:extLst>
              <a:ext uri="{FF2B5EF4-FFF2-40B4-BE49-F238E27FC236}">
                <a16:creationId xmlns:a16="http://schemas.microsoft.com/office/drawing/2014/main" xmlns="" id="{867C8D82-FF7C-8B20-11EE-2C2BEAC4B476}"/>
              </a:ext>
            </a:extLst>
          </p:cNvPr>
          <p:cNvSpPr>
            <a:spLocks noGrp="1"/>
          </p:cNvSpPr>
          <p:nvPr>
            <p:ph sz="half" idx="1"/>
          </p:nvPr>
        </p:nvSpPr>
        <p:spPr>
          <a:xfrm>
            <a:off x="634404" y="1570307"/>
            <a:ext cx="4184035" cy="1180155"/>
          </a:xfrm>
        </p:spPr>
        <p:txBody>
          <a:bodyPr vert="horz" lIns="91440" tIns="45720" rIns="91440" bIns="45720" rtlCol="0" anchor="t">
            <a:normAutofit fontScale="92500" lnSpcReduction="20000"/>
          </a:bodyPr>
          <a:lstStyle/>
          <a:p>
            <a:pPr>
              <a:buClr>
                <a:srgbClr val="EB3D9F"/>
              </a:buClr>
            </a:pPr>
            <a:r>
              <a:rPr lang="en-US" dirty="0"/>
              <a:t>CSA1337	Theory of Computation with Logical </a:t>
            </a:r>
            <a:r>
              <a:rPr lang="en-US" dirty="0" smtClean="0"/>
              <a:t>Model</a:t>
            </a:r>
          </a:p>
          <a:p>
            <a:pPr>
              <a:buClr>
                <a:srgbClr val="EB3D9F"/>
              </a:buClr>
            </a:pPr>
            <a:r>
              <a:rPr lang="en-US" dirty="0" smtClean="0"/>
              <a:t>CAPSTONE </a:t>
            </a:r>
            <a:r>
              <a:rPr lang="en-US" dirty="0"/>
              <a:t>PROJECT </a:t>
            </a:r>
            <a:endParaRPr lang="en-US" dirty="0" smtClean="0"/>
          </a:p>
          <a:p>
            <a:pPr>
              <a:buClr>
                <a:srgbClr val="EB3D9F"/>
              </a:buClr>
            </a:pPr>
            <a:r>
              <a:rPr lang="en-IN" dirty="0"/>
              <a:t>NLP Innovations in Cryptography</a:t>
            </a:r>
            <a:endParaRPr lang="en-US" dirty="0" smtClean="0"/>
          </a:p>
        </p:txBody>
      </p:sp>
      <p:sp>
        <p:nvSpPr>
          <p:cNvPr id="4" name="Content Placeholder 3">
            <a:extLst>
              <a:ext uri="{FF2B5EF4-FFF2-40B4-BE49-F238E27FC236}">
                <a16:creationId xmlns:a16="http://schemas.microsoft.com/office/drawing/2014/main" xmlns="" id="{2DE495D9-940B-8F20-085E-169306639267}"/>
              </a:ext>
            </a:extLst>
          </p:cNvPr>
          <p:cNvSpPr>
            <a:spLocks noGrp="1"/>
          </p:cNvSpPr>
          <p:nvPr>
            <p:ph sz="half" idx="2"/>
          </p:nvPr>
        </p:nvSpPr>
        <p:spPr>
          <a:xfrm>
            <a:off x="6288663" y="441230"/>
            <a:ext cx="3397805" cy="3891978"/>
          </a:xfrm>
        </p:spPr>
        <p:txBody>
          <a:bodyPr vert="horz" lIns="91440" tIns="45720" rIns="91440" bIns="45720" rtlCol="0" anchor="t">
            <a:normAutofit fontScale="92500" lnSpcReduction="20000"/>
          </a:bodyPr>
          <a:lstStyle/>
          <a:p>
            <a:r>
              <a:rPr lang="en-US" dirty="0">
                <a:solidFill>
                  <a:schemeClr val="tx1"/>
                </a:solidFill>
              </a:rPr>
              <a:t>PRESENTED BY</a:t>
            </a:r>
          </a:p>
          <a:p>
            <a:pPr>
              <a:buClr>
                <a:srgbClr val="EB3D9F"/>
              </a:buClr>
            </a:pPr>
            <a:r>
              <a:rPr lang="en-US" dirty="0" smtClean="0">
                <a:solidFill>
                  <a:schemeClr val="tx1"/>
                </a:solidFill>
              </a:rPr>
              <a:t>B </a:t>
            </a:r>
            <a:r>
              <a:rPr lang="en-US" dirty="0">
                <a:solidFill>
                  <a:schemeClr val="tx1"/>
                </a:solidFill>
              </a:rPr>
              <a:t>NAVEEN </a:t>
            </a:r>
            <a:r>
              <a:rPr lang="en-US" dirty="0" smtClean="0">
                <a:solidFill>
                  <a:schemeClr val="tx1"/>
                </a:solidFill>
              </a:rPr>
              <a:t>KUMAR(192210680)</a:t>
            </a:r>
            <a:endParaRPr lang="en-US" dirty="0">
              <a:solidFill>
                <a:schemeClr val="tx1"/>
              </a:solidFill>
            </a:endParaRPr>
          </a:p>
          <a:p>
            <a:pPr>
              <a:buClr>
                <a:srgbClr val="EB3D9F"/>
              </a:buClr>
            </a:pPr>
            <a:r>
              <a:rPr lang="en-US" dirty="0">
                <a:solidFill>
                  <a:schemeClr val="tx1"/>
                </a:solidFill>
              </a:rPr>
              <a:t>GUIDED BY </a:t>
            </a:r>
            <a:r>
              <a:rPr lang="en-US" dirty="0" smtClean="0">
                <a:solidFill>
                  <a:schemeClr val="tx1"/>
                </a:solidFill>
              </a:rPr>
              <a:t>–ANITHA MAM</a:t>
            </a:r>
            <a:endParaRPr lang="en-US" dirty="0">
              <a:solidFill>
                <a:schemeClr val="tx1"/>
              </a:solidFill>
            </a:endParaRPr>
          </a:p>
        </p:txBody>
      </p:sp>
    </p:spTree>
    <p:extLst>
      <p:ext uri="{BB962C8B-B14F-4D97-AF65-F5344CB8AC3E}">
        <p14:creationId xmlns:p14="http://schemas.microsoft.com/office/powerpoint/2010/main" val="269374220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CONCUSION</a:t>
            </a:r>
            <a:endParaRPr lang="en-IN" u="sng" dirty="0"/>
          </a:p>
        </p:txBody>
      </p:sp>
      <p:sp>
        <p:nvSpPr>
          <p:cNvPr id="4" name="Content Placeholder 3"/>
          <p:cNvSpPr>
            <a:spLocks noGrp="1"/>
          </p:cNvSpPr>
          <p:nvPr>
            <p:ph idx="1"/>
          </p:nvPr>
        </p:nvSpPr>
        <p:spPr/>
        <p:txBody>
          <a:bodyPr/>
          <a:lstStyle/>
          <a:p>
            <a:pPr algn="just"/>
            <a:r>
              <a:rPr lang="en-US" dirty="0"/>
              <a:t>Our project exploring cryptography and natural language processing (NLP) has driven innovation in data security. By blending linguistic features into cryptographic algorithms, we've created efficient encryption methods. Our findings advance both fields and offer practical solutions. Through collaboration, we've gained insights and paved the way for future developments in cryptolinguistics. Thank you for joining us on this journey toward safer digital communication.</a:t>
            </a:r>
            <a:endParaRPr lang="en-IN" dirty="0"/>
          </a:p>
        </p:txBody>
      </p:sp>
    </p:spTree>
    <p:extLst>
      <p:ext uri="{BB962C8B-B14F-4D97-AF65-F5344CB8AC3E}">
        <p14:creationId xmlns:p14="http://schemas.microsoft.com/office/powerpoint/2010/main" val="392389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INDTRODUCTION</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project brings </a:t>
            </a:r>
            <a:r>
              <a:rPr lang="en-US" dirty="0"/>
              <a:t>together two important things: cryptography and natural language processing (NLP). </a:t>
            </a:r>
            <a:r>
              <a:rPr lang="en-US" dirty="0" smtClean="0"/>
              <a:t>cryptography </a:t>
            </a:r>
            <a:r>
              <a:rPr lang="en-US" dirty="0"/>
              <a:t>is all about keeping information safe, like secret codes in spy movies. And NLP is about teaching computers to understand human language, like when you talk to Siri or </a:t>
            </a:r>
            <a:r>
              <a:rPr lang="en-US" dirty="0" smtClean="0"/>
              <a:t>Alexa. </a:t>
            </a:r>
          </a:p>
          <a:p>
            <a:pPr algn="just"/>
            <a:r>
              <a:rPr lang="en-US" dirty="0" smtClean="0"/>
              <a:t>Usually, </a:t>
            </a:r>
            <a:r>
              <a:rPr lang="en-US" dirty="0"/>
              <a:t>people think of cryptography and NLP as separate things, but </a:t>
            </a:r>
            <a:r>
              <a:rPr lang="en-US" dirty="0" smtClean="0"/>
              <a:t>am </a:t>
            </a:r>
            <a:r>
              <a:rPr lang="en-US" dirty="0"/>
              <a:t>going to show you how they can work together in a really interesting way. Imagine if you could use the power of language to make secret codes even stronger! That's exactly what we're trying to do in this </a:t>
            </a:r>
            <a:r>
              <a:rPr lang="en-US" dirty="0" smtClean="0"/>
              <a:t>project. </a:t>
            </a:r>
          </a:p>
          <a:p>
            <a:pPr algn="just"/>
            <a:r>
              <a:rPr lang="en-US" dirty="0" smtClean="0"/>
              <a:t>By </a:t>
            </a:r>
            <a:r>
              <a:rPr lang="en-US" dirty="0"/>
              <a:t>combining cryptography and NLP, we can make communication safer and more secure. Think about all the important information we send over the internet every day – from passwords to bank details. We want to make sure that information stays safe from bad guys who might try to steal it</a:t>
            </a:r>
            <a:r>
              <a:rPr lang="en-US" dirty="0" smtClean="0"/>
              <a:t>. </a:t>
            </a:r>
          </a:p>
          <a:p>
            <a:pPr algn="just"/>
            <a:r>
              <a:rPr lang="en-US" dirty="0" smtClean="0"/>
              <a:t>But </a:t>
            </a:r>
            <a:r>
              <a:rPr lang="en-US" dirty="0"/>
              <a:t>this project isn't just about keeping secrets. It's also about learning and discovery. We want to understand how computers can understand language better and how we can use that knowledge to protect information. So, get ready to dive into the exciting world where language meets security! Let's get started!</a:t>
            </a:r>
            <a:endParaRPr lang="en-IN" dirty="0"/>
          </a:p>
        </p:txBody>
      </p:sp>
    </p:spTree>
    <p:extLst>
      <p:ext uri="{BB962C8B-B14F-4D97-AF65-F5344CB8AC3E}">
        <p14:creationId xmlns:p14="http://schemas.microsoft.com/office/powerpoint/2010/main" val="154245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00189"/>
            <a:ext cx="8596668" cy="1320800"/>
          </a:xfrm>
        </p:spPr>
        <p:txBody>
          <a:bodyPr/>
          <a:lstStyle/>
          <a:p>
            <a:r>
              <a:rPr lang="en-IN" u="sng" dirty="0"/>
              <a:t>OBJECTIVE</a:t>
            </a:r>
            <a:endParaRPr lang="en-IN" dirty="0"/>
          </a:p>
        </p:txBody>
      </p:sp>
      <p:sp>
        <p:nvSpPr>
          <p:cNvPr id="5" name="Content Placeholder 4"/>
          <p:cNvSpPr>
            <a:spLocks noGrp="1"/>
          </p:cNvSpPr>
          <p:nvPr>
            <p:ph idx="1"/>
          </p:nvPr>
        </p:nvSpPr>
        <p:spPr/>
        <p:txBody>
          <a:bodyPr/>
          <a:lstStyle/>
          <a:p>
            <a:pPr marL="0" indent="0" algn="just">
              <a:buNone/>
            </a:pPr>
            <a:endParaRPr lang="en-US" dirty="0"/>
          </a:p>
          <a:p>
            <a:pPr algn="just"/>
            <a:r>
              <a:rPr lang="en-US" dirty="0"/>
              <a:t>This project combines two different subjects, cryptography </a:t>
            </a:r>
            <a:r>
              <a:rPr lang="en-US" dirty="0" smtClean="0"/>
              <a:t>and </a:t>
            </a:r>
            <a:r>
              <a:rPr lang="en-US" dirty="0"/>
              <a:t>natural language processing </a:t>
            </a:r>
            <a:r>
              <a:rPr lang="en-US" dirty="0" smtClean="0"/>
              <a:t>.I </a:t>
            </a:r>
            <a:r>
              <a:rPr lang="en-US" dirty="0"/>
              <a:t>want to explore how these two subjects can work together to make a new way of keeping information safe, especially when it's written in human languages like English </a:t>
            </a:r>
            <a:r>
              <a:rPr lang="en-US" dirty="0" smtClean="0"/>
              <a:t>. </a:t>
            </a:r>
            <a:r>
              <a:rPr lang="en-US" dirty="0"/>
              <a:t>By doing this, we hope to find better ways to protect information and learn more about how computers understand language. Join </a:t>
            </a:r>
            <a:r>
              <a:rPr lang="en-US" dirty="0" smtClean="0"/>
              <a:t>with me to explore </a:t>
            </a:r>
            <a:r>
              <a:rPr lang="en-US" dirty="0"/>
              <a:t>this interesting mix of language and security!</a:t>
            </a:r>
            <a:endParaRPr lang="en-IN" dirty="0"/>
          </a:p>
        </p:txBody>
      </p:sp>
    </p:spTree>
    <p:extLst>
      <p:ext uri="{BB962C8B-B14F-4D97-AF65-F5344CB8AC3E}">
        <p14:creationId xmlns:p14="http://schemas.microsoft.com/office/powerpoint/2010/main" val="166738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u="sng" dirty="0" smtClean="0"/>
              <a:t>CRYPTOGRAPHY</a:t>
            </a:r>
            <a:endParaRPr lang="en-IN" u="sng" dirty="0"/>
          </a:p>
        </p:txBody>
      </p:sp>
      <p:sp>
        <p:nvSpPr>
          <p:cNvPr id="12" name="Text Placeholder 11"/>
          <p:cNvSpPr>
            <a:spLocks noGrp="1"/>
          </p:cNvSpPr>
          <p:nvPr>
            <p:ph type="body" idx="1"/>
          </p:nvPr>
        </p:nvSpPr>
        <p:spPr>
          <a:xfrm>
            <a:off x="675744" y="1757560"/>
            <a:ext cx="4185623" cy="576262"/>
          </a:xfrm>
        </p:spPr>
        <p:txBody>
          <a:bodyPr/>
          <a:lstStyle/>
          <a:p>
            <a:r>
              <a:rPr lang="en-IN" b="1" dirty="0">
                <a:solidFill>
                  <a:schemeClr val="accent6">
                    <a:lumMod val="75000"/>
                  </a:schemeClr>
                </a:solidFill>
              </a:rPr>
              <a:t>Encryption:</a:t>
            </a:r>
            <a:endParaRPr lang="en-IN" dirty="0">
              <a:solidFill>
                <a:schemeClr val="accent6">
                  <a:lumMod val="75000"/>
                </a:schemeClr>
              </a:solidFill>
            </a:endParaRPr>
          </a:p>
        </p:txBody>
      </p:sp>
      <p:sp>
        <p:nvSpPr>
          <p:cNvPr id="13" name="Content Placeholder 12"/>
          <p:cNvSpPr>
            <a:spLocks noGrp="1"/>
          </p:cNvSpPr>
          <p:nvPr>
            <p:ph sz="half" idx="2"/>
          </p:nvPr>
        </p:nvSpPr>
        <p:spPr/>
        <p:txBody>
          <a:bodyPr>
            <a:normAutofit lnSpcReduction="10000"/>
          </a:bodyPr>
          <a:lstStyle/>
          <a:p>
            <a:pPr algn="just"/>
            <a:r>
              <a:rPr lang="en-US" dirty="0"/>
              <a:t>Encryption is the process of converting plaintext </a:t>
            </a:r>
            <a:r>
              <a:rPr lang="en-US" dirty="0" smtClean="0"/>
              <a:t>into ciphertext using </a:t>
            </a:r>
            <a:r>
              <a:rPr lang="en-US" dirty="0"/>
              <a:t>an encryption algorithm and an encryption key. The ciphertext appears as a random sequence of characters, making it unintelligible to anyone who doesn't have the corresponding decryption key. Encryption ensures data confidentiality and prevents unauthorized access to sensitive information.</a:t>
            </a:r>
            <a:endParaRPr lang="en-IN" dirty="0"/>
          </a:p>
        </p:txBody>
      </p:sp>
      <p:sp>
        <p:nvSpPr>
          <p:cNvPr id="14" name="Text Placeholder 13"/>
          <p:cNvSpPr>
            <a:spLocks noGrp="1"/>
          </p:cNvSpPr>
          <p:nvPr>
            <p:ph type="body" sz="quarter" idx="3"/>
          </p:nvPr>
        </p:nvSpPr>
        <p:spPr>
          <a:xfrm>
            <a:off x="5088384" y="1757560"/>
            <a:ext cx="4185618" cy="576262"/>
          </a:xfrm>
        </p:spPr>
        <p:txBody>
          <a:bodyPr/>
          <a:lstStyle/>
          <a:p>
            <a:r>
              <a:rPr lang="en-IN" b="1" dirty="0">
                <a:solidFill>
                  <a:schemeClr val="accent6">
                    <a:lumMod val="75000"/>
                  </a:schemeClr>
                </a:solidFill>
              </a:rPr>
              <a:t>Decryption:</a:t>
            </a:r>
            <a:endParaRPr lang="en-IN" dirty="0">
              <a:solidFill>
                <a:schemeClr val="accent6">
                  <a:lumMod val="75000"/>
                </a:schemeClr>
              </a:solidFill>
            </a:endParaRPr>
          </a:p>
        </p:txBody>
      </p:sp>
      <p:sp>
        <p:nvSpPr>
          <p:cNvPr id="15" name="Content Placeholder 14"/>
          <p:cNvSpPr>
            <a:spLocks noGrp="1"/>
          </p:cNvSpPr>
          <p:nvPr>
            <p:ph sz="quarter" idx="4"/>
          </p:nvPr>
        </p:nvSpPr>
        <p:spPr/>
        <p:txBody>
          <a:bodyPr/>
          <a:lstStyle/>
          <a:p>
            <a:pPr algn="just"/>
            <a:r>
              <a:rPr lang="en-US" dirty="0"/>
              <a:t>Decryption is the process of converting ciphertext back into plaintext using a decryption algorithm and a decryption key. It reverses the encryption process, restoring the original data from its encrypted form. Decryption requires the correct decryption key to be able to recover the plaintext accurately.</a:t>
            </a:r>
            <a:endParaRPr lang="en-IN" dirty="0"/>
          </a:p>
        </p:txBody>
      </p:sp>
    </p:spTree>
    <p:extLst>
      <p:ext uri="{BB962C8B-B14F-4D97-AF65-F5344CB8AC3E}">
        <p14:creationId xmlns:p14="http://schemas.microsoft.com/office/powerpoint/2010/main" val="348630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u="sng" dirty="0" smtClean="0"/>
              <a:t>Encryption	</a:t>
            </a:r>
            <a:r>
              <a:rPr lang="en-US" dirty="0" smtClean="0"/>
              <a:t>				</a:t>
            </a:r>
            <a:r>
              <a:rPr lang="en-US" u="sng" dirty="0" smtClean="0"/>
              <a:t>Decryption</a:t>
            </a:r>
            <a:endParaRPr lang="en-IN" u="sng" dirty="0"/>
          </a:p>
        </p:txBody>
      </p:sp>
      <p:sp>
        <p:nvSpPr>
          <p:cNvPr id="8" name="Content Placeholder 7"/>
          <p:cNvSpPr>
            <a:spLocks noGrp="1"/>
          </p:cNvSpPr>
          <p:nvPr>
            <p:ph sz="half" idx="1"/>
          </p:nvPr>
        </p:nvSpPr>
        <p:spPr/>
        <p:txBody>
          <a:bodyPr/>
          <a:lstStyle/>
          <a:p>
            <a:pPr marL="0" indent="0" algn="just">
              <a:buNone/>
            </a:pPr>
            <a:r>
              <a:rPr lang="en-IN" b="1" dirty="0"/>
              <a:t>Plaintext </a:t>
            </a:r>
            <a:r>
              <a:rPr lang="en-IN" b="1" dirty="0" smtClean="0"/>
              <a:t>Input</a:t>
            </a:r>
          </a:p>
          <a:p>
            <a:pPr marL="0" indent="0" algn="just">
              <a:buNone/>
            </a:pPr>
            <a:endParaRPr lang="en-IN" b="1" dirty="0"/>
          </a:p>
          <a:p>
            <a:pPr marL="0" indent="0" algn="just">
              <a:buNone/>
            </a:pPr>
            <a:r>
              <a:rPr lang="en-IN" b="1" dirty="0" smtClean="0"/>
              <a:t>Encryption Algorithm</a:t>
            </a:r>
          </a:p>
          <a:p>
            <a:pPr marL="0" indent="0" algn="just">
              <a:buNone/>
            </a:pPr>
            <a:endParaRPr lang="en-IN" b="1" dirty="0" smtClean="0"/>
          </a:p>
          <a:p>
            <a:pPr marL="0" indent="0" algn="just">
              <a:buNone/>
            </a:pPr>
            <a:r>
              <a:rPr lang="en-IN" b="1" dirty="0" smtClean="0"/>
              <a:t>Encryption Key</a:t>
            </a:r>
          </a:p>
          <a:p>
            <a:pPr marL="0" indent="0" algn="just">
              <a:buNone/>
            </a:pPr>
            <a:endParaRPr lang="en-IN" b="1" dirty="0" smtClean="0"/>
          </a:p>
          <a:p>
            <a:pPr marL="0" indent="0" algn="just">
              <a:buNone/>
            </a:pPr>
            <a:r>
              <a:rPr lang="en-IN" b="1" dirty="0" smtClean="0"/>
              <a:t>Ciphertext </a:t>
            </a:r>
            <a:r>
              <a:rPr lang="en-IN" b="1" dirty="0"/>
              <a:t>Output:</a:t>
            </a:r>
            <a:r>
              <a:rPr lang="en-IN" dirty="0"/>
              <a:t> </a:t>
            </a:r>
          </a:p>
        </p:txBody>
      </p:sp>
      <p:sp>
        <p:nvSpPr>
          <p:cNvPr id="9" name="Content Placeholder 8"/>
          <p:cNvSpPr>
            <a:spLocks noGrp="1"/>
          </p:cNvSpPr>
          <p:nvPr>
            <p:ph sz="half" idx="2"/>
          </p:nvPr>
        </p:nvSpPr>
        <p:spPr/>
        <p:txBody>
          <a:bodyPr/>
          <a:lstStyle/>
          <a:p>
            <a:pPr marL="0" indent="0">
              <a:buNone/>
            </a:pPr>
            <a:r>
              <a:rPr lang="en-IN" b="1" dirty="0"/>
              <a:t>Ciphertext </a:t>
            </a:r>
            <a:r>
              <a:rPr lang="en-IN" b="1" dirty="0" smtClean="0"/>
              <a:t>Output</a:t>
            </a:r>
          </a:p>
          <a:p>
            <a:pPr marL="0" indent="0">
              <a:buNone/>
            </a:pPr>
            <a:endParaRPr lang="en-IN" b="1" dirty="0" smtClean="0"/>
          </a:p>
          <a:p>
            <a:pPr marL="0" indent="0">
              <a:buNone/>
            </a:pPr>
            <a:r>
              <a:rPr lang="en-IN" b="1" dirty="0" smtClean="0"/>
              <a:t>Encryption </a:t>
            </a:r>
            <a:r>
              <a:rPr lang="en-IN" b="1" dirty="0"/>
              <a:t>Algorithm</a:t>
            </a:r>
          </a:p>
          <a:p>
            <a:pPr marL="0" indent="0">
              <a:buNone/>
            </a:pPr>
            <a:endParaRPr lang="en-IN" b="1" dirty="0" smtClean="0"/>
          </a:p>
          <a:p>
            <a:pPr marL="0" indent="0">
              <a:buNone/>
            </a:pPr>
            <a:r>
              <a:rPr lang="en-IN" b="1" dirty="0" smtClean="0"/>
              <a:t>Encryption Key</a:t>
            </a:r>
            <a:endParaRPr lang="en-IN" b="1" dirty="0"/>
          </a:p>
          <a:p>
            <a:pPr marL="0" indent="0">
              <a:buNone/>
            </a:pPr>
            <a:endParaRPr lang="en-IN" dirty="0" smtClean="0"/>
          </a:p>
          <a:p>
            <a:pPr marL="0" indent="0">
              <a:buNone/>
            </a:pPr>
            <a:r>
              <a:rPr lang="en-IN" dirty="0" smtClean="0"/>
              <a:t> </a:t>
            </a:r>
            <a:r>
              <a:rPr lang="en-IN" b="1" dirty="0"/>
              <a:t>Plaintext </a:t>
            </a:r>
            <a:r>
              <a:rPr lang="en-IN" b="1" dirty="0" smtClean="0"/>
              <a:t>Input</a:t>
            </a:r>
            <a:endParaRPr lang="en-IN" b="1" dirty="0"/>
          </a:p>
          <a:p>
            <a:endParaRPr lang="en-IN" dirty="0"/>
          </a:p>
        </p:txBody>
      </p:sp>
      <p:sp>
        <p:nvSpPr>
          <p:cNvPr id="10" name="Right Arrow 9"/>
          <p:cNvSpPr/>
          <p:nvPr/>
        </p:nvSpPr>
        <p:spPr>
          <a:xfrm rot="5400000">
            <a:off x="1456913" y="2646406"/>
            <a:ext cx="517063" cy="2872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rot="5400000">
            <a:off x="1456913" y="3370180"/>
            <a:ext cx="517063" cy="2872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rot="5400000">
            <a:off x="1456913" y="4246168"/>
            <a:ext cx="517063" cy="2872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5400000">
            <a:off x="5960383" y="2646406"/>
            <a:ext cx="517063" cy="2872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rot="5400000">
            <a:off x="5960384" y="3370181"/>
            <a:ext cx="517063" cy="2872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rot="5400000">
            <a:off x="5963345" y="4246168"/>
            <a:ext cx="517063" cy="2872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295815" y="609600"/>
            <a:ext cx="3320842" cy="4958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4407040" y="609600"/>
            <a:ext cx="3320842" cy="4958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409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miro.medium.com/v2/resize:fit:1024/1*yYwDkpypD1aW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0" name="Picture 12" descr="miro.medium.com/v2/resize:fit:1024/1*yYwDkpypD1aW0..."/>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419367" y="1534615"/>
            <a:ext cx="7278688" cy="349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33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smtClean="0"/>
              <a:t>ALGORITHM DEVELOPMENT:</a:t>
            </a:r>
            <a:endParaRPr lang="en-IN" u="sng" dirty="0"/>
          </a:p>
        </p:txBody>
      </p:sp>
      <p:sp>
        <p:nvSpPr>
          <p:cNvPr id="4" name="Content Placeholder 3"/>
          <p:cNvSpPr>
            <a:spLocks noGrp="1"/>
          </p:cNvSpPr>
          <p:nvPr>
            <p:ph idx="1"/>
          </p:nvPr>
        </p:nvSpPr>
        <p:spPr>
          <a:xfrm>
            <a:off x="677334" y="1930400"/>
            <a:ext cx="8596668" cy="4599295"/>
          </a:xfrm>
        </p:spPr>
        <p:txBody>
          <a:bodyPr>
            <a:normAutofit/>
          </a:bodyPr>
          <a:lstStyle/>
          <a:p>
            <a:pPr algn="just"/>
            <a:r>
              <a:rPr lang="en-IN" b="1" dirty="0" smtClean="0">
                <a:solidFill>
                  <a:schemeClr val="accent6">
                    <a:lumMod val="75000"/>
                  </a:schemeClr>
                </a:solidFill>
              </a:rPr>
              <a:t>Tokenization</a:t>
            </a:r>
            <a:r>
              <a:rPr lang="en-IN" b="1" dirty="0" smtClean="0"/>
              <a:t>: </a:t>
            </a:r>
            <a:r>
              <a:rPr lang="en-US" dirty="0" smtClean="0"/>
              <a:t>Break </a:t>
            </a:r>
            <a:r>
              <a:rPr lang="en-US" dirty="0"/>
              <a:t>down the plaintext text into individual tokens, such as words or characters</a:t>
            </a:r>
            <a:r>
              <a:rPr lang="en-US" dirty="0" smtClean="0"/>
              <a:t>.</a:t>
            </a:r>
            <a:endParaRPr lang="en-IN" dirty="0" smtClean="0"/>
          </a:p>
          <a:p>
            <a:pPr algn="just"/>
            <a:r>
              <a:rPr lang="en-IN" b="1" dirty="0" smtClean="0">
                <a:solidFill>
                  <a:schemeClr val="accent6">
                    <a:lumMod val="75000"/>
                  </a:schemeClr>
                </a:solidFill>
              </a:rPr>
              <a:t>Embedding: </a:t>
            </a:r>
            <a:r>
              <a:rPr lang="en-US" dirty="0" smtClean="0"/>
              <a:t>Represent </a:t>
            </a:r>
            <a:r>
              <a:rPr lang="en-US" dirty="0"/>
              <a:t>tokens as numerical vectors using NLP techniques like word </a:t>
            </a:r>
            <a:r>
              <a:rPr lang="en-US" dirty="0" smtClean="0"/>
              <a:t>embeddings</a:t>
            </a:r>
            <a:r>
              <a:rPr lang="en-US" dirty="0"/>
              <a:t>.</a:t>
            </a:r>
            <a:endParaRPr lang="en-IN" b="1" dirty="0" smtClean="0">
              <a:solidFill>
                <a:schemeClr val="accent6">
                  <a:lumMod val="75000"/>
                </a:schemeClr>
              </a:solidFill>
            </a:endParaRPr>
          </a:p>
          <a:p>
            <a:pPr algn="just"/>
            <a:r>
              <a:rPr lang="en-IN" b="1" dirty="0">
                <a:solidFill>
                  <a:schemeClr val="accent6">
                    <a:lumMod val="75000"/>
                  </a:schemeClr>
                </a:solidFill>
              </a:rPr>
              <a:t>Encryption </a:t>
            </a:r>
            <a:r>
              <a:rPr lang="en-IN" b="1" dirty="0" smtClean="0">
                <a:solidFill>
                  <a:schemeClr val="accent6">
                    <a:lumMod val="75000"/>
                  </a:schemeClr>
                </a:solidFill>
              </a:rPr>
              <a:t>Algorithm:</a:t>
            </a:r>
            <a:r>
              <a:rPr lang="en-US" dirty="0"/>
              <a:t>Apply cryptographic transformations to the embedded vectors to generate ciphertext.</a:t>
            </a:r>
            <a:endParaRPr lang="en-IN" b="1" dirty="0" smtClean="0">
              <a:solidFill>
                <a:schemeClr val="accent6">
                  <a:lumMod val="75000"/>
                </a:schemeClr>
              </a:solidFill>
            </a:endParaRPr>
          </a:p>
          <a:p>
            <a:pPr algn="just"/>
            <a:r>
              <a:rPr lang="en-IN" b="1" dirty="0">
                <a:solidFill>
                  <a:schemeClr val="accent6">
                    <a:lumMod val="75000"/>
                  </a:schemeClr>
                </a:solidFill>
              </a:rPr>
              <a:t>Decryption </a:t>
            </a:r>
            <a:r>
              <a:rPr lang="en-IN" b="1" dirty="0" smtClean="0">
                <a:solidFill>
                  <a:schemeClr val="accent6">
                    <a:lumMod val="75000"/>
                  </a:schemeClr>
                </a:solidFill>
              </a:rPr>
              <a:t>Algorithm:</a:t>
            </a:r>
            <a:r>
              <a:rPr lang="en-US" dirty="0"/>
              <a:t>Reverse the cryptographic transformations applied during encryption to recover the original embeddings.</a:t>
            </a:r>
            <a:endParaRPr lang="en-IN" b="1" dirty="0" smtClean="0">
              <a:solidFill>
                <a:schemeClr val="accent6">
                  <a:lumMod val="75000"/>
                </a:schemeClr>
              </a:solidFill>
            </a:endParaRPr>
          </a:p>
          <a:p>
            <a:pPr algn="just"/>
            <a:r>
              <a:rPr lang="en-IN" b="1" dirty="0" smtClean="0">
                <a:solidFill>
                  <a:schemeClr val="accent6">
                    <a:lumMod val="75000"/>
                  </a:schemeClr>
                </a:solidFill>
              </a:rPr>
              <a:t>Reconstruction: </a:t>
            </a:r>
            <a:r>
              <a:rPr lang="en-US" dirty="0" smtClean="0"/>
              <a:t>Convert </a:t>
            </a:r>
            <a:r>
              <a:rPr lang="en-US" dirty="0"/>
              <a:t>the decrypted embeddings back into plaintext tokens</a:t>
            </a:r>
            <a:r>
              <a:rPr lang="en-US" dirty="0" smtClean="0"/>
              <a:t>.</a:t>
            </a:r>
            <a:endParaRPr lang="en-IN" b="1" dirty="0" smtClean="0">
              <a:solidFill>
                <a:schemeClr val="accent6">
                  <a:lumMod val="75000"/>
                </a:schemeClr>
              </a:solidFill>
            </a:endParaRPr>
          </a:p>
        </p:txBody>
      </p:sp>
    </p:spTree>
    <p:extLst>
      <p:ext uri="{BB962C8B-B14F-4D97-AF65-F5344CB8AC3E}">
        <p14:creationId xmlns:p14="http://schemas.microsoft.com/office/powerpoint/2010/main" val="269541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9073" y="1044518"/>
            <a:ext cx="7542663" cy="4524315"/>
          </a:xfrm>
          <a:prstGeom prst="rect">
            <a:avLst/>
          </a:prstGeom>
        </p:spPr>
        <p:txBody>
          <a:bodyPr wrap="square">
            <a:spAutoFit/>
          </a:bodyPr>
          <a:lstStyle/>
          <a:p>
            <a:pPr algn="just"/>
            <a:r>
              <a:rPr lang="en-IN" b="1" dirty="0">
                <a:solidFill>
                  <a:schemeClr val="accent6">
                    <a:lumMod val="75000"/>
                  </a:schemeClr>
                </a:solidFill>
              </a:rPr>
              <a:t>Postprocessing: </a:t>
            </a:r>
            <a:r>
              <a:rPr lang="en-US" dirty="0"/>
              <a:t>Perform any necessary postprocessing steps, such as joining tokens to form coherent </a:t>
            </a:r>
            <a:r>
              <a:rPr lang="en-US" dirty="0" smtClean="0"/>
              <a:t>sentences.</a:t>
            </a:r>
          </a:p>
          <a:p>
            <a:pPr algn="just"/>
            <a:endParaRPr lang="en-IN" b="1" dirty="0">
              <a:solidFill>
                <a:schemeClr val="accent6">
                  <a:lumMod val="75000"/>
                </a:schemeClr>
              </a:solidFill>
            </a:endParaRPr>
          </a:p>
          <a:p>
            <a:pPr algn="just"/>
            <a:r>
              <a:rPr lang="en-IN" b="1" dirty="0">
                <a:solidFill>
                  <a:schemeClr val="accent6">
                    <a:lumMod val="75000"/>
                  </a:schemeClr>
                </a:solidFill>
              </a:rPr>
              <a:t>Key Management: </a:t>
            </a:r>
            <a:r>
              <a:rPr lang="en-US" dirty="0"/>
              <a:t>Utilize encryption keys to control the encryption process and ensure data security</a:t>
            </a:r>
            <a:r>
              <a:rPr lang="en-US" dirty="0" smtClean="0"/>
              <a:t>.</a:t>
            </a:r>
          </a:p>
          <a:p>
            <a:pPr algn="just"/>
            <a:endParaRPr lang="en-IN" b="1" dirty="0">
              <a:solidFill>
                <a:schemeClr val="accent6">
                  <a:lumMod val="75000"/>
                </a:schemeClr>
              </a:solidFill>
            </a:endParaRPr>
          </a:p>
          <a:p>
            <a:pPr algn="just"/>
            <a:r>
              <a:rPr lang="en-IN" b="1" dirty="0">
                <a:solidFill>
                  <a:schemeClr val="accent6">
                    <a:lumMod val="75000"/>
                  </a:schemeClr>
                </a:solidFill>
              </a:rPr>
              <a:t>Testing and Evaluation:</a:t>
            </a:r>
            <a:r>
              <a:rPr lang="en-US" dirty="0"/>
              <a:t>Test the algorithm's performance using various datasets and evaluate its effectiveness in securely encrypting and decrypting text</a:t>
            </a:r>
            <a:r>
              <a:rPr lang="en-US" dirty="0" smtClean="0"/>
              <a:t>.</a:t>
            </a:r>
          </a:p>
          <a:p>
            <a:pPr algn="just"/>
            <a:endParaRPr lang="en-IN" b="1" dirty="0">
              <a:solidFill>
                <a:schemeClr val="accent6">
                  <a:lumMod val="75000"/>
                </a:schemeClr>
              </a:solidFill>
            </a:endParaRPr>
          </a:p>
          <a:p>
            <a:pPr algn="just"/>
            <a:r>
              <a:rPr lang="en-IN" b="1" dirty="0" smtClean="0">
                <a:solidFill>
                  <a:schemeClr val="accent6">
                    <a:lumMod val="75000"/>
                  </a:schemeClr>
                </a:solidFill>
              </a:rPr>
              <a:t>Optimization:</a:t>
            </a:r>
            <a:r>
              <a:rPr lang="en-US" dirty="0"/>
              <a:t>Optimize the algorithm for efficiency and scalability, considering factors like computational complexity and memory usage</a:t>
            </a:r>
            <a:r>
              <a:rPr lang="en-US" dirty="0" smtClean="0"/>
              <a:t>.</a:t>
            </a:r>
          </a:p>
          <a:p>
            <a:pPr algn="just"/>
            <a:endParaRPr lang="en-IN" b="1" dirty="0">
              <a:solidFill>
                <a:schemeClr val="accent6">
                  <a:lumMod val="75000"/>
                </a:schemeClr>
              </a:solidFill>
            </a:endParaRPr>
          </a:p>
          <a:p>
            <a:pPr algn="just"/>
            <a:r>
              <a:rPr lang="en-IN" b="1" dirty="0">
                <a:solidFill>
                  <a:schemeClr val="accent6">
                    <a:lumMod val="75000"/>
                  </a:schemeClr>
                </a:solidFill>
              </a:rPr>
              <a:t>Documentation and </a:t>
            </a:r>
            <a:r>
              <a:rPr lang="en-IN" b="1" dirty="0" smtClean="0">
                <a:solidFill>
                  <a:schemeClr val="accent6">
                    <a:lumMod val="75000"/>
                  </a:schemeClr>
                </a:solidFill>
              </a:rPr>
              <a:t>Reporting:</a:t>
            </a:r>
            <a:r>
              <a:rPr lang="en-US" dirty="0"/>
              <a:t>Document the algorithm's design, implementation, and evaluation process for future reference and dissemination.</a:t>
            </a:r>
            <a:endParaRPr lang="en-IN" dirty="0">
              <a:solidFill>
                <a:schemeClr val="accent6">
                  <a:lumMod val="75000"/>
                </a:schemeClr>
              </a:solidFill>
            </a:endParaRPr>
          </a:p>
        </p:txBody>
      </p:sp>
    </p:spTree>
    <p:extLst>
      <p:ext uri="{BB962C8B-B14F-4D97-AF65-F5344CB8AC3E}">
        <p14:creationId xmlns:p14="http://schemas.microsoft.com/office/powerpoint/2010/main" val="379182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5702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1095</TotalTime>
  <Words>674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SIMATS ENGINEERING </vt:lpstr>
      <vt:lpstr>INDTRODUCTION</vt:lpstr>
      <vt:lpstr>OBJECTIVE</vt:lpstr>
      <vt:lpstr>CRYPTOGRAPHY</vt:lpstr>
      <vt:lpstr>Encryption     Decryption</vt:lpstr>
      <vt:lpstr>PowerPoint Presentation</vt:lpstr>
      <vt:lpstr>ALGORITHM DEVELOPMENT:</vt:lpstr>
      <vt:lpstr>PowerPoint Presentation</vt:lpstr>
      <vt:lpstr>PowerPoint Presentation</vt:lpstr>
      <vt:lpstr>CONCUSION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SIMATS ENGINEERING  SIMATS</dc:title>
  <dc:creator>banoth pranith</dc:creator>
  <cp:lastModifiedBy>Microsoft account</cp:lastModifiedBy>
  <cp:revision>35</cp:revision>
  <dcterms:created xsi:type="dcterms:W3CDTF">2024-02-14T15:30:54Z</dcterms:created>
  <dcterms:modified xsi:type="dcterms:W3CDTF">2024-03-29T09:17:41Z</dcterms:modified>
</cp:coreProperties>
</file>