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86" r:id="rId9"/>
    <p:sldId id="293" r:id="rId10"/>
    <p:sldId id="294" r:id="rId11"/>
    <p:sldId id="290" r:id="rId12"/>
    <p:sldId id="269" r:id="rId13"/>
    <p:sldId id="292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AFCDC-6546-40E5-8FC2-AF5B64B2B32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7FEBB-341E-4B6D-A2EB-AF9B006C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2092811"/>
            <a:ext cx="1010451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FCEB-FADC-4C9A-A253-625315866780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CE37B-23B3-446E-9B8A-AF4FAB595F1C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431036" y="3634740"/>
            <a:ext cx="882650" cy="951230"/>
          </a:xfrm>
          <a:custGeom>
            <a:avLst/>
            <a:gdLst/>
            <a:ahLst/>
            <a:cxnLst/>
            <a:rect l="l" t="t" r="r" b="b"/>
            <a:pathLst>
              <a:path w="882650" h="951229">
                <a:moveTo>
                  <a:pt x="0" y="0"/>
                </a:moveTo>
                <a:lnTo>
                  <a:pt x="882396" y="0"/>
                </a:lnTo>
                <a:lnTo>
                  <a:pt x="882396" y="950976"/>
                </a:lnTo>
                <a:lnTo>
                  <a:pt x="0" y="95097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9390" y="3990555"/>
            <a:ext cx="392487" cy="4557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2CD34-5A78-4DAD-8B4B-CF6978BF1D6C}" type="datetime1">
              <a:rPr lang="en-US" smtClean="0"/>
              <a:t>12/22/2024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0BB39-352B-4ACF-9318-EE9D94F74888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865C1-ADF8-4A48-B42B-0704B6D5A12A}" type="datetime1">
              <a:rPr lang="en-US" smtClean="0"/>
              <a:t>12/22/2024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9864" y="715897"/>
            <a:ext cx="103251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9" y="1675490"/>
            <a:ext cx="5248275" cy="171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50C4-C3E7-4D57-98A8-E6F63CA4A14D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3" y="1427896"/>
            <a:ext cx="10060305" cy="708527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6350">
              <a:lnSpc>
                <a:spcPts val="4590"/>
              </a:lnSpc>
              <a:spcBef>
                <a:spcPts val="925"/>
              </a:spcBef>
            </a:pPr>
            <a:r>
              <a:rPr sz="4500" spc="-105" dirty="0">
                <a:solidFill>
                  <a:srgbClr val="101010"/>
                </a:solidFill>
              </a:rPr>
              <a:t>Understanding</a:t>
            </a:r>
            <a:r>
              <a:rPr sz="4500" spc="-434" dirty="0">
                <a:solidFill>
                  <a:srgbClr val="101010"/>
                </a:solidFill>
              </a:rPr>
              <a:t> </a:t>
            </a:r>
            <a:r>
              <a:rPr sz="4500" spc="-180" dirty="0">
                <a:solidFill>
                  <a:srgbClr val="101010"/>
                </a:solidFill>
              </a:rPr>
              <a:t>Topics</a:t>
            </a:r>
            <a:r>
              <a:rPr sz="4500" spc="-445" dirty="0">
                <a:solidFill>
                  <a:srgbClr val="101010"/>
                </a:solidFill>
              </a:rPr>
              <a:t> </a:t>
            </a:r>
            <a:r>
              <a:rPr sz="4500" spc="-114" dirty="0">
                <a:solidFill>
                  <a:srgbClr val="101010"/>
                </a:solidFill>
              </a:rPr>
              <a:t>and </a:t>
            </a:r>
            <a:r>
              <a:rPr sz="4500" spc="-1570" dirty="0">
                <a:solidFill>
                  <a:srgbClr val="101010"/>
                </a:solidFill>
              </a:rPr>
              <a:t> </a:t>
            </a:r>
            <a:r>
              <a:rPr sz="4500" spc="-160" dirty="0">
                <a:solidFill>
                  <a:srgbClr val="101010"/>
                </a:solidFill>
              </a:rPr>
              <a:t>Brokers</a:t>
            </a:r>
            <a:endParaRPr sz="45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21903D-5383-4660-BA4E-E0A026B26B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3000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1813" y="1652853"/>
            <a:ext cx="4879340" cy="22955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fr-FR" sz="2400" spc="-15" dirty="0">
                <a:solidFill>
                  <a:srgbClr val="F05A28"/>
                </a:solidFill>
                <a:latin typeface="Verdana"/>
              </a:rPr>
              <a:t>Partition 0: Messages 1, 4, 7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lang="fr-FR" sz="2400" spc="-15" dirty="0">
              <a:solidFill>
                <a:srgbClr val="F05A28"/>
              </a:solidFill>
              <a:latin typeface="Verdan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fr-FR" sz="2400" spc="-15" dirty="0">
                <a:solidFill>
                  <a:srgbClr val="F05A28"/>
                </a:solidFill>
                <a:latin typeface="Verdana"/>
              </a:rPr>
              <a:t>Partition 1: Messages 2, 5, 8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lang="fr-FR" sz="2400" spc="-15" dirty="0">
              <a:solidFill>
                <a:srgbClr val="F05A28"/>
              </a:solidFill>
              <a:latin typeface="Verdan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fr-FR" sz="2400" spc="-15" dirty="0">
                <a:solidFill>
                  <a:srgbClr val="F05A28"/>
                </a:solidFill>
                <a:latin typeface="Verdana"/>
              </a:rPr>
              <a:t>Partition 2: Messages 3, 6, 9</a:t>
            </a:r>
            <a:endParaRPr sz="2400" spc="40" dirty="0">
              <a:solidFill>
                <a:srgbClr val="F05A28"/>
              </a:solidFill>
              <a:latin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05424" y="494362"/>
            <a:ext cx="67611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Partitions Example</a:t>
            </a:r>
            <a:endParaRPr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FBE3-458E-49AB-9513-6D2707BEC4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5EF2E5C-078F-B256-0907-4C1510B4489E}"/>
              </a:ext>
            </a:extLst>
          </p:cNvPr>
          <p:cNvSpPr txBox="1"/>
          <p:nvPr/>
        </p:nvSpPr>
        <p:spPr>
          <a:xfrm>
            <a:off x="170805" y="1652853"/>
            <a:ext cx="4879340" cy="257506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2400" spc="-15" dirty="0">
                <a:solidFill>
                  <a:srgbClr val="F05A28"/>
                </a:solidFill>
                <a:latin typeface="Verdana"/>
              </a:rPr>
              <a:t>Suppose you have a topic with 3 partitions. 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lang="en-US" sz="2400" spc="-15" dirty="0">
              <a:solidFill>
                <a:srgbClr val="F05A28"/>
              </a:solidFill>
              <a:latin typeface="Verdan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2400" spc="-15" dirty="0">
                <a:solidFill>
                  <a:srgbClr val="F05A28"/>
                </a:solidFill>
                <a:latin typeface="Verdana"/>
              </a:rPr>
              <a:t>If you produce 9 messages, Kafka might distribute them </a:t>
            </a:r>
            <a:br>
              <a:rPr lang="en-US" sz="2400" spc="-15" dirty="0">
                <a:solidFill>
                  <a:srgbClr val="F05A28"/>
                </a:solidFill>
                <a:latin typeface="Verdana"/>
              </a:rPr>
            </a:br>
            <a:r>
              <a:rPr lang="en-US" sz="2400" spc="-15" dirty="0">
                <a:solidFill>
                  <a:srgbClr val="F05A28"/>
                </a:solidFill>
                <a:latin typeface="Verdana"/>
              </a:rPr>
              <a:t>as follows:</a:t>
            </a:r>
            <a:endParaRPr sz="2400" spc="40" dirty="0">
              <a:solidFill>
                <a:srgbClr val="F05A28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3916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025" y="3093500"/>
            <a:ext cx="96043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70C0"/>
                </a:solidFill>
                <a:latin typeface="Lucida Console"/>
                <a:cs typeface="Lucida Console"/>
              </a:rPr>
              <a:t>~</a:t>
            </a:r>
            <a:r>
              <a:rPr sz="2400" spc="-5" dirty="0">
                <a:solidFill>
                  <a:srgbClr val="00FE73"/>
                </a:solidFill>
                <a:latin typeface="Lucida Console"/>
                <a:cs typeface="Lucida Console"/>
              </a:rPr>
              <a:t>$</a:t>
            </a:r>
            <a:r>
              <a:rPr sz="2400" spc="10" dirty="0">
                <a:solidFill>
                  <a:srgbClr val="00FE73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00FE73"/>
                </a:solidFill>
                <a:latin typeface="Lucida Console"/>
                <a:cs typeface="Lucida Console"/>
              </a:rPr>
              <a:t>bin/kafka-topics.sh</a:t>
            </a:r>
            <a:r>
              <a:rPr sz="2400" spc="10" dirty="0">
                <a:solidFill>
                  <a:srgbClr val="00FE73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00FE73"/>
                </a:solidFill>
                <a:latin typeface="Lucida Console"/>
                <a:cs typeface="Lucida Console"/>
              </a:rPr>
              <a:t>--describe</a:t>
            </a:r>
            <a:r>
              <a:rPr sz="2400" spc="5" dirty="0">
                <a:solidFill>
                  <a:srgbClr val="00FE73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00FE73"/>
                </a:solidFill>
                <a:latin typeface="Lucida Console"/>
                <a:cs typeface="Lucida Console"/>
              </a:rPr>
              <a:t>--topic</a:t>
            </a:r>
            <a:r>
              <a:rPr sz="2400" spc="5" dirty="0">
                <a:solidFill>
                  <a:srgbClr val="00FE73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00FE73"/>
                </a:solidFill>
                <a:latin typeface="Lucida Console"/>
                <a:cs typeface="Lucida Console"/>
              </a:rPr>
              <a:t>my_topic</a:t>
            </a:r>
            <a:r>
              <a:rPr sz="2400" spc="15" dirty="0">
                <a:solidFill>
                  <a:srgbClr val="00FE73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00FE73"/>
                </a:solidFill>
                <a:latin typeface="Lucida Console"/>
                <a:cs typeface="Lucida Console"/>
              </a:rPr>
              <a:t>\</a:t>
            </a:r>
            <a:endParaRPr sz="2400">
              <a:latin typeface="Lucida Console"/>
              <a:cs typeface="Lucida Console"/>
            </a:endParaRPr>
          </a:p>
          <a:p>
            <a:pPr marL="380365" indent="-368300">
              <a:lnSpc>
                <a:spcPct val="100000"/>
              </a:lnSpc>
              <a:spcBef>
                <a:spcPts val="1800"/>
              </a:spcBef>
              <a:buChar char="&gt;"/>
              <a:tabLst>
                <a:tab pos="381000" algn="l"/>
              </a:tabLst>
            </a:pPr>
            <a:r>
              <a:rPr sz="2400" dirty="0">
                <a:solidFill>
                  <a:srgbClr val="00FE73"/>
                </a:solidFill>
                <a:latin typeface="Lucida Console"/>
                <a:cs typeface="Lucida Console"/>
              </a:rPr>
              <a:t>--zookeeper</a:t>
            </a:r>
            <a:r>
              <a:rPr sz="2400" spc="-20" dirty="0">
                <a:solidFill>
                  <a:srgbClr val="00FE73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solidFill>
                  <a:srgbClr val="00FE73"/>
                </a:solidFill>
                <a:latin typeface="Lucida Console"/>
                <a:cs typeface="Lucida Console"/>
              </a:rPr>
              <a:t>localhost:2181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6907" y="519066"/>
            <a:ext cx="4469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</a:rPr>
              <a:t>Viewing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Topic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State</a:t>
            </a:r>
            <a:endParaRPr sz="3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7939-F93D-456A-98AF-25A1C62F68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995" y="1916187"/>
            <a:ext cx="1375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900" y="418190"/>
            <a:ext cx="490029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C"/>
                </a:solidFill>
              </a:rPr>
              <a:t>Simple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Kafka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cluster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10" dirty="0">
                <a:solidFill>
                  <a:srgbClr val="2A9FBC"/>
                </a:solidFill>
              </a:rPr>
              <a:t>setup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2A9FBC"/>
                </a:solidFill>
              </a:rPr>
              <a:t>Creating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-35" dirty="0">
                <a:solidFill>
                  <a:srgbClr val="2A9FBC"/>
                </a:solidFill>
              </a:rPr>
              <a:t>an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70" dirty="0">
                <a:solidFill>
                  <a:srgbClr val="2A9FBC"/>
                </a:solidFill>
              </a:rPr>
              <a:t>Apache</a:t>
            </a:r>
            <a:r>
              <a:rPr sz="2400" spc="-110" dirty="0">
                <a:solidFill>
                  <a:srgbClr val="2A9FBC"/>
                </a:solidFill>
              </a:rPr>
              <a:t> </a:t>
            </a:r>
            <a:r>
              <a:rPr sz="2400" spc="-5" dirty="0">
                <a:solidFill>
                  <a:srgbClr val="2A9FBC"/>
                </a:solidFill>
              </a:rPr>
              <a:t>Kafka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70" dirty="0">
                <a:solidFill>
                  <a:srgbClr val="2A9FBC"/>
                </a:solidFill>
              </a:rPr>
              <a:t>topic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50" y="1606910"/>
            <a:ext cx="633476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2A9FBC"/>
                </a:solidFill>
                <a:latin typeface="Verdana"/>
                <a:cs typeface="Verdana"/>
              </a:rPr>
              <a:t>Producing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some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messages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topic</a:t>
            </a:r>
            <a:endParaRPr sz="2400">
              <a:latin typeface="Verdana"/>
              <a:cs typeface="Verdana"/>
            </a:endParaRPr>
          </a:p>
          <a:p>
            <a:pPr marL="12700" marR="118745">
              <a:lnSpc>
                <a:spcPct val="162500"/>
              </a:lnSpc>
            </a:pP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Consuming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messages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from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topic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/>
                <a:cs typeface="Verdana"/>
              </a:rPr>
              <a:t>Look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2A9FBC"/>
                </a:solidFill>
                <a:latin typeface="Verdana"/>
                <a:cs typeface="Verdana"/>
              </a:rPr>
              <a:t>for:</a:t>
            </a:r>
            <a:endParaRPr sz="2400">
              <a:latin typeface="Verdana"/>
              <a:cs typeface="Verdana"/>
            </a:endParaRPr>
          </a:p>
          <a:p>
            <a:pPr marL="541655" marR="94234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Built-in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Producer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5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Consumer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clients</a:t>
            </a:r>
            <a:endParaRPr sz="2400">
              <a:latin typeface="Verdana"/>
              <a:cs typeface="Verdana"/>
            </a:endParaRPr>
          </a:p>
          <a:p>
            <a:pPr marL="541020" marR="508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ordering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A9FBC"/>
                </a:solidFill>
                <a:latin typeface="Verdana"/>
                <a:cs typeface="Verdana"/>
              </a:rPr>
              <a:t>messages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within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/>
                <a:cs typeface="Verdana"/>
              </a:rPr>
              <a:t>a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/>
                <a:cs typeface="Verdana"/>
              </a:rPr>
              <a:t>topic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Don’t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/>
                <a:cs typeface="Verdana"/>
              </a:rPr>
              <a:t>get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/>
                <a:cs typeface="Verdana"/>
              </a:rPr>
              <a:t>too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caught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up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on:</a:t>
            </a:r>
            <a:endParaRPr sz="2400">
              <a:latin typeface="Verdana"/>
              <a:cs typeface="Verdana"/>
            </a:endParaRPr>
          </a:p>
          <a:p>
            <a:pPr marL="541020" marR="536575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command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A9FBC"/>
                </a:solidFill>
                <a:latin typeface="Verdana"/>
                <a:cs typeface="Verdana"/>
              </a:rPr>
              <a:t>line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parameters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and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options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0164-C95B-4C1C-AC0F-6F66DCE165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153631"/>
            <a:ext cx="4759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Detailed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explanation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60" dirty="0">
                <a:solidFill>
                  <a:srgbClr val="F05A28"/>
                </a:solidFill>
              </a:rPr>
              <a:t>view: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1519391"/>
            <a:ext cx="5998845" cy="389080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Topics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F05A28"/>
                </a:solidFill>
                <a:latin typeface="Verdana"/>
                <a:cs typeface="Verdana"/>
              </a:rPr>
              <a:t>Brokers</a:t>
            </a:r>
            <a:endParaRPr sz="2400" dirty="0">
              <a:latin typeface="Verdana"/>
              <a:cs typeface="Verdana"/>
            </a:endParaRPr>
          </a:p>
          <a:p>
            <a:pPr marL="12700" marR="91948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Aligned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distributed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systems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principles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Kafka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action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Demos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Configuration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Foundation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upon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which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dive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deeper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into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Producers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Consumers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/>
                <a:cs typeface="Verdana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48BE-A351-4552-BA91-F0C5D9D7A6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995" y="1916187"/>
            <a:ext cx="1375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50" y="1309730"/>
            <a:ext cx="492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2A9FBC"/>
                </a:solidFill>
              </a:rPr>
              <a:t>Basic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70" dirty="0">
                <a:solidFill>
                  <a:srgbClr val="2A9FBC"/>
                </a:solidFill>
              </a:rPr>
              <a:t>Apache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Kafka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-30" dirty="0">
                <a:solidFill>
                  <a:srgbClr val="2A9FBC"/>
                </a:solidFill>
              </a:rPr>
              <a:t>installation: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pc="25" dirty="0"/>
              <a:t>Download</a:t>
            </a:r>
            <a:r>
              <a:rPr spc="-150" dirty="0"/>
              <a:t> </a:t>
            </a:r>
            <a:r>
              <a:rPr spc="-15" dirty="0"/>
              <a:t>the</a:t>
            </a:r>
            <a:r>
              <a:rPr spc="-135" dirty="0"/>
              <a:t> </a:t>
            </a:r>
            <a:r>
              <a:rPr spc="-15" dirty="0"/>
              <a:t>binary</a:t>
            </a:r>
            <a:r>
              <a:rPr spc="-155" dirty="0"/>
              <a:t> </a:t>
            </a:r>
            <a:r>
              <a:rPr spc="15" dirty="0"/>
              <a:t>package</a:t>
            </a:r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pc="5" dirty="0"/>
              <a:t>Extract</a:t>
            </a:r>
            <a:r>
              <a:rPr spc="-120" dirty="0"/>
              <a:t> </a:t>
            </a:r>
            <a:r>
              <a:rPr spc="-15" dirty="0"/>
              <a:t>the</a:t>
            </a:r>
            <a:r>
              <a:rPr spc="-135" dirty="0"/>
              <a:t> </a:t>
            </a:r>
            <a:r>
              <a:rPr spc="-35" dirty="0"/>
              <a:t>archive</a:t>
            </a:r>
          </a:p>
          <a:p>
            <a:pPr marL="300990" marR="508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pc="10" dirty="0"/>
              <a:t>Explore</a:t>
            </a:r>
            <a:r>
              <a:rPr spc="-130" dirty="0"/>
              <a:t> </a:t>
            </a:r>
            <a:r>
              <a:rPr spc="-15" dirty="0"/>
              <a:t>the</a:t>
            </a:r>
            <a:r>
              <a:rPr spc="-114" dirty="0"/>
              <a:t> </a:t>
            </a:r>
            <a:r>
              <a:rPr spc="-25" dirty="0"/>
              <a:t>installation</a:t>
            </a:r>
            <a:r>
              <a:rPr spc="-140" dirty="0"/>
              <a:t> </a:t>
            </a:r>
            <a:r>
              <a:rPr spc="5" dirty="0"/>
              <a:t>directory </a:t>
            </a:r>
            <a:r>
              <a:rPr spc="-830" dirty="0"/>
              <a:t> </a:t>
            </a:r>
            <a:r>
              <a:rPr dirty="0"/>
              <a:t>contents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6050" y="3519530"/>
            <a:ext cx="6661150" cy="135165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Prerequisites: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lang="en-US" sz="2400" spc="-10" dirty="0">
                <a:solidFill>
                  <a:srgbClr val="2A9FBC"/>
                </a:solidFill>
                <a:latin typeface="Verdana"/>
                <a:cs typeface="Verdana"/>
              </a:rPr>
              <a:t>Ubuntu WSL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operating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/>
                <a:cs typeface="Verdana"/>
              </a:rPr>
              <a:t>system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Java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8</a:t>
            </a:r>
            <a:r>
              <a:rPr lang="en-US" sz="2400" spc="-15" dirty="0">
                <a:solidFill>
                  <a:srgbClr val="2A9FBC"/>
                </a:solidFill>
                <a:latin typeface="Verdana"/>
                <a:cs typeface="Verdana"/>
              </a:rPr>
              <a:t>+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2A9FBC"/>
                </a:solidFill>
                <a:latin typeface="Verdana"/>
                <a:cs typeface="Verdana"/>
              </a:rPr>
              <a:t>JDK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installed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9EB6-4321-42F5-9796-B5EA90D490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1813" y="2094812"/>
            <a:ext cx="5791200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Central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Kafka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abstraction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Named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feed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or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category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messages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Producers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produce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topic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Consumers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consume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from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topic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Logical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entity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Physically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represented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log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0415" y="519066"/>
            <a:ext cx="472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/>
              <a:t>Apache</a:t>
            </a:r>
            <a:r>
              <a:rPr sz="3600" spc="-240" dirty="0"/>
              <a:t> </a:t>
            </a:r>
            <a:r>
              <a:rPr sz="3600" spc="-55" dirty="0"/>
              <a:t>Kafka</a:t>
            </a:r>
            <a:r>
              <a:rPr sz="3600" spc="-240" dirty="0"/>
              <a:t> </a:t>
            </a:r>
            <a:r>
              <a:rPr sz="3600" spc="-25" dirty="0"/>
              <a:t>Topics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881146" y="2336569"/>
            <a:ext cx="2634615" cy="2592705"/>
            <a:chOff x="881146" y="2336569"/>
            <a:chExt cx="2634615" cy="25927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1146" y="2336569"/>
              <a:ext cx="2634298" cy="25923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2046" y="3078479"/>
              <a:ext cx="861821" cy="4914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0155" y="3316223"/>
              <a:ext cx="861059" cy="4914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7504" y="3553967"/>
              <a:ext cx="861821" cy="491489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50D457-D2AF-44ED-9E9D-139F898BDD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2382" y="2404676"/>
            <a:ext cx="8655233" cy="23037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7019" y="2956005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B</a:t>
            </a:r>
            <a:r>
              <a:rPr spc="-65" dirty="0"/>
              <a:t>r</a:t>
            </a:r>
            <a:r>
              <a:rPr spc="95" dirty="0"/>
              <a:t>o</a:t>
            </a:r>
            <a:r>
              <a:rPr spc="-75" dirty="0"/>
              <a:t>k</a:t>
            </a:r>
            <a:r>
              <a:rPr spc="10" dirty="0"/>
              <a:t>e</a:t>
            </a:r>
            <a:r>
              <a:rPr spc="-30" dirty="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52714" y="2956005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/>
                <a:cs typeface="Verdana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5583" y="2811170"/>
            <a:ext cx="3566160" cy="123698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R="624205" algn="ctr">
              <a:lnSpc>
                <a:spcPct val="100000"/>
              </a:lnSpc>
              <a:spcBef>
                <a:spcPts val="1235"/>
              </a:spcBef>
              <a:tabLst>
                <a:tab pos="2058035" algn="l"/>
              </a:tabLst>
            </a:pP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Broker	Broker</a:t>
            </a:r>
            <a:endParaRPr sz="2000">
              <a:latin typeface="Verdana"/>
              <a:cs typeface="Verdana"/>
            </a:endParaRPr>
          </a:p>
          <a:p>
            <a:pPr marR="611505" algn="ctr">
              <a:lnSpc>
                <a:spcPct val="100000"/>
              </a:lnSpc>
              <a:spcBef>
                <a:spcPts val="920"/>
              </a:spcBef>
            </a:pPr>
            <a:r>
              <a:rPr sz="1600" spc="35" dirty="0">
                <a:solidFill>
                  <a:srgbClr val="B4B5B4"/>
                </a:solidFill>
                <a:latin typeface="Verdana"/>
                <a:cs typeface="Verdana"/>
              </a:rPr>
              <a:t>“MY_TOPIC”</a:t>
            </a:r>
            <a:endParaRPr sz="1600">
              <a:latin typeface="Verdana"/>
              <a:cs typeface="Verdana"/>
            </a:endParaRPr>
          </a:p>
          <a:p>
            <a:pPr marL="1401445">
              <a:lnSpc>
                <a:spcPct val="100000"/>
              </a:lnSpc>
              <a:spcBef>
                <a:spcPts val="1240"/>
              </a:spcBef>
            </a:pPr>
            <a:r>
              <a:rPr sz="1600" spc="30" dirty="0">
                <a:solidFill>
                  <a:srgbClr val="B4B5B4"/>
                </a:solidFill>
                <a:latin typeface="Verdana"/>
                <a:cs typeface="Verdana"/>
              </a:rPr>
              <a:t>“MY_OTHER_TOPIC”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51060" y="351454"/>
            <a:ext cx="1403985" cy="1416050"/>
            <a:chOff x="8551060" y="351454"/>
            <a:chExt cx="1403985" cy="14160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2748" y="669797"/>
              <a:ext cx="922019" cy="10972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973067" y="5244084"/>
            <a:ext cx="1430655" cy="1343660"/>
            <a:chOff x="3973067" y="5244084"/>
            <a:chExt cx="1430655" cy="13436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3067" y="5244084"/>
              <a:ext cx="922019" cy="10972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434078" y="432892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121652" y="5244084"/>
            <a:ext cx="1430655" cy="1343660"/>
            <a:chOff x="7121652" y="5244084"/>
            <a:chExt cx="1430655" cy="134366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1652" y="5244084"/>
              <a:ext cx="922019" cy="10972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7582661" y="432892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79060" y="4587864"/>
            <a:ext cx="24606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f</a:t>
            </a:r>
            <a:r>
              <a:rPr sz="1600" spc="-2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1600" spc="15" dirty="0">
                <a:solidFill>
                  <a:srgbClr val="2A9FBC"/>
                </a:solidFill>
                <a:latin typeface="Verdana"/>
                <a:cs typeface="Verdana"/>
              </a:rPr>
              <a:t>om</a:t>
            </a:r>
            <a:r>
              <a:rPr sz="1600" spc="-280" dirty="0">
                <a:solidFill>
                  <a:srgbClr val="2A9FBC"/>
                </a:solidFill>
                <a:latin typeface="Verdana"/>
                <a:cs typeface="Verdana"/>
              </a:rPr>
              <a:t>:</a:t>
            </a:r>
            <a:r>
              <a:rPr sz="16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2A9FBC"/>
                </a:solidFill>
                <a:latin typeface="Verdana"/>
                <a:cs typeface="Verdana"/>
              </a:rPr>
              <a:t>y_o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h</a:t>
            </a: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600" spc="-25" dirty="0">
                <a:solidFill>
                  <a:srgbClr val="2A9FBC"/>
                </a:solidFill>
                <a:latin typeface="Verdana"/>
                <a:cs typeface="Verdana"/>
              </a:rPr>
              <a:t>r_</a:t>
            </a:r>
            <a:r>
              <a:rPr sz="1600" spc="-4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/>
                <a:cs typeface="Verdana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”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0406" y="4587864"/>
            <a:ext cx="17894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f</a:t>
            </a:r>
            <a:r>
              <a:rPr sz="1600" spc="-2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1600" spc="15" dirty="0">
                <a:solidFill>
                  <a:srgbClr val="2A9FBC"/>
                </a:solidFill>
                <a:latin typeface="Verdana"/>
                <a:cs typeface="Verdana"/>
              </a:rPr>
              <a:t>om</a:t>
            </a:r>
            <a:r>
              <a:rPr sz="1600" spc="-280" dirty="0">
                <a:solidFill>
                  <a:srgbClr val="2A9FBC"/>
                </a:solidFill>
                <a:latin typeface="Verdana"/>
                <a:cs typeface="Verdana"/>
              </a:rPr>
              <a:t>:</a:t>
            </a:r>
            <a:r>
              <a:rPr sz="16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/>
                <a:cs typeface="Verdana"/>
              </a:rPr>
              <a:t>m</a:t>
            </a:r>
            <a:r>
              <a:rPr sz="1600" spc="-15" dirty="0">
                <a:solidFill>
                  <a:srgbClr val="2A9FBC"/>
                </a:solidFill>
                <a:latin typeface="Verdana"/>
                <a:cs typeface="Verdana"/>
              </a:rPr>
              <a:t>y_</a:t>
            </a:r>
            <a:r>
              <a:rPr sz="1600" spc="-3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/>
                <a:cs typeface="Verdana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”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5789" y="2084972"/>
            <a:ext cx="219329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-85" dirty="0">
                <a:solidFill>
                  <a:srgbClr val="2A9FBC"/>
                </a:solidFill>
                <a:latin typeface="Verdana"/>
                <a:cs typeface="Verdana"/>
              </a:rPr>
              <a:t>: 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/>
                <a:cs typeface="Verdana"/>
              </a:rPr>
              <a:t>m</a:t>
            </a:r>
            <a:r>
              <a:rPr sz="1600" spc="-15" dirty="0">
                <a:solidFill>
                  <a:srgbClr val="2A9FBC"/>
                </a:solidFill>
                <a:latin typeface="Verdana"/>
                <a:cs typeface="Verdana"/>
              </a:rPr>
              <a:t>y_</a:t>
            </a:r>
            <a:r>
              <a:rPr sz="1600" spc="-3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/>
                <a:cs typeface="Verdana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”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-85" dirty="0">
                <a:solidFill>
                  <a:srgbClr val="2A9FBC"/>
                </a:solidFill>
                <a:latin typeface="Verdana"/>
                <a:cs typeface="Verdana"/>
              </a:rPr>
              <a:t>: 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2A9FBC"/>
                </a:solidFill>
                <a:latin typeface="Verdana"/>
                <a:cs typeface="Verdana"/>
              </a:rPr>
              <a:t>y_o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h</a:t>
            </a: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600" spc="-25" dirty="0">
                <a:solidFill>
                  <a:srgbClr val="2A9FBC"/>
                </a:solidFill>
                <a:latin typeface="Verdana"/>
                <a:cs typeface="Verdana"/>
              </a:rPr>
              <a:t>r_</a:t>
            </a:r>
            <a:r>
              <a:rPr sz="1600" spc="-4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/>
                <a:cs typeface="Verdana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”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7702C94-70BF-4924-A73C-B431E6C6EB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32747" y="669798"/>
            <a:ext cx="922019" cy="1097280"/>
            <a:chOff x="9032747" y="669798"/>
            <a:chExt cx="922019" cy="109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2465" y="1196340"/>
              <a:ext cx="861820" cy="4914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2747" y="669798"/>
              <a:ext cx="922020" cy="10972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75360" y="3934148"/>
            <a:ext cx="1642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/>
                <a:cs typeface="Verdana"/>
              </a:rPr>
              <a:t>“MY_TOPIC”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51060" y="351454"/>
            <a:ext cx="1236345" cy="765810"/>
            <a:chOff x="8551060" y="351454"/>
            <a:chExt cx="1236345" cy="765810"/>
          </a:xfrm>
        </p:grpSpPr>
        <p:sp>
          <p:nvSpPr>
            <p:cNvPr id="11" name="object 11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800"/>
              </a:spcBef>
            </a:pPr>
            <a:r>
              <a:rPr sz="2800" spc="55" dirty="0">
                <a:solidFill>
                  <a:srgbClr val="3E3E3E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98192" y="2838830"/>
          <a:ext cx="622998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A62E5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A62E5C"/>
                      </a:solidFill>
                      <a:prstDash val="solid"/>
                    </a:lnL>
                    <a:lnR w="285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A62E5C"/>
                      </a:solidFill>
                      <a:prstDash val="solid"/>
                    </a:lnT>
                    <a:lnB w="28575">
                      <a:solidFill>
                        <a:srgbClr val="A62E5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A62E5C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77A032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77A032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77A032"/>
                      </a:solidFill>
                      <a:prstDash val="solid"/>
                    </a:lnL>
                    <a:lnR w="28575">
                      <a:solidFill>
                        <a:srgbClr val="77A032"/>
                      </a:solidFill>
                      <a:prstDash val="solid"/>
                    </a:lnR>
                    <a:lnT w="28575">
                      <a:solidFill>
                        <a:srgbClr val="77A032"/>
                      </a:solidFill>
                      <a:prstDash val="solid"/>
                    </a:lnT>
                    <a:lnB w="28575">
                      <a:solidFill>
                        <a:srgbClr val="77A03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77A032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9752270" y="2052026"/>
            <a:ext cx="1645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append-only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05612" y="1750322"/>
            <a:ext cx="358584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100"/>
              </a:spcBef>
            </a:pPr>
            <a:r>
              <a:rPr spc="25" dirty="0"/>
              <a:t>ordered</a:t>
            </a:r>
            <a:r>
              <a:rPr spc="-125" dirty="0"/>
              <a:t> </a:t>
            </a:r>
            <a:r>
              <a:rPr spc="10" dirty="0"/>
              <a:t>sequence</a:t>
            </a:r>
            <a:r>
              <a:rPr spc="-110" dirty="0"/>
              <a:t> </a:t>
            </a:r>
            <a:r>
              <a:rPr spc="5" dirty="0"/>
              <a:t>(by</a:t>
            </a:r>
            <a:r>
              <a:rPr spc="-130" dirty="0"/>
              <a:t> </a:t>
            </a:r>
            <a:r>
              <a:rPr spc="-15" dirty="0"/>
              <a:t>time) </a:t>
            </a:r>
            <a:r>
              <a:rPr spc="-685" dirty="0"/>
              <a:t> </a:t>
            </a:r>
            <a:r>
              <a:rPr dirty="0"/>
              <a:t>immutable</a:t>
            </a:r>
            <a:r>
              <a:rPr spc="-85" dirty="0"/>
              <a:t> </a:t>
            </a:r>
            <a:r>
              <a:rPr spc="10" dirty="0"/>
              <a:t>facts</a:t>
            </a:r>
            <a:r>
              <a:rPr spc="-114" dirty="0"/>
              <a:t> </a:t>
            </a:r>
            <a:r>
              <a:rPr spc="-40" dirty="0"/>
              <a:t>as</a:t>
            </a:r>
            <a:r>
              <a:rPr spc="-110" dirty="0"/>
              <a:t> </a:t>
            </a:r>
            <a:r>
              <a:rPr spc="-20" dirty="0"/>
              <a:t>events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2298192" y="2576702"/>
            <a:ext cx="6240780" cy="122555"/>
            <a:chOff x="2298192" y="2576702"/>
            <a:chExt cx="6240780" cy="122555"/>
          </a:xfrm>
        </p:grpSpPr>
        <p:sp>
          <p:nvSpPr>
            <p:cNvPr id="18" name="object 18"/>
            <p:cNvSpPr/>
            <p:nvPr/>
          </p:nvSpPr>
          <p:spPr>
            <a:xfrm>
              <a:off x="2374265" y="2637662"/>
              <a:ext cx="6101080" cy="0"/>
            </a:xfrm>
            <a:custGeom>
              <a:avLst/>
              <a:gdLst/>
              <a:ahLst/>
              <a:cxnLst/>
              <a:rect l="l" t="t" r="r" b="b"/>
              <a:pathLst>
                <a:path w="6101080">
                  <a:moveTo>
                    <a:pt x="0" y="0"/>
                  </a:moveTo>
                  <a:lnTo>
                    <a:pt x="6100800" y="0"/>
                  </a:lnTo>
                </a:path>
              </a:pathLst>
            </a:custGeom>
            <a:ln w="12954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10765" y="2599562"/>
              <a:ext cx="6228080" cy="76200"/>
            </a:xfrm>
            <a:custGeom>
              <a:avLst/>
              <a:gdLst/>
              <a:ahLst/>
              <a:cxnLst/>
              <a:rect l="l" t="t" r="r" b="b"/>
              <a:pathLst>
                <a:path w="622808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6228080" h="76200">
                  <a:moveTo>
                    <a:pt x="6227800" y="38100"/>
                  </a:moveTo>
                  <a:lnTo>
                    <a:pt x="6151600" y="0"/>
                  </a:lnTo>
                  <a:lnTo>
                    <a:pt x="6151600" y="76200"/>
                  </a:lnTo>
                  <a:lnTo>
                    <a:pt x="6227800" y="38100"/>
                  </a:lnTo>
                  <a:close/>
                </a:path>
              </a:pathLst>
            </a:custGeom>
            <a:solidFill>
              <a:srgbClr val="F9B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0765" y="2576702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122428"/>
                  </a:lnTo>
                </a:path>
              </a:pathLst>
            </a:custGeom>
            <a:ln w="25146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95141" y="2369469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F9BDA9"/>
                </a:solidFill>
                <a:latin typeface="Verdana"/>
                <a:cs typeface="Verdana"/>
              </a:rPr>
              <a:t>o</a:t>
            </a:r>
            <a:r>
              <a:rPr sz="1200" spc="15" dirty="0">
                <a:solidFill>
                  <a:srgbClr val="F9BDA9"/>
                </a:solidFill>
                <a:latin typeface="Verdana"/>
                <a:cs typeface="Verdana"/>
              </a:rPr>
              <a:t>ld</a:t>
            </a:r>
            <a:r>
              <a:rPr sz="1200" spc="30" dirty="0">
                <a:solidFill>
                  <a:srgbClr val="F9BDA9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46615" y="2369469"/>
            <a:ext cx="490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ne</a:t>
            </a:r>
            <a:r>
              <a:rPr sz="1200" dirty="0">
                <a:solidFill>
                  <a:srgbClr val="F9BDA9"/>
                </a:solidFill>
                <a:latin typeface="Verdana"/>
                <a:cs typeface="Verdana"/>
              </a:rPr>
              <a:t>w</a:t>
            </a:r>
            <a:r>
              <a:rPr sz="1200" spc="25" dirty="0">
                <a:solidFill>
                  <a:srgbClr val="F9BDA9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DCF371C-0C39-407B-9B5D-6E3652FC7D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3285" y="925829"/>
            <a:ext cx="3126105" cy="4323715"/>
            <a:chOff x="383285" y="925829"/>
            <a:chExt cx="3126105" cy="4323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285" y="925829"/>
              <a:ext cx="1369334" cy="13815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4800" y="2036444"/>
              <a:ext cx="2421890" cy="3200400"/>
            </a:xfrm>
            <a:custGeom>
              <a:avLst/>
              <a:gdLst/>
              <a:ahLst/>
              <a:cxnLst/>
              <a:rect l="l" t="t" r="r" b="b"/>
              <a:pathLst>
                <a:path w="2421890" h="3200400">
                  <a:moveTo>
                    <a:pt x="2421636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2421636" y="3200400"/>
                  </a:lnTo>
                  <a:lnTo>
                    <a:pt x="2421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4800" y="2036444"/>
              <a:ext cx="2421890" cy="3200400"/>
            </a:xfrm>
            <a:custGeom>
              <a:avLst/>
              <a:gdLst/>
              <a:ahLst/>
              <a:cxnLst/>
              <a:rect l="l" t="t" r="r" b="b"/>
              <a:pathLst>
                <a:path w="2421890" h="3200400">
                  <a:moveTo>
                    <a:pt x="0" y="0"/>
                  </a:moveTo>
                  <a:lnTo>
                    <a:pt x="2421636" y="0"/>
                  </a:lnTo>
                  <a:lnTo>
                    <a:pt x="2421636" y="3200400"/>
                  </a:lnTo>
                  <a:lnTo>
                    <a:pt x="0" y="320040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81813" y="2468192"/>
            <a:ext cx="3184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Each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message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F05A28"/>
                </a:solidFill>
                <a:latin typeface="Verdana"/>
                <a:cs typeface="Verdana"/>
              </a:rPr>
              <a:t>a: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1843" y="2833952"/>
            <a:ext cx="391795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Timestamp</a:t>
            </a:r>
            <a:endParaRPr sz="2400">
              <a:latin typeface="Verdana"/>
              <a:cs typeface="Verdana"/>
            </a:endParaRPr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Referenceable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identifier</a:t>
            </a:r>
            <a:endParaRPr sz="2400">
              <a:latin typeface="Verdana"/>
              <a:cs typeface="Verdana"/>
            </a:endParaRPr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Payload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(binary)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92021" y="519066"/>
            <a:ext cx="391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Message</a:t>
            </a:r>
            <a:r>
              <a:rPr sz="3600" spc="-254" dirty="0"/>
              <a:t> </a:t>
            </a:r>
            <a:r>
              <a:rPr sz="3600" spc="5" dirty="0"/>
              <a:t>Content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1460513" y="2058998"/>
            <a:ext cx="16281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60" dirty="0">
                <a:solidFill>
                  <a:srgbClr val="3E3E3E"/>
                </a:solidFill>
                <a:latin typeface="Verdana"/>
                <a:cs typeface="Verdana"/>
              </a:rPr>
              <a:t>{timestamp}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4402" y="3038169"/>
            <a:ext cx="1880235" cy="215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z="7200" spc="-425" dirty="0">
                <a:solidFill>
                  <a:srgbClr val="3E3E3E"/>
                </a:solidFill>
                <a:latin typeface="Verdana"/>
                <a:cs typeface="Verdana"/>
              </a:rPr>
              <a:t>{id}</a:t>
            </a:r>
            <a:endParaRPr sz="7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95"/>
              </a:spcBef>
            </a:pP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[data</a:t>
            </a:r>
            <a:r>
              <a:rPr sz="20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content]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FD96B2-AEE4-4854-AA35-D58219497A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1813" y="1767152"/>
            <a:ext cx="6483350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375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Apache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Kafka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retains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all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published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messages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regardless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consumption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Retention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period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configurable</a:t>
            </a:r>
            <a:endParaRPr sz="2400">
              <a:latin typeface="Verdana"/>
              <a:cs typeface="Verdana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De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67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68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rs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-7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90" dirty="0">
                <a:solidFill>
                  <a:srgbClr val="F05A28"/>
                </a:solidFill>
                <a:latin typeface="Verdana"/>
                <a:cs typeface="Verdana"/>
              </a:rPr>
              <a:t>v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en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ys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Retention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period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defined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per-topic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basis</a:t>
            </a:r>
            <a:endParaRPr sz="2400">
              <a:latin typeface="Verdana"/>
              <a:cs typeface="Verdana"/>
            </a:endParaRPr>
          </a:p>
          <a:p>
            <a:pPr marL="12700" marR="2286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Physical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storage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resources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constrain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message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retention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2348" y="519066"/>
            <a:ext cx="5777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Message</a:t>
            </a:r>
            <a:r>
              <a:rPr sz="3600" spc="-220" dirty="0"/>
              <a:t> </a:t>
            </a:r>
            <a:r>
              <a:rPr sz="3600" spc="-20" dirty="0"/>
              <a:t>Retention</a:t>
            </a:r>
            <a:r>
              <a:rPr sz="3600" spc="-204" dirty="0"/>
              <a:t> </a:t>
            </a:r>
            <a:r>
              <a:rPr sz="3600" spc="45" dirty="0"/>
              <a:t>Policy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892" y="1935853"/>
            <a:ext cx="2418978" cy="33905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2F48-BD59-4163-B955-8FCF26697F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1813" y="1652853"/>
            <a:ext cx="4879340" cy="38658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Reliable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work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distribution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Redundancy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messages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Cluster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resiliency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Fault-tolerance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Guarantees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0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400" spc="-190" dirty="0">
                <a:solidFill>
                  <a:srgbClr val="F05A28"/>
                </a:solidFill>
                <a:latin typeface="Verdana"/>
                <a:cs typeface="Verdana"/>
              </a:rPr>
              <a:t>-</a:t>
            </a:r>
            <a:r>
              <a:rPr sz="2400" spc="-670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b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k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90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/>
                <a:cs typeface="Verdana"/>
              </a:rPr>
              <a:t>m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65" dirty="0">
                <a:solidFill>
                  <a:srgbClr val="F05A28"/>
                </a:solidFill>
                <a:latin typeface="Verdana"/>
                <a:cs typeface="Verdana"/>
              </a:rPr>
              <a:t>m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Configured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per-topic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basis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3055" y="519066"/>
            <a:ext cx="4137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Replication</a:t>
            </a:r>
            <a:r>
              <a:rPr sz="3600" spc="-245" dirty="0"/>
              <a:t> </a:t>
            </a:r>
            <a:r>
              <a:rPr sz="3600" spc="45" dirty="0"/>
              <a:t>Factor</a:t>
            </a:r>
            <a:endParaRPr sz="36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656" y="1845564"/>
            <a:ext cx="4019537" cy="35813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FBE3-458E-49AB-9513-6D2707BEC4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2781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79260" y="1652853"/>
            <a:ext cx="4879340" cy="239809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IN" sz="2400" spc="-15" dirty="0">
                <a:solidFill>
                  <a:srgbClr val="F05A28"/>
                </a:solidFill>
                <a:latin typeface="Verdana"/>
              </a:rPr>
              <a:t>Unit of Parallelism</a:t>
            </a:r>
            <a:br>
              <a:rPr lang="en-IN" sz="2400" spc="-15" dirty="0">
                <a:solidFill>
                  <a:srgbClr val="F05A28"/>
                </a:solidFill>
                <a:latin typeface="Verdana"/>
              </a:rPr>
            </a:br>
            <a:br>
              <a:rPr lang="en-IN" sz="2400" spc="-15" dirty="0">
                <a:solidFill>
                  <a:srgbClr val="F05A28"/>
                </a:solidFill>
                <a:latin typeface="Verdana"/>
              </a:rPr>
            </a:br>
            <a:r>
              <a:rPr lang="en-IN" sz="2400" spc="-15" dirty="0">
                <a:solidFill>
                  <a:srgbClr val="F05A28"/>
                </a:solidFill>
                <a:latin typeface="Verdana"/>
              </a:rPr>
              <a:t>Data Distribution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lang="en-IN" sz="2400" spc="40" dirty="0">
                <a:solidFill>
                  <a:srgbClr val="F05A28"/>
                </a:solidFill>
                <a:latin typeface="Verdana"/>
              </a:rPr>
              <a:t>Ordered Data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lang="en-IN" sz="2400" spc="40" dirty="0">
                <a:solidFill>
                  <a:srgbClr val="F05A28"/>
                </a:solidFill>
                <a:latin typeface="Verdana"/>
              </a:rPr>
              <a:t>Fault Tolerance</a:t>
            </a:r>
            <a:endParaRPr sz="2400" spc="40" dirty="0">
              <a:solidFill>
                <a:srgbClr val="F05A28"/>
              </a:solidFill>
              <a:latin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3055" y="519066"/>
            <a:ext cx="4137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Partitions</a:t>
            </a:r>
            <a:endParaRPr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FBE3-458E-49AB-9513-6D2707BEC4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FC703E-8005-AA21-BD8A-6BF78270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5791198" cy="350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5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407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Lucida Console</vt:lpstr>
      <vt:lpstr>Verdana</vt:lpstr>
      <vt:lpstr>Office Theme</vt:lpstr>
      <vt:lpstr>Understanding Topics and  Brokers</vt:lpstr>
      <vt:lpstr>Basic Apache Kafka installation:</vt:lpstr>
      <vt:lpstr>Apache Kafka Topics</vt:lpstr>
      <vt:lpstr>Broker</vt:lpstr>
      <vt:lpstr>ordered sequence (by time)  immutable facts as events</vt:lpstr>
      <vt:lpstr>Message Content</vt:lpstr>
      <vt:lpstr>Message Retention Policy</vt:lpstr>
      <vt:lpstr>Replication Factor</vt:lpstr>
      <vt:lpstr>Partitions</vt:lpstr>
      <vt:lpstr>Partitions Example</vt:lpstr>
      <vt:lpstr>Viewing Topic State</vt:lpstr>
      <vt:lpstr>Simple Kafka cluster setup Creating an Apache Kafka topic</vt:lpstr>
      <vt:lpstr>Detailed explanation and view: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Module Title in Titlecase</dc:title>
  <dc:creator>Ryan Plant</dc:creator>
  <cp:lastModifiedBy>Steve Steve</cp:lastModifiedBy>
  <cp:revision>10</cp:revision>
  <dcterms:created xsi:type="dcterms:W3CDTF">2023-03-06T15:31:53Z</dcterms:created>
  <dcterms:modified xsi:type="dcterms:W3CDTF">2024-12-21T21:16:50Z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2016-10-10T00:00:00Z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2023-03-06T00:00:00Z</vt:filetime>
  </property>
</Properties>
</file>