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D79BF-FA79-4244-959C-39AC76C9F76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98268-F453-4357-B036-2A6EED5FD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635" y="754380"/>
            <a:ext cx="9638728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7171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B7BB-D9A2-49F2-AFB3-EDA8A5872767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171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C598-B7B8-4805-BAC1-E2CE4F3F17DF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597F-7FF7-40BC-A5EF-D78E9167E7EC}" type="datetime1">
              <a:rPr lang="en-US" smtClean="0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80771"/>
            <a:ext cx="16459200" cy="571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E9FA-BB1D-4BF2-9F52-8BAE7FDD3D6C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EF93-9083-4AEB-A39B-CC2BEFA66011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7258" y="754380"/>
            <a:ext cx="1491348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4600" y="5073396"/>
            <a:ext cx="8780145" cy="2226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71717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257F-799C-4CF1-BE3E-E27EF81F9322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2048510"/>
            <a:ext cx="13315950" cy="2104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50"/>
              </a:spcBef>
            </a:pPr>
            <a:r>
              <a:rPr sz="6800" spc="-45" dirty="0"/>
              <a:t>Working</a:t>
            </a:r>
            <a:r>
              <a:rPr sz="6800" spc="-290" dirty="0"/>
              <a:t> </a:t>
            </a:r>
            <a:r>
              <a:rPr sz="6800" spc="75" dirty="0"/>
              <a:t>with</a:t>
            </a:r>
            <a:r>
              <a:rPr sz="6800" spc="-280" dirty="0"/>
              <a:t> </a:t>
            </a:r>
            <a:r>
              <a:rPr sz="6800" spc="-85" dirty="0"/>
              <a:t>Streams</a:t>
            </a:r>
            <a:r>
              <a:rPr sz="6800" spc="-290" dirty="0"/>
              <a:t> </a:t>
            </a:r>
            <a:r>
              <a:rPr sz="6800" dirty="0"/>
              <a:t>and</a:t>
            </a:r>
            <a:r>
              <a:rPr sz="6800" spc="-280" dirty="0"/>
              <a:t> </a:t>
            </a:r>
            <a:r>
              <a:rPr sz="6800" spc="-10" dirty="0"/>
              <a:t>Lambda </a:t>
            </a:r>
            <a:r>
              <a:rPr sz="6800" spc="-105" dirty="0"/>
              <a:t>Expressions</a:t>
            </a:r>
            <a:r>
              <a:rPr sz="6800" spc="-245" dirty="0"/>
              <a:t> </a:t>
            </a:r>
            <a:r>
              <a:rPr sz="6800" dirty="0"/>
              <a:t>in</a:t>
            </a:r>
            <a:r>
              <a:rPr sz="6800" spc="-240" dirty="0"/>
              <a:t> </a:t>
            </a:r>
            <a:r>
              <a:rPr sz="6800" spc="-20" dirty="0"/>
              <a:t>Java</a:t>
            </a:r>
            <a:endParaRPr sz="6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C9E1F-8D86-06CB-993D-D11518F4E4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120" dirty="0"/>
              <a:t> </a:t>
            </a:r>
            <a:r>
              <a:rPr spc="-95" dirty="0"/>
              <a:t>Expressions</a:t>
            </a:r>
            <a:r>
              <a:rPr spc="-125" dirty="0"/>
              <a:t> </a:t>
            </a:r>
            <a:r>
              <a:rPr spc="50" dirty="0"/>
              <a:t>and</a:t>
            </a:r>
            <a:r>
              <a:rPr spc="-120" dirty="0"/>
              <a:t> </a:t>
            </a:r>
            <a:r>
              <a:rPr dirty="0"/>
              <a:t>Functional</a:t>
            </a:r>
            <a:r>
              <a:rPr spc="-120" dirty="0"/>
              <a:t> </a:t>
            </a:r>
            <a:r>
              <a:rPr spc="-10" dirty="0"/>
              <a:t>Interfaces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9425" y="2552536"/>
            <a:ext cx="2801520" cy="3599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48553" y="6197091"/>
            <a:ext cx="39973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solidFill>
                  <a:srgbClr val="2A9FBC"/>
                </a:solidFill>
                <a:latin typeface="Arial Black"/>
                <a:cs typeface="Arial Black"/>
              </a:rPr>
              <a:t>Lambda</a:t>
            </a:r>
            <a:r>
              <a:rPr sz="3400" spc="-245" dirty="0">
                <a:solidFill>
                  <a:srgbClr val="2A9FBC"/>
                </a:solidFill>
                <a:latin typeface="Arial Black"/>
                <a:cs typeface="Arial Black"/>
              </a:rPr>
              <a:t> </a:t>
            </a:r>
            <a:r>
              <a:rPr sz="3400" spc="-325" dirty="0">
                <a:solidFill>
                  <a:srgbClr val="2A9FBC"/>
                </a:solidFill>
                <a:latin typeface="Arial Black"/>
                <a:cs typeface="Arial Black"/>
              </a:rPr>
              <a:t>Expression</a:t>
            </a:r>
            <a:endParaRPr sz="34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0356" y="2552536"/>
            <a:ext cx="2994920" cy="3599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88490" y="6197091"/>
            <a:ext cx="41732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65" dirty="0">
                <a:solidFill>
                  <a:srgbClr val="A62E5C"/>
                </a:solidFill>
                <a:latin typeface="Arial Black"/>
                <a:cs typeface="Arial Black"/>
              </a:rPr>
              <a:t>Functional</a:t>
            </a:r>
            <a:r>
              <a:rPr sz="3400" spc="-235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A62E5C"/>
                </a:solidFill>
                <a:latin typeface="Arial Black"/>
                <a:cs typeface="Arial Black"/>
              </a:rPr>
              <a:t>Interface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2022" y="4414011"/>
            <a:ext cx="198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65" dirty="0">
                <a:solidFill>
                  <a:srgbClr val="171717"/>
                </a:solidFill>
                <a:latin typeface="Arial Black"/>
                <a:cs typeface="Arial Black"/>
              </a:rPr>
              <a:t>implements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46817" y="4270268"/>
            <a:ext cx="4920615" cy="152400"/>
          </a:xfrm>
          <a:custGeom>
            <a:avLst/>
            <a:gdLst/>
            <a:ahLst/>
            <a:cxnLst/>
            <a:rect l="l" t="t" r="r" b="b"/>
            <a:pathLst>
              <a:path w="4920615" h="152400">
                <a:moveTo>
                  <a:pt x="25400" y="50798"/>
                </a:moveTo>
                <a:lnTo>
                  <a:pt x="15513" y="52794"/>
                </a:lnTo>
                <a:lnTo>
                  <a:pt x="7439" y="58238"/>
                </a:lnTo>
                <a:lnTo>
                  <a:pt x="1996" y="66311"/>
                </a:lnTo>
                <a:lnTo>
                  <a:pt x="0" y="76198"/>
                </a:lnTo>
                <a:lnTo>
                  <a:pt x="1996" y="86085"/>
                </a:lnTo>
                <a:lnTo>
                  <a:pt x="7439" y="94159"/>
                </a:lnTo>
                <a:lnTo>
                  <a:pt x="15513" y="99602"/>
                </a:lnTo>
                <a:lnTo>
                  <a:pt x="25450" y="101598"/>
                </a:lnTo>
                <a:lnTo>
                  <a:pt x="35337" y="99602"/>
                </a:lnTo>
                <a:lnTo>
                  <a:pt x="43411" y="94159"/>
                </a:lnTo>
                <a:lnTo>
                  <a:pt x="48854" y="86085"/>
                </a:lnTo>
                <a:lnTo>
                  <a:pt x="50850" y="76198"/>
                </a:lnTo>
                <a:lnTo>
                  <a:pt x="48854" y="66311"/>
                </a:lnTo>
                <a:lnTo>
                  <a:pt x="43411" y="58238"/>
                </a:lnTo>
                <a:lnTo>
                  <a:pt x="35337" y="52794"/>
                </a:lnTo>
                <a:lnTo>
                  <a:pt x="25400" y="50798"/>
                </a:lnTo>
                <a:close/>
              </a:path>
              <a:path w="4920615" h="152400">
                <a:moveTo>
                  <a:pt x="127050" y="50798"/>
                </a:moveTo>
                <a:lnTo>
                  <a:pt x="117163" y="52794"/>
                </a:lnTo>
                <a:lnTo>
                  <a:pt x="109090" y="58238"/>
                </a:lnTo>
                <a:lnTo>
                  <a:pt x="103646" y="66311"/>
                </a:lnTo>
                <a:lnTo>
                  <a:pt x="101650" y="76198"/>
                </a:lnTo>
                <a:lnTo>
                  <a:pt x="103646" y="86085"/>
                </a:lnTo>
                <a:lnTo>
                  <a:pt x="109090" y="94159"/>
                </a:lnTo>
                <a:lnTo>
                  <a:pt x="117163" y="99602"/>
                </a:lnTo>
                <a:lnTo>
                  <a:pt x="127101" y="101598"/>
                </a:lnTo>
                <a:lnTo>
                  <a:pt x="136988" y="99602"/>
                </a:lnTo>
                <a:lnTo>
                  <a:pt x="145062" y="94159"/>
                </a:lnTo>
                <a:lnTo>
                  <a:pt x="150505" y="86085"/>
                </a:lnTo>
                <a:lnTo>
                  <a:pt x="152501" y="76198"/>
                </a:lnTo>
                <a:lnTo>
                  <a:pt x="150505" y="66311"/>
                </a:lnTo>
                <a:lnTo>
                  <a:pt x="145062" y="58238"/>
                </a:lnTo>
                <a:lnTo>
                  <a:pt x="136988" y="52794"/>
                </a:lnTo>
                <a:lnTo>
                  <a:pt x="127050" y="50798"/>
                </a:lnTo>
                <a:close/>
              </a:path>
              <a:path w="4920615" h="152400">
                <a:moveTo>
                  <a:pt x="228701" y="50798"/>
                </a:moveTo>
                <a:lnTo>
                  <a:pt x="218814" y="52794"/>
                </a:lnTo>
                <a:lnTo>
                  <a:pt x="210740" y="58238"/>
                </a:lnTo>
                <a:lnTo>
                  <a:pt x="205297" y="66311"/>
                </a:lnTo>
                <a:lnTo>
                  <a:pt x="203301" y="76198"/>
                </a:lnTo>
                <a:lnTo>
                  <a:pt x="205297" y="86085"/>
                </a:lnTo>
                <a:lnTo>
                  <a:pt x="210740" y="94159"/>
                </a:lnTo>
                <a:lnTo>
                  <a:pt x="218814" y="99602"/>
                </a:lnTo>
                <a:lnTo>
                  <a:pt x="228752" y="101598"/>
                </a:lnTo>
                <a:lnTo>
                  <a:pt x="238639" y="99602"/>
                </a:lnTo>
                <a:lnTo>
                  <a:pt x="246713" y="94159"/>
                </a:lnTo>
                <a:lnTo>
                  <a:pt x="252156" y="86085"/>
                </a:lnTo>
                <a:lnTo>
                  <a:pt x="254152" y="76198"/>
                </a:lnTo>
                <a:lnTo>
                  <a:pt x="252156" y="66311"/>
                </a:lnTo>
                <a:lnTo>
                  <a:pt x="246713" y="58238"/>
                </a:lnTo>
                <a:lnTo>
                  <a:pt x="238639" y="52794"/>
                </a:lnTo>
                <a:lnTo>
                  <a:pt x="228701" y="50798"/>
                </a:lnTo>
                <a:close/>
              </a:path>
              <a:path w="4920615" h="152400">
                <a:moveTo>
                  <a:pt x="330352" y="50798"/>
                </a:moveTo>
                <a:lnTo>
                  <a:pt x="320465" y="52794"/>
                </a:lnTo>
                <a:lnTo>
                  <a:pt x="312391" y="58238"/>
                </a:lnTo>
                <a:lnTo>
                  <a:pt x="306948" y="66311"/>
                </a:lnTo>
                <a:lnTo>
                  <a:pt x="304952" y="76198"/>
                </a:lnTo>
                <a:lnTo>
                  <a:pt x="306948" y="86085"/>
                </a:lnTo>
                <a:lnTo>
                  <a:pt x="312391" y="94159"/>
                </a:lnTo>
                <a:lnTo>
                  <a:pt x="320465" y="99602"/>
                </a:lnTo>
                <a:lnTo>
                  <a:pt x="330403" y="101598"/>
                </a:lnTo>
                <a:lnTo>
                  <a:pt x="340290" y="99602"/>
                </a:lnTo>
                <a:lnTo>
                  <a:pt x="348363" y="94159"/>
                </a:lnTo>
                <a:lnTo>
                  <a:pt x="353807" y="86085"/>
                </a:lnTo>
                <a:lnTo>
                  <a:pt x="355803" y="76198"/>
                </a:lnTo>
                <a:lnTo>
                  <a:pt x="353807" y="66311"/>
                </a:lnTo>
                <a:lnTo>
                  <a:pt x="348363" y="58238"/>
                </a:lnTo>
                <a:lnTo>
                  <a:pt x="340290" y="52794"/>
                </a:lnTo>
                <a:lnTo>
                  <a:pt x="330352" y="50798"/>
                </a:lnTo>
                <a:close/>
              </a:path>
              <a:path w="4920615" h="152400">
                <a:moveTo>
                  <a:pt x="432003" y="50798"/>
                </a:moveTo>
                <a:lnTo>
                  <a:pt x="422116" y="52794"/>
                </a:lnTo>
                <a:lnTo>
                  <a:pt x="414042" y="58238"/>
                </a:lnTo>
                <a:lnTo>
                  <a:pt x="408599" y="66311"/>
                </a:lnTo>
                <a:lnTo>
                  <a:pt x="406603" y="76198"/>
                </a:lnTo>
                <a:lnTo>
                  <a:pt x="408599" y="86085"/>
                </a:lnTo>
                <a:lnTo>
                  <a:pt x="414042" y="94159"/>
                </a:lnTo>
                <a:lnTo>
                  <a:pt x="422116" y="99602"/>
                </a:lnTo>
                <a:lnTo>
                  <a:pt x="432053" y="101598"/>
                </a:lnTo>
                <a:lnTo>
                  <a:pt x="441940" y="99602"/>
                </a:lnTo>
                <a:lnTo>
                  <a:pt x="450014" y="94159"/>
                </a:lnTo>
                <a:lnTo>
                  <a:pt x="455457" y="86085"/>
                </a:lnTo>
                <a:lnTo>
                  <a:pt x="457453" y="76198"/>
                </a:lnTo>
                <a:lnTo>
                  <a:pt x="455457" y="66311"/>
                </a:lnTo>
                <a:lnTo>
                  <a:pt x="450014" y="58238"/>
                </a:lnTo>
                <a:lnTo>
                  <a:pt x="441940" y="52794"/>
                </a:lnTo>
                <a:lnTo>
                  <a:pt x="432003" y="50798"/>
                </a:lnTo>
                <a:close/>
              </a:path>
              <a:path w="4920615" h="152400">
                <a:moveTo>
                  <a:pt x="533653" y="50798"/>
                </a:moveTo>
                <a:lnTo>
                  <a:pt x="523767" y="52794"/>
                </a:lnTo>
                <a:lnTo>
                  <a:pt x="515693" y="58238"/>
                </a:lnTo>
                <a:lnTo>
                  <a:pt x="510250" y="66311"/>
                </a:lnTo>
                <a:lnTo>
                  <a:pt x="508253" y="76198"/>
                </a:lnTo>
                <a:lnTo>
                  <a:pt x="510250" y="86085"/>
                </a:lnTo>
                <a:lnTo>
                  <a:pt x="515693" y="94159"/>
                </a:lnTo>
                <a:lnTo>
                  <a:pt x="523767" y="99602"/>
                </a:lnTo>
                <a:lnTo>
                  <a:pt x="533704" y="101598"/>
                </a:lnTo>
                <a:lnTo>
                  <a:pt x="543591" y="99602"/>
                </a:lnTo>
                <a:lnTo>
                  <a:pt x="551665" y="94159"/>
                </a:lnTo>
                <a:lnTo>
                  <a:pt x="557108" y="86085"/>
                </a:lnTo>
                <a:lnTo>
                  <a:pt x="559104" y="76198"/>
                </a:lnTo>
                <a:lnTo>
                  <a:pt x="557108" y="66311"/>
                </a:lnTo>
                <a:lnTo>
                  <a:pt x="551665" y="58238"/>
                </a:lnTo>
                <a:lnTo>
                  <a:pt x="543591" y="52794"/>
                </a:lnTo>
                <a:lnTo>
                  <a:pt x="533653" y="50798"/>
                </a:lnTo>
                <a:close/>
              </a:path>
              <a:path w="4920615" h="152400">
                <a:moveTo>
                  <a:pt x="635304" y="50798"/>
                </a:moveTo>
                <a:lnTo>
                  <a:pt x="625417" y="52794"/>
                </a:lnTo>
                <a:lnTo>
                  <a:pt x="617344" y="58238"/>
                </a:lnTo>
                <a:lnTo>
                  <a:pt x="611900" y="66311"/>
                </a:lnTo>
                <a:lnTo>
                  <a:pt x="609904" y="76198"/>
                </a:lnTo>
                <a:lnTo>
                  <a:pt x="611900" y="86085"/>
                </a:lnTo>
                <a:lnTo>
                  <a:pt x="617344" y="94159"/>
                </a:lnTo>
                <a:lnTo>
                  <a:pt x="625417" y="99602"/>
                </a:lnTo>
                <a:lnTo>
                  <a:pt x="635355" y="101598"/>
                </a:lnTo>
                <a:lnTo>
                  <a:pt x="645242" y="99602"/>
                </a:lnTo>
                <a:lnTo>
                  <a:pt x="653316" y="94159"/>
                </a:lnTo>
                <a:lnTo>
                  <a:pt x="658759" y="86085"/>
                </a:lnTo>
                <a:lnTo>
                  <a:pt x="660755" y="76198"/>
                </a:lnTo>
                <a:lnTo>
                  <a:pt x="658759" y="66311"/>
                </a:lnTo>
                <a:lnTo>
                  <a:pt x="653316" y="58238"/>
                </a:lnTo>
                <a:lnTo>
                  <a:pt x="645242" y="52794"/>
                </a:lnTo>
                <a:lnTo>
                  <a:pt x="635304" y="50798"/>
                </a:lnTo>
                <a:close/>
              </a:path>
              <a:path w="4920615" h="152400">
                <a:moveTo>
                  <a:pt x="736955" y="50798"/>
                </a:moveTo>
                <a:lnTo>
                  <a:pt x="727068" y="52794"/>
                </a:lnTo>
                <a:lnTo>
                  <a:pt x="718994" y="58238"/>
                </a:lnTo>
                <a:lnTo>
                  <a:pt x="713551" y="66311"/>
                </a:lnTo>
                <a:lnTo>
                  <a:pt x="711555" y="76198"/>
                </a:lnTo>
                <a:lnTo>
                  <a:pt x="713551" y="86085"/>
                </a:lnTo>
                <a:lnTo>
                  <a:pt x="718994" y="94159"/>
                </a:lnTo>
                <a:lnTo>
                  <a:pt x="727068" y="99602"/>
                </a:lnTo>
                <a:lnTo>
                  <a:pt x="737006" y="101598"/>
                </a:lnTo>
                <a:lnTo>
                  <a:pt x="746893" y="99602"/>
                </a:lnTo>
                <a:lnTo>
                  <a:pt x="754967" y="94159"/>
                </a:lnTo>
                <a:lnTo>
                  <a:pt x="760410" y="86085"/>
                </a:lnTo>
                <a:lnTo>
                  <a:pt x="762406" y="76198"/>
                </a:lnTo>
                <a:lnTo>
                  <a:pt x="760410" y="66311"/>
                </a:lnTo>
                <a:lnTo>
                  <a:pt x="754967" y="58238"/>
                </a:lnTo>
                <a:lnTo>
                  <a:pt x="746893" y="52794"/>
                </a:lnTo>
                <a:lnTo>
                  <a:pt x="736955" y="50798"/>
                </a:lnTo>
                <a:close/>
              </a:path>
              <a:path w="4920615" h="152400">
                <a:moveTo>
                  <a:pt x="838606" y="50798"/>
                </a:moveTo>
                <a:lnTo>
                  <a:pt x="828719" y="52794"/>
                </a:lnTo>
                <a:lnTo>
                  <a:pt x="820645" y="58238"/>
                </a:lnTo>
                <a:lnTo>
                  <a:pt x="815202" y="66311"/>
                </a:lnTo>
                <a:lnTo>
                  <a:pt x="813206" y="76198"/>
                </a:lnTo>
                <a:lnTo>
                  <a:pt x="815202" y="86085"/>
                </a:lnTo>
                <a:lnTo>
                  <a:pt x="820645" y="94159"/>
                </a:lnTo>
                <a:lnTo>
                  <a:pt x="828719" y="99602"/>
                </a:lnTo>
                <a:lnTo>
                  <a:pt x="838657" y="101598"/>
                </a:lnTo>
                <a:lnTo>
                  <a:pt x="848544" y="99602"/>
                </a:lnTo>
                <a:lnTo>
                  <a:pt x="856617" y="94159"/>
                </a:lnTo>
                <a:lnTo>
                  <a:pt x="862061" y="86085"/>
                </a:lnTo>
                <a:lnTo>
                  <a:pt x="864057" y="76198"/>
                </a:lnTo>
                <a:lnTo>
                  <a:pt x="862061" y="66311"/>
                </a:lnTo>
                <a:lnTo>
                  <a:pt x="856617" y="58238"/>
                </a:lnTo>
                <a:lnTo>
                  <a:pt x="848544" y="52794"/>
                </a:lnTo>
                <a:lnTo>
                  <a:pt x="838606" y="50798"/>
                </a:lnTo>
                <a:close/>
              </a:path>
              <a:path w="4920615" h="152400">
                <a:moveTo>
                  <a:pt x="940257" y="50798"/>
                </a:moveTo>
                <a:lnTo>
                  <a:pt x="930370" y="52794"/>
                </a:lnTo>
                <a:lnTo>
                  <a:pt x="922296" y="58238"/>
                </a:lnTo>
                <a:lnTo>
                  <a:pt x="916853" y="66311"/>
                </a:lnTo>
                <a:lnTo>
                  <a:pt x="914857" y="76198"/>
                </a:lnTo>
                <a:lnTo>
                  <a:pt x="916853" y="86085"/>
                </a:lnTo>
                <a:lnTo>
                  <a:pt x="922296" y="94159"/>
                </a:lnTo>
                <a:lnTo>
                  <a:pt x="930370" y="99602"/>
                </a:lnTo>
                <a:lnTo>
                  <a:pt x="940307" y="101598"/>
                </a:lnTo>
                <a:lnTo>
                  <a:pt x="950194" y="99602"/>
                </a:lnTo>
                <a:lnTo>
                  <a:pt x="958268" y="94159"/>
                </a:lnTo>
                <a:lnTo>
                  <a:pt x="963711" y="86085"/>
                </a:lnTo>
                <a:lnTo>
                  <a:pt x="965707" y="76198"/>
                </a:lnTo>
                <a:lnTo>
                  <a:pt x="963711" y="66311"/>
                </a:lnTo>
                <a:lnTo>
                  <a:pt x="958268" y="58238"/>
                </a:lnTo>
                <a:lnTo>
                  <a:pt x="950194" y="52794"/>
                </a:lnTo>
                <a:lnTo>
                  <a:pt x="940257" y="50798"/>
                </a:lnTo>
                <a:close/>
              </a:path>
              <a:path w="4920615" h="152400">
                <a:moveTo>
                  <a:pt x="1041907" y="50798"/>
                </a:moveTo>
                <a:lnTo>
                  <a:pt x="1032021" y="52794"/>
                </a:lnTo>
                <a:lnTo>
                  <a:pt x="1023947" y="58238"/>
                </a:lnTo>
                <a:lnTo>
                  <a:pt x="1018504" y="66311"/>
                </a:lnTo>
                <a:lnTo>
                  <a:pt x="1016507" y="76198"/>
                </a:lnTo>
                <a:lnTo>
                  <a:pt x="1018504" y="86085"/>
                </a:lnTo>
                <a:lnTo>
                  <a:pt x="1023947" y="94159"/>
                </a:lnTo>
                <a:lnTo>
                  <a:pt x="1032021" y="99602"/>
                </a:lnTo>
                <a:lnTo>
                  <a:pt x="1041958" y="101598"/>
                </a:lnTo>
                <a:lnTo>
                  <a:pt x="1051845" y="99602"/>
                </a:lnTo>
                <a:lnTo>
                  <a:pt x="1059919" y="94159"/>
                </a:lnTo>
                <a:lnTo>
                  <a:pt x="1065362" y="86085"/>
                </a:lnTo>
                <a:lnTo>
                  <a:pt x="1067358" y="76198"/>
                </a:lnTo>
                <a:lnTo>
                  <a:pt x="1065362" y="66311"/>
                </a:lnTo>
                <a:lnTo>
                  <a:pt x="1059919" y="58238"/>
                </a:lnTo>
                <a:lnTo>
                  <a:pt x="1051845" y="52794"/>
                </a:lnTo>
                <a:lnTo>
                  <a:pt x="1041907" y="50798"/>
                </a:lnTo>
                <a:close/>
              </a:path>
              <a:path w="4920615" h="152400">
                <a:moveTo>
                  <a:pt x="1143558" y="50798"/>
                </a:moveTo>
                <a:lnTo>
                  <a:pt x="1133671" y="52794"/>
                </a:lnTo>
                <a:lnTo>
                  <a:pt x="1125598" y="58238"/>
                </a:lnTo>
                <a:lnTo>
                  <a:pt x="1120154" y="66311"/>
                </a:lnTo>
                <a:lnTo>
                  <a:pt x="1118158" y="76198"/>
                </a:lnTo>
                <a:lnTo>
                  <a:pt x="1120154" y="86085"/>
                </a:lnTo>
                <a:lnTo>
                  <a:pt x="1125598" y="94159"/>
                </a:lnTo>
                <a:lnTo>
                  <a:pt x="1133671" y="99602"/>
                </a:lnTo>
                <a:lnTo>
                  <a:pt x="1143609" y="101598"/>
                </a:lnTo>
                <a:lnTo>
                  <a:pt x="1153496" y="99602"/>
                </a:lnTo>
                <a:lnTo>
                  <a:pt x="1161570" y="94159"/>
                </a:lnTo>
                <a:lnTo>
                  <a:pt x="1167013" y="86085"/>
                </a:lnTo>
                <a:lnTo>
                  <a:pt x="1169009" y="76198"/>
                </a:lnTo>
                <a:lnTo>
                  <a:pt x="1167013" y="66311"/>
                </a:lnTo>
                <a:lnTo>
                  <a:pt x="1161570" y="58238"/>
                </a:lnTo>
                <a:lnTo>
                  <a:pt x="1153496" y="52794"/>
                </a:lnTo>
                <a:lnTo>
                  <a:pt x="1143558" y="50798"/>
                </a:lnTo>
                <a:close/>
              </a:path>
              <a:path w="4920615" h="152400">
                <a:moveTo>
                  <a:pt x="1245209" y="50798"/>
                </a:moveTo>
                <a:lnTo>
                  <a:pt x="1235322" y="52794"/>
                </a:lnTo>
                <a:lnTo>
                  <a:pt x="1227248" y="58238"/>
                </a:lnTo>
                <a:lnTo>
                  <a:pt x="1221805" y="66311"/>
                </a:lnTo>
                <a:lnTo>
                  <a:pt x="1219809" y="76198"/>
                </a:lnTo>
                <a:lnTo>
                  <a:pt x="1221805" y="86085"/>
                </a:lnTo>
                <a:lnTo>
                  <a:pt x="1227248" y="94159"/>
                </a:lnTo>
                <a:lnTo>
                  <a:pt x="1235322" y="99602"/>
                </a:lnTo>
                <a:lnTo>
                  <a:pt x="1245260" y="101598"/>
                </a:lnTo>
                <a:lnTo>
                  <a:pt x="1255147" y="99602"/>
                </a:lnTo>
                <a:lnTo>
                  <a:pt x="1263221" y="94159"/>
                </a:lnTo>
                <a:lnTo>
                  <a:pt x="1268664" y="86085"/>
                </a:lnTo>
                <a:lnTo>
                  <a:pt x="1270660" y="76198"/>
                </a:lnTo>
                <a:lnTo>
                  <a:pt x="1268664" y="66311"/>
                </a:lnTo>
                <a:lnTo>
                  <a:pt x="1263221" y="58238"/>
                </a:lnTo>
                <a:lnTo>
                  <a:pt x="1255147" y="52794"/>
                </a:lnTo>
                <a:lnTo>
                  <a:pt x="1245209" y="50798"/>
                </a:lnTo>
                <a:close/>
              </a:path>
              <a:path w="4920615" h="152400">
                <a:moveTo>
                  <a:pt x="1346860" y="50798"/>
                </a:moveTo>
                <a:lnTo>
                  <a:pt x="1336973" y="52794"/>
                </a:lnTo>
                <a:lnTo>
                  <a:pt x="1328899" y="58238"/>
                </a:lnTo>
                <a:lnTo>
                  <a:pt x="1323456" y="66311"/>
                </a:lnTo>
                <a:lnTo>
                  <a:pt x="1321460" y="76198"/>
                </a:lnTo>
                <a:lnTo>
                  <a:pt x="1323456" y="86085"/>
                </a:lnTo>
                <a:lnTo>
                  <a:pt x="1328899" y="94159"/>
                </a:lnTo>
                <a:lnTo>
                  <a:pt x="1336973" y="99602"/>
                </a:lnTo>
                <a:lnTo>
                  <a:pt x="1346911" y="101598"/>
                </a:lnTo>
                <a:lnTo>
                  <a:pt x="1356798" y="99602"/>
                </a:lnTo>
                <a:lnTo>
                  <a:pt x="1364871" y="94159"/>
                </a:lnTo>
                <a:lnTo>
                  <a:pt x="1370315" y="86085"/>
                </a:lnTo>
                <a:lnTo>
                  <a:pt x="1372311" y="76198"/>
                </a:lnTo>
                <a:lnTo>
                  <a:pt x="1370315" y="66311"/>
                </a:lnTo>
                <a:lnTo>
                  <a:pt x="1364871" y="58238"/>
                </a:lnTo>
                <a:lnTo>
                  <a:pt x="1356798" y="52794"/>
                </a:lnTo>
                <a:lnTo>
                  <a:pt x="1346860" y="50798"/>
                </a:lnTo>
                <a:close/>
              </a:path>
              <a:path w="4920615" h="152400">
                <a:moveTo>
                  <a:pt x="1448511" y="50798"/>
                </a:moveTo>
                <a:lnTo>
                  <a:pt x="1438624" y="52794"/>
                </a:lnTo>
                <a:lnTo>
                  <a:pt x="1430550" y="58238"/>
                </a:lnTo>
                <a:lnTo>
                  <a:pt x="1425107" y="66311"/>
                </a:lnTo>
                <a:lnTo>
                  <a:pt x="1423111" y="76198"/>
                </a:lnTo>
                <a:lnTo>
                  <a:pt x="1425107" y="86085"/>
                </a:lnTo>
                <a:lnTo>
                  <a:pt x="1430550" y="94159"/>
                </a:lnTo>
                <a:lnTo>
                  <a:pt x="1438624" y="99602"/>
                </a:lnTo>
                <a:lnTo>
                  <a:pt x="1448561" y="101598"/>
                </a:lnTo>
                <a:lnTo>
                  <a:pt x="1458448" y="99602"/>
                </a:lnTo>
                <a:lnTo>
                  <a:pt x="1466522" y="94159"/>
                </a:lnTo>
                <a:lnTo>
                  <a:pt x="1471965" y="86085"/>
                </a:lnTo>
                <a:lnTo>
                  <a:pt x="1473961" y="76198"/>
                </a:lnTo>
                <a:lnTo>
                  <a:pt x="1471965" y="66311"/>
                </a:lnTo>
                <a:lnTo>
                  <a:pt x="1466522" y="58238"/>
                </a:lnTo>
                <a:lnTo>
                  <a:pt x="1458448" y="52794"/>
                </a:lnTo>
                <a:lnTo>
                  <a:pt x="1448511" y="50798"/>
                </a:lnTo>
                <a:close/>
              </a:path>
              <a:path w="4920615" h="152400">
                <a:moveTo>
                  <a:pt x="1550161" y="50798"/>
                </a:moveTo>
                <a:lnTo>
                  <a:pt x="1540275" y="52794"/>
                </a:lnTo>
                <a:lnTo>
                  <a:pt x="1532201" y="58238"/>
                </a:lnTo>
                <a:lnTo>
                  <a:pt x="1526758" y="66311"/>
                </a:lnTo>
                <a:lnTo>
                  <a:pt x="1524761" y="76198"/>
                </a:lnTo>
                <a:lnTo>
                  <a:pt x="1526758" y="86085"/>
                </a:lnTo>
                <a:lnTo>
                  <a:pt x="1532201" y="94159"/>
                </a:lnTo>
                <a:lnTo>
                  <a:pt x="1540275" y="99602"/>
                </a:lnTo>
                <a:lnTo>
                  <a:pt x="1550212" y="101598"/>
                </a:lnTo>
                <a:lnTo>
                  <a:pt x="1560099" y="99602"/>
                </a:lnTo>
                <a:lnTo>
                  <a:pt x="1568173" y="94159"/>
                </a:lnTo>
                <a:lnTo>
                  <a:pt x="1573616" y="86085"/>
                </a:lnTo>
                <a:lnTo>
                  <a:pt x="1575612" y="76198"/>
                </a:lnTo>
                <a:lnTo>
                  <a:pt x="1573616" y="66311"/>
                </a:lnTo>
                <a:lnTo>
                  <a:pt x="1568173" y="58238"/>
                </a:lnTo>
                <a:lnTo>
                  <a:pt x="1560099" y="52794"/>
                </a:lnTo>
                <a:lnTo>
                  <a:pt x="1550161" y="50798"/>
                </a:lnTo>
                <a:close/>
              </a:path>
              <a:path w="4920615" h="152400">
                <a:moveTo>
                  <a:pt x="1651812" y="50798"/>
                </a:moveTo>
                <a:lnTo>
                  <a:pt x="1641925" y="52794"/>
                </a:lnTo>
                <a:lnTo>
                  <a:pt x="1633852" y="58238"/>
                </a:lnTo>
                <a:lnTo>
                  <a:pt x="1628408" y="66311"/>
                </a:lnTo>
                <a:lnTo>
                  <a:pt x="1626412" y="76198"/>
                </a:lnTo>
                <a:lnTo>
                  <a:pt x="1628408" y="86085"/>
                </a:lnTo>
                <a:lnTo>
                  <a:pt x="1633852" y="94159"/>
                </a:lnTo>
                <a:lnTo>
                  <a:pt x="1641925" y="99602"/>
                </a:lnTo>
                <a:lnTo>
                  <a:pt x="1651863" y="101598"/>
                </a:lnTo>
                <a:lnTo>
                  <a:pt x="1661750" y="99602"/>
                </a:lnTo>
                <a:lnTo>
                  <a:pt x="1669824" y="94159"/>
                </a:lnTo>
                <a:lnTo>
                  <a:pt x="1675267" y="86085"/>
                </a:lnTo>
                <a:lnTo>
                  <a:pt x="1677263" y="76198"/>
                </a:lnTo>
                <a:lnTo>
                  <a:pt x="1675267" y="66311"/>
                </a:lnTo>
                <a:lnTo>
                  <a:pt x="1669824" y="58238"/>
                </a:lnTo>
                <a:lnTo>
                  <a:pt x="1661750" y="52794"/>
                </a:lnTo>
                <a:lnTo>
                  <a:pt x="1651812" y="50798"/>
                </a:lnTo>
                <a:close/>
              </a:path>
              <a:path w="4920615" h="152400">
                <a:moveTo>
                  <a:pt x="1753463" y="50798"/>
                </a:moveTo>
                <a:lnTo>
                  <a:pt x="1743576" y="52794"/>
                </a:lnTo>
                <a:lnTo>
                  <a:pt x="1735502" y="58238"/>
                </a:lnTo>
                <a:lnTo>
                  <a:pt x="1730059" y="66311"/>
                </a:lnTo>
                <a:lnTo>
                  <a:pt x="1728063" y="76198"/>
                </a:lnTo>
                <a:lnTo>
                  <a:pt x="1730059" y="86085"/>
                </a:lnTo>
                <a:lnTo>
                  <a:pt x="1735502" y="94159"/>
                </a:lnTo>
                <a:lnTo>
                  <a:pt x="1743576" y="99602"/>
                </a:lnTo>
                <a:lnTo>
                  <a:pt x="1753514" y="101598"/>
                </a:lnTo>
                <a:lnTo>
                  <a:pt x="1763401" y="99602"/>
                </a:lnTo>
                <a:lnTo>
                  <a:pt x="1771475" y="94159"/>
                </a:lnTo>
                <a:lnTo>
                  <a:pt x="1776918" y="86085"/>
                </a:lnTo>
                <a:lnTo>
                  <a:pt x="1778914" y="76198"/>
                </a:lnTo>
                <a:lnTo>
                  <a:pt x="1776918" y="66311"/>
                </a:lnTo>
                <a:lnTo>
                  <a:pt x="1771475" y="58238"/>
                </a:lnTo>
                <a:lnTo>
                  <a:pt x="1763401" y="52794"/>
                </a:lnTo>
                <a:lnTo>
                  <a:pt x="1753463" y="50798"/>
                </a:lnTo>
                <a:close/>
              </a:path>
              <a:path w="4920615" h="152400">
                <a:moveTo>
                  <a:pt x="1855114" y="50798"/>
                </a:moveTo>
                <a:lnTo>
                  <a:pt x="1845227" y="52794"/>
                </a:lnTo>
                <a:lnTo>
                  <a:pt x="1837153" y="58238"/>
                </a:lnTo>
                <a:lnTo>
                  <a:pt x="1831710" y="66311"/>
                </a:lnTo>
                <a:lnTo>
                  <a:pt x="1829714" y="76198"/>
                </a:lnTo>
                <a:lnTo>
                  <a:pt x="1831710" y="86085"/>
                </a:lnTo>
                <a:lnTo>
                  <a:pt x="1837153" y="94159"/>
                </a:lnTo>
                <a:lnTo>
                  <a:pt x="1845227" y="99602"/>
                </a:lnTo>
                <a:lnTo>
                  <a:pt x="1855165" y="101598"/>
                </a:lnTo>
                <a:lnTo>
                  <a:pt x="1865051" y="99602"/>
                </a:lnTo>
                <a:lnTo>
                  <a:pt x="1873125" y="94159"/>
                </a:lnTo>
                <a:lnTo>
                  <a:pt x="1878569" y="86085"/>
                </a:lnTo>
                <a:lnTo>
                  <a:pt x="1880565" y="76198"/>
                </a:lnTo>
                <a:lnTo>
                  <a:pt x="1878569" y="66311"/>
                </a:lnTo>
                <a:lnTo>
                  <a:pt x="1873125" y="58238"/>
                </a:lnTo>
                <a:lnTo>
                  <a:pt x="1865051" y="52794"/>
                </a:lnTo>
                <a:lnTo>
                  <a:pt x="1855114" y="50798"/>
                </a:lnTo>
                <a:close/>
              </a:path>
              <a:path w="4920615" h="152400">
                <a:moveTo>
                  <a:pt x="1956765" y="50798"/>
                </a:moveTo>
                <a:lnTo>
                  <a:pt x="1946878" y="52794"/>
                </a:lnTo>
                <a:lnTo>
                  <a:pt x="1938804" y="58238"/>
                </a:lnTo>
                <a:lnTo>
                  <a:pt x="1933361" y="66311"/>
                </a:lnTo>
                <a:lnTo>
                  <a:pt x="1931365" y="76198"/>
                </a:lnTo>
                <a:lnTo>
                  <a:pt x="1933361" y="86085"/>
                </a:lnTo>
                <a:lnTo>
                  <a:pt x="1938804" y="94159"/>
                </a:lnTo>
                <a:lnTo>
                  <a:pt x="1946878" y="99602"/>
                </a:lnTo>
                <a:lnTo>
                  <a:pt x="1956816" y="101598"/>
                </a:lnTo>
                <a:lnTo>
                  <a:pt x="1966702" y="99602"/>
                </a:lnTo>
                <a:lnTo>
                  <a:pt x="1974776" y="94159"/>
                </a:lnTo>
                <a:lnTo>
                  <a:pt x="1980219" y="86085"/>
                </a:lnTo>
                <a:lnTo>
                  <a:pt x="1982216" y="76198"/>
                </a:lnTo>
                <a:lnTo>
                  <a:pt x="1980219" y="66311"/>
                </a:lnTo>
                <a:lnTo>
                  <a:pt x="1974776" y="58238"/>
                </a:lnTo>
                <a:lnTo>
                  <a:pt x="1966702" y="52794"/>
                </a:lnTo>
                <a:lnTo>
                  <a:pt x="1956765" y="50798"/>
                </a:lnTo>
                <a:close/>
              </a:path>
              <a:path w="4920615" h="152400">
                <a:moveTo>
                  <a:pt x="2058416" y="50798"/>
                </a:moveTo>
                <a:lnTo>
                  <a:pt x="2048528" y="52794"/>
                </a:lnTo>
                <a:lnTo>
                  <a:pt x="2040455" y="58238"/>
                </a:lnTo>
                <a:lnTo>
                  <a:pt x="2035011" y="66312"/>
                </a:lnTo>
                <a:lnTo>
                  <a:pt x="2033016" y="76198"/>
                </a:lnTo>
                <a:lnTo>
                  <a:pt x="2035012" y="86085"/>
                </a:lnTo>
                <a:lnTo>
                  <a:pt x="2040455" y="94159"/>
                </a:lnTo>
                <a:lnTo>
                  <a:pt x="2048529" y="99602"/>
                </a:lnTo>
                <a:lnTo>
                  <a:pt x="2058466" y="101598"/>
                </a:lnTo>
                <a:lnTo>
                  <a:pt x="2068353" y="99602"/>
                </a:lnTo>
                <a:lnTo>
                  <a:pt x="2076426" y="94159"/>
                </a:lnTo>
                <a:lnTo>
                  <a:pt x="2081870" y="86085"/>
                </a:lnTo>
                <a:lnTo>
                  <a:pt x="2083866" y="76198"/>
                </a:lnTo>
                <a:lnTo>
                  <a:pt x="2081870" y="66311"/>
                </a:lnTo>
                <a:lnTo>
                  <a:pt x="2076426" y="58238"/>
                </a:lnTo>
                <a:lnTo>
                  <a:pt x="2068352" y="52794"/>
                </a:lnTo>
                <a:lnTo>
                  <a:pt x="2058416" y="50798"/>
                </a:lnTo>
                <a:close/>
              </a:path>
              <a:path w="4920615" h="152400">
                <a:moveTo>
                  <a:pt x="2160066" y="50798"/>
                </a:moveTo>
                <a:lnTo>
                  <a:pt x="2150179" y="52794"/>
                </a:lnTo>
                <a:lnTo>
                  <a:pt x="2142106" y="58238"/>
                </a:lnTo>
                <a:lnTo>
                  <a:pt x="2136662" y="66312"/>
                </a:lnTo>
                <a:lnTo>
                  <a:pt x="2134666" y="76198"/>
                </a:lnTo>
                <a:lnTo>
                  <a:pt x="2136662" y="86085"/>
                </a:lnTo>
                <a:lnTo>
                  <a:pt x="2142106" y="94159"/>
                </a:lnTo>
                <a:lnTo>
                  <a:pt x="2150179" y="99602"/>
                </a:lnTo>
                <a:lnTo>
                  <a:pt x="2160117" y="101598"/>
                </a:lnTo>
                <a:lnTo>
                  <a:pt x="2170004" y="99602"/>
                </a:lnTo>
                <a:lnTo>
                  <a:pt x="2178077" y="94159"/>
                </a:lnTo>
                <a:lnTo>
                  <a:pt x="2183521" y="86085"/>
                </a:lnTo>
                <a:lnTo>
                  <a:pt x="2185517" y="76198"/>
                </a:lnTo>
                <a:lnTo>
                  <a:pt x="2183521" y="66312"/>
                </a:lnTo>
                <a:lnTo>
                  <a:pt x="2178077" y="58238"/>
                </a:lnTo>
                <a:lnTo>
                  <a:pt x="2170004" y="52794"/>
                </a:lnTo>
                <a:lnTo>
                  <a:pt x="2160066" y="50798"/>
                </a:lnTo>
                <a:close/>
              </a:path>
              <a:path w="4920615" h="152400">
                <a:moveTo>
                  <a:pt x="2261717" y="50798"/>
                </a:moveTo>
                <a:lnTo>
                  <a:pt x="2251830" y="52794"/>
                </a:lnTo>
                <a:lnTo>
                  <a:pt x="2243756" y="58238"/>
                </a:lnTo>
                <a:lnTo>
                  <a:pt x="2238313" y="66312"/>
                </a:lnTo>
                <a:lnTo>
                  <a:pt x="2236317" y="76198"/>
                </a:lnTo>
                <a:lnTo>
                  <a:pt x="2238313" y="86085"/>
                </a:lnTo>
                <a:lnTo>
                  <a:pt x="2243756" y="94159"/>
                </a:lnTo>
                <a:lnTo>
                  <a:pt x="2251830" y="99602"/>
                </a:lnTo>
                <a:lnTo>
                  <a:pt x="2261768" y="101598"/>
                </a:lnTo>
                <a:lnTo>
                  <a:pt x="2271654" y="99602"/>
                </a:lnTo>
                <a:lnTo>
                  <a:pt x="2279728" y="94159"/>
                </a:lnTo>
                <a:lnTo>
                  <a:pt x="2285172" y="86085"/>
                </a:lnTo>
                <a:lnTo>
                  <a:pt x="2287168" y="76198"/>
                </a:lnTo>
                <a:lnTo>
                  <a:pt x="2285172" y="66312"/>
                </a:lnTo>
                <a:lnTo>
                  <a:pt x="2279728" y="58238"/>
                </a:lnTo>
                <a:lnTo>
                  <a:pt x="2271654" y="52794"/>
                </a:lnTo>
                <a:lnTo>
                  <a:pt x="2261717" y="50798"/>
                </a:lnTo>
                <a:close/>
              </a:path>
              <a:path w="4920615" h="152400">
                <a:moveTo>
                  <a:pt x="2363368" y="50798"/>
                </a:moveTo>
                <a:lnTo>
                  <a:pt x="2353481" y="52794"/>
                </a:lnTo>
                <a:lnTo>
                  <a:pt x="2345407" y="58238"/>
                </a:lnTo>
                <a:lnTo>
                  <a:pt x="2339964" y="66312"/>
                </a:lnTo>
                <a:lnTo>
                  <a:pt x="2337968" y="76198"/>
                </a:lnTo>
                <a:lnTo>
                  <a:pt x="2339964" y="86085"/>
                </a:lnTo>
                <a:lnTo>
                  <a:pt x="2345407" y="94159"/>
                </a:lnTo>
                <a:lnTo>
                  <a:pt x="2353481" y="99602"/>
                </a:lnTo>
                <a:lnTo>
                  <a:pt x="2363419" y="101598"/>
                </a:lnTo>
                <a:lnTo>
                  <a:pt x="2373305" y="99602"/>
                </a:lnTo>
                <a:lnTo>
                  <a:pt x="2381379" y="94159"/>
                </a:lnTo>
                <a:lnTo>
                  <a:pt x="2386823" y="86085"/>
                </a:lnTo>
                <a:lnTo>
                  <a:pt x="2388819" y="76198"/>
                </a:lnTo>
                <a:lnTo>
                  <a:pt x="2386823" y="66312"/>
                </a:lnTo>
                <a:lnTo>
                  <a:pt x="2381379" y="58238"/>
                </a:lnTo>
                <a:lnTo>
                  <a:pt x="2373305" y="52794"/>
                </a:lnTo>
                <a:lnTo>
                  <a:pt x="2363368" y="50798"/>
                </a:lnTo>
                <a:close/>
              </a:path>
              <a:path w="4920615" h="152400">
                <a:moveTo>
                  <a:pt x="2465019" y="50798"/>
                </a:moveTo>
                <a:lnTo>
                  <a:pt x="2455132" y="52794"/>
                </a:lnTo>
                <a:lnTo>
                  <a:pt x="2447058" y="58238"/>
                </a:lnTo>
                <a:lnTo>
                  <a:pt x="2441615" y="66312"/>
                </a:lnTo>
                <a:lnTo>
                  <a:pt x="2439619" y="76198"/>
                </a:lnTo>
                <a:lnTo>
                  <a:pt x="2441615" y="86085"/>
                </a:lnTo>
                <a:lnTo>
                  <a:pt x="2447058" y="94159"/>
                </a:lnTo>
                <a:lnTo>
                  <a:pt x="2455132" y="99602"/>
                </a:lnTo>
                <a:lnTo>
                  <a:pt x="2465070" y="101598"/>
                </a:lnTo>
                <a:lnTo>
                  <a:pt x="2474956" y="99602"/>
                </a:lnTo>
                <a:lnTo>
                  <a:pt x="2483030" y="94159"/>
                </a:lnTo>
                <a:lnTo>
                  <a:pt x="2488473" y="86085"/>
                </a:lnTo>
                <a:lnTo>
                  <a:pt x="2490470" y="76198"/>
                </a:lnTo>
                <a:lnTo>
                  <a:pt x="2488473" y="66312"/>
                </a:lnTo>
                <a:lnTo>
                  <a:pt x="2483030" y="58238"/>
                </a:lnTo>
                <a:lnTo>
                  <a:pt x="2474956" y="52794"/>
                </a:lnTo>
                <a:lnTo>
                  <a:pt x="2465019" y="50798"/>
                </a:lnTo>
                <a:close/>
              </a:path>
              <a:path w="4920615" h="152400">
                <a:moveTo>
                  <a:pt x="2566670" y="50798"/>
                </a:moveTo>
                <a:lnTo>
                  <a:pt x="2556783" y="52794"/>
                </a:lnTo>
                <a:lnTo>
                  <a:pt x="2548709" y="58238"/>
                </a:lnTo>
                <a:lnTo>
                  <a:pt x="2543266" y="66312"/>
                </a:lnTo>
                <a:lnTo>
                  <a:pt x="2541270" y="76198"/>
                </a:lnTo>
                <a:lnTo>
                  <a:pt x="2543266" y="86085"/>
                </a:lnTo>
                <a:lnTo>
                  <a:pt x="2548709" y="94159"/>
                </a:lnTo>
                <a:lnTo>
                  <a:pt x="2556783" y="99602"/>
                </a:lnTo>
                <a:lnTo>
                  <a:pt x="2566720" y="101598"/>
                </a:lnTo>
                <a:lnTo>
                  <a:pt x="2576607" y="99602"/>
                </a:lnTo>
                <a:lnTo>
                  <a:pt x="2584680" y="94159"/>
                </a:lnTo>
                <a:lnTo>
                  <a:pt x="2590124" y="86085"/>
                </a:lnTo>
                <a:lnTo>
                  <a:pt x="2592120" y="76198"/>
                </a:lnTo>
                <a:lnTo>
                  <a:pt x="2590124" y="66312"/>
                </a:lnTo>
                <a:lnTo>
                  <a:pt x="2584680" y="58238"/>
                </a:lnTo>
                <a:lnTo>
                  <a:pt x="2576607" y="52794"/>
                </a:lnTo>
                <a:lnTo>
                  <a:pt x="2566670" y="50798"/>
                </a:lnTo>
                <a:close/>
              </a:path>
              <a:path w="4920615" h="152400">
                <a:moveTo>
                  <a:pt x="2668320" y="50798"/>
                </a:moveTo>
                <a:lnTo>
                  <a:pt x="2658433" y="52794"/>
                </a:lnTo>
                <a:lnTo>
                  <a:pt x="2650360" y="58238"/>
                </a:lnTo>
                <a:lnTo>
                  <a:pt x="2644916" y="66312"/>
                </a:lnTo>
                <a:lnTo>
                  <a:pt x="2642920" y="76198"/>
                </a:lnTo>
                <a:lnTo>
                  <a:pt x="2644916" y="86085"/>
                </a:lnTo>
                <a:lnTo>
                  <a:pt x="2650360" y="94159"/>
                </a:lnTo>
                <a:lnTo>
                  <a:pt x="2658433" y="99602"/>
                </a:lnTo>
                <a:lnTo>
                  <a:pt x="2668370" y="101598"/>
                </a:lnTo>
                <a:lnTo>
                  <a:pt x="2678257" y="99602"/>
                </a:lnTo>
                <a:lnTo>
                  <a:pt x="2686330" y="94159"/>
                </a:lnTo>
                <a:lnTo>
                  <a:pt x="2691774" y="86085"/>
                </a:lnTo>
                <a:lnTo>
                  <a:pt x="2693770" y="76198"/>
                </a:lnTo>
                <a:lnTo>
                  <a:pt x="2691774" y="66312"/>
                </a:lnTo>
                <a:lnTo>
                  <a:pt x="2686330" y="58238"/>
                </a:lnTo>
                <a:lnTo>
                  <a:pt x="2678257" y="52794"/>
                </a:lnTo>
                <a:lnTo>
                  <a:pt x="2668320" y="50798"/>
                </a:lnTo>
                <a:close/>
              </a:path>
              <a:path w="4920615" h="152400">
                <a:moveTo>
                  <a:pt x="2769970" y="50798"/>
                </a:moveTo>
                <a:lnTo>
                  <a:pt x="2760083" y="52794"/>
                </a:lnTo>
                <a:lnTo>
                  <a:pt x="2752010" y="58238"/>
                </a:lnTo>
                <a:lnTo>
                  <a:pt x="2746566" y="66312"/>
                </a:lnTo>
                <a:lnTo>
                  <a:pt x="2744570" y="76198"/>
                </a:lnTo>
                <a:lnTo>
                  <a:pt x="2746566" y="86085"/>
                </a:lnTo>
                <a:lnTo>
                  <a:pt x="2752010" y="94159"/>
                </a:lnTo>
                <a:lnTo>
                  <a:pt x="2760083" y="99602"/>
                </a:lnTo>
                <a:lnTo>
                  <a:pt x="2770021" y="101598"/>
                </a:lnTo>
                <a:lnTo>
                  <a:pt x="2779908" y="99602"/>
                </a:lnTo>
                <a:lnTo>
                  <a:pt x="2787981" y="94159"/>
                </a:lnTo>
                <a:lnTo>
                  <a:pt x="2793425" y="86085"/>
                </a:lnTo>
                <a:lnTo>
                  <a:pt x="2795421" y="76198"/>
                </a:lnTo>
                <a:lnTo>
                  <a:pt x="2793425" y="66312"/>
                </a:lnTo>
                <a:lnTo>
                  <a:pt x="2787981" y="58238"/>
                </a:lnTo>
                <a:lnTo>
                  <a:pt x="2779908" y="52794"/>
                </a:lnTo>
                <a:lnTo>
                  <a:pt x="2769970" y="50798"/>
                </a:lnTo>
                <a:close/>
              </a:path>
              <a:path w="4920615" h="152400">
                <a:moveTo>
                  <a:pt x="2871621" y="50798"/>
                </a:moveTo>
                <a:lnTo>
                  <a:pt x="2861734" y="52794"/>
                </a:lnTo>
                <a:lnTo>
                  <a:pt x="2853660" y="58238"/>
                </a:lnTo>
                <a:lnTo>
                  <a:pt x="2848217" y="66312"/>
                </a:lnTo>
                <a:lnTo>
                  <a:pt x="2846221" y="76198"/>
                </a:lnTo>
                <a:lnTo>
                  <a:pt x="2848217" y="86085"/>
                </a:lnTo>
                <a:lnTo>
                  <a:pt x="2853660" y="94159"/>
                </a:lnTo>
                <a:lnTo>
                  <a:pt x="2861734" y="99602"/>
                </a:lnTo>
                <a:lnTo>
                  <a:pt x="2871671" y="101598"/>
                </a:lnTo>
                <a:lnTo>
                  <a:pt x="2881558" y="99602"/>
                </a:lnTo>
                <a:lnTo>
                  <a:pt x="2889632" y="94159"/>
                </a:lnTo>
                <a:lnTo>
                  <a:pt x="2895075" y="86085"/>
                </a:lnTo>
                <a:lnTo>
                  <a:pt x="2897071" y="76198"/>
                </a:lnTo>
                <a:lnTo>
                  <a:pt x="2895075" y="66312"/>
                </a:lnTo>
                <a:lnTo>
                  <a:pt x="2889632" y="58238"/>
                </a:lnTo>
                <a:lnTo>
                  <a:pt x="2881558" y="52794"/>
                </a:lnTo>
                <a:lnTo>
                  <a:pt x="2871621" y="50798"/>
                </a:lnTo>
                <a:close/>
              </a:path>
              <a:path w="4920615" h="152400">
                <a:moveTo>
                  <a:pt x="2973271" y="50798"/>
                </a:moveTo>
                <a:lnTo>
                  <a:pt x="2963385" y="52794"/>
                </a:lnTo>
                <a:lnTo>
                  <a:pt x="2955311" y="58238"/>
                </a:lnTo>
                <a:lnTo>
                  <a:pt x="2949868" y="66312"/>
                </a:lnTo>
                <a:lnTo>
                  <a:pt x="2947871" y="76198"/>
                </a:lnTo>
                <a:lnTo>
                  <a:pt x="2949868" y="86085"/>
                </a:lnTo>
                <a:lnTo>
                  <a:pt x="2955311" y="94159"/>
                </a:lnTo>
                <a:lnTo>
                  <a:pt x="2963385" y="99602"/>
                </a:lnTo>
                <a:lnTo>
                  <a:pt x="2973322" y="101598"/>
                </a:lnTo>
                <a:lnTo>
                  <a:pt x="2983209" y="99602"/>
                </a:lnTo>
                <a:lnTo>
                  <a:pt x="2991283" y="94159"/>
                </a:lnTo>
                <a:lnTo>
                  <a:pt x="2996726" y="86085"/>
                </a:lnTo>
                <a:lnTo>
                  <a:pt x="2998722" y="76198"/>
                </a:lnTo>
                <a:lnTo>
                  <a:pt x="2996726" y="66312"/>
                </a:lnTo>
                <a:lnTo>
                  <a:pt x="2991283" y="58238"/>
                </a:lnTo>
                <a:lnTo>
                  <a:pt x="2983209" y="52794"/>
                </a:lnTo>
                <a:lnTo>
                  <a:pt x="2973271" y="50798"/>
                </a:lnTo>
                <a:close/>
              </a:path>
              <a:path w="4920615" h="152400">
                <a:moveTo>
                  <a:pt x="3074922" y="50798"/>
                </a:moveTo>
                <a:lnTo>
                  <a:pt x="3065036" y="52794"/>
                </a:lnTo>
                <a:lnTo>
                  <a:pt x="3056962" y="58238"/>
                </a:lnTo>
                <a:lnTo>
                  <a:pt x="3051518" y="66312"/>
                </a:lnTo>
                <a:lnTo>
                  <a:pt x="3049522" y="76198"/>
                </a:lnTo>
                <a:lnTo>
                  <a:pt x="3051518" y="86085"/>
                </a:lnTo>
                <a:lnTo>
                  <a:pt x="3056962" y="94159"/>
                </a:lnTo>
                <a:lnTo>
                  <a:pt x="3065036" y="99602"/>
                </a:lnTo>
                <a:lnTo>
                  <a:pt x="3074973" y="101598"/>
                </a:lnTo>
                <a:lnTo>
                  <a:pt x="3084860" y="99602"/>
                </a:lnTo>
                <a:lnTo>
                  <a:pt x="3092934" y="94159"/>
                </a:lnTo>
                <a:lnTo>
                  <a:pt x="3098377" y="86085"/>
                </a:lnTo>
                <a:lnTo>
                  <a:pt x="3100373" y="76198"/>
                </a:lnTo>
                <a:lnTo>
                  <a:pt x="3098377" y="66312"/>
                </a:lnTo>
                <a:lnTo>
                  <a:pt x="3092934" y="58238"/>
                </a:lnTo>
                <a:lnTo>
                  <a:pt x="3084860" y="52794"/>
                </a:lnTo>
                <a:lnTo>
                  <a:pt x="3074922" y="50798"/>
                </a:lnTo>
                <a:close/>
              </a:path>
              <a:path w="4920615" h="152400">
                <a:moveTo>
                  <a:pt x="3176573" y="50798"/>
                </a:moveTo>
                <a:lnTo>
                  <a:pt x="3166687" y="52794"/>
                </a:lnTo>
                <a:lnTo>
                  <a:pt x="3158613" y="58238"/>
                </a:lnTo>
                <a:lnTo>
                  <a:pt x="3153169" y="66312"/>
                </a:lnTo>
                <a:lnTo>
                  <a:pt x="3151173" y="76198"/>
                </a:lnTo>
                <a:lnTo>
                  <a:pt x="3153169" y="86085"/>
                </a:lnTo>
                <a:lnTo>
                  <a:pt x="3158613" y="94159"/>
                </a:lnTo>
                <a:lnTo>
                  <a:pt x="3166687" y="99602"/>
                </a:lnTo>
                <a:lnTo>
                  <a:pt x="3176624" y="101598"/>
                </a:lnTo>
                <a:lnTo>
                  <a:pt x="3186511" y="99602"/>
                </a:lnTo>
                <a:lnTo>
                  <a:pt x="3194584" y="94159"/>
                </a:lnTo>
                <a:lnTo>
                  <a:pt x="3200028" y="86085"/>
                </a:lnTo>
                <a:lnTo>
                  <a:pt x="3202024" y="76198"/>
                </a:lnTo>
                <a:lnTo>
                  <a:pt x="3200028" y="66312"/>
                </a:lnTo>
                <a:lnTo>
                  <a:pt x="3194584" y="58238"/>
                </a:lnTo>
                <a:lnTo>
                  <a:pt x="3186511" y="52794"/>
                </a:lnTo>
                <a:lnTo>
                  <a:pt x="3176573" y="50798"/>
                </a:lnTo>
                <a:close/>
              </a:path>
              <a:path w="4920615" h="152400">
                <a:moveTo>
                  <a:pt x="3278224" y="50798"/>
                </a:moveTo>
                <a:lnTo>
                  <a:pt x="3268337" y="52794"/>
                </a:lnTo>
                <a:lnTo>
                  <a:pt x="3260264" y="58238"/>
                </a:lnTo>
                <a:lnTo>
                  <a:pt x="3254820" y="66312"/>
                </a:lnTo>
                <a:lnTo>
                  <a:pt x="3252824" y="76198"/>
                </a:lnTo>
                <a:lnTo>
                  <a:pt x="3254820" y="86085"/>
                </a:lnTo>
                <a:lnTo>
                  <a:pt x="3260264" y="94159"/>
                </a:lnTo>
                <a:lnTo>
                  <a:pt x="3268337" y="99602"/>
                </a:lnTo>
                <a:lnTo>
                  <a:pt x="3278275" y="101598"/>
                </a:lnTo>
                <a:lnTo>
                  <a:pt x="3288162" y="99602"/>
                </a:lnTo>
                <a:lnTo>
                  <a:pt x="3296235" y="94159"/>
                </a:lnTo>
                <a:lnTo>
                  <a:pt x="3301679" y="86085"/>
                </a:lnTo>
                <a:lnTo>
                  <a:pt x="3303675" y="76198"/>
                </a:lnTo>
                <a:lnTo>
                  <a:pt x="3301679" y="66312"/>
                </a:lnTo>
                <a:lnTo>
                  <a:pt x="3296235" y="58238"/>
                </a:lnTo>
                <a:lnTo>
                  <a:pt x="3288162" y="52794"/>
                </a:lnTo>
                <a:lnTo>
                  <a:pt x="3278224" y="50798"/>
                </a:lnTo>
                <a:close/>
              </a:path>
              <a:path w="4920615" h="152400">
                <a:moveTo>
                  <a:pt x="3379875" y="50798"/>
                </a:moveTo>
                <a:lnTo>
                  <a:pt x="3369988" y="52794"/>
                </a:lnTo>
                <a:lnTo>
                  <a:pt x="3361914" y="58238"/>
                </a:lnTo>
                <a:lnTo>
                  <a:pt x="3356471" y="66312"/>
                </a:lnTo>
                <a:lnTo>
                  <a:pt x="3354475" y="76198"/>
                </a:lnTo>
                <a:lnTo>
                  <a:pt x="3356471" y="86085"/>
                </a:lnTo>
                <a:lnTo>
                  <a:pt x="3361914" y="94159"/>
                </a:lnTo>
                <a:lnTo>
                  <a:pt x="3369988" y="99602"/>
                </a:lnTo>
                <a:lnTo>
                  <a:pt x="3379925" y="101598"/>
                </a:lnTo>
                <a:lnTo>
                  <a:pt x="3389812" y="99602"/>
                </a:lnTo>
                <a:lnTo>
                  <a:pt x="3397886" y="94159"/>
                </a:lnTo>
                <a:lnTo>
                  <a:pt x="3403329" y="86085"/>
                </a:lnTo>
                <a:lnTo>
                  <a:pt x="3405325" y="76198"/>
                </a:lnTo>
                <a:lnTo>
                  <a:pt x="3403329" y="66312"/>
                </a:lnTo>
                <a:lnTo>
                  <a:pt x="3397886" y="58238"/>
                </a:lnTo>
                <a:lnTo>
                  <a:pt x="3389812" y="52794"/>
                </a:lnTo>
                <a:lnTo>
                  <a:pt x="3379875" y="50798"/>
                </a:lnTo>
                <a:close/>
              </a:path>
              <a:path w="4920615" h="152400">
                <a:moveTo>
                  <a:pt x="3481525" y="50798"/>
                </a:moveTo>
                <a:lnTo>
                  <a:pt x="3471639" y="52794"/>
                </a:lnTo>
                <a:lnTo>
                  <a:pt x="3463565" y="58238"/>
                </a:lnTo>
                <a:lnTo>
                  <a:pt x="3458122" y="66312"/>
                </a:lnTo>
                <a:lnTo>
                  <a:pt x="3456125" y="76198"/>
                </a:lnTo>
                <a:lnTo>
                  <a:pt x="3458122" y="86085"/>
                </a:lnTo>
                <a:lnTo>
                  <a:pt x="3463565" y="94159"/>
                </a:lnTo>
                <a:lnTo>
                  <a:pt x="3471639" y="99602"/>
                </a:lnTo>
                <a:lnTo>
                  <a:pt x="3481576" y="101598"/>
                </a:lnTo>
                <a:lnTo>
                  <a:pt x="3491463" y="99602"/>
                </a:lnTo>
                <a:lnTo>
                  <a:pt x="3499537" y="94159"/>
                </a:lnTo>
                <a:lnTo>
                  <a:pt x="3504980" y="86085"/>
                </a:lnTo>
                <a:lnTo>
                  <a:pt x="3506976" y="76198"/>
                </a:lnTo>
                <a:lnTo>
                  <a:pt x="3504980" y="66312"/>
                </a:lnTo>
                <a:lnTo>
                  <a:pt x="3499537" y="58238"/>
                </a:lnTo>
                <a:lnTo>
                  <a:pt x="3491463" y="52794"/>
                </a:lnTo>
                <a:lnTo>
                  <a:pt x="3481525" y="50798"/>
                </a:lnTo>
                <a:close/>
              </a:path>
              <a:path w="4920615" h="152400">
                <a:moveTo>
                  <a:pt x="3583176" y="50798"/>
                </a:moveTo>
                <a:lnTo>
                  <a:pt x="3573289" y="52794"/>
                </a:lnTo>
                <a:lnTo>
                  <a:pt x="3565216" y="58238"/>
                </a:lnTo>
                <a:lnTo>
                  <a:pt x="3559772" y="66312"/>
                </a:lnTo>
                <a:lnTo>
                  <a:pt x="3557776" y="76198"/>
                </a:lnTo>
                <a:lnTo>
                  <a:pt x="3559772" y="86085"/>
                </a:lnTo>
                <a:lnTo>
                  <a:pt x="3565216" y="94159"/>
                </a:lnTo>
                <a:lnTo>
                  <a:pt x="3573289" y="99602"/>
                </a:lnTo>
                <a:lnTo>
                  <a:pt x="3583227" y="101598"/>
                </a:lnTo>
                <a:lnTo>
                  <a:pt x="3593114" y="99602"/>
                </a:lnTo>
                <a:lnTo>
                  <a:pt x="3601188" y="94159"/>
                </a:lnTo>
                <a:lnTo>
                  <a:pt x="3606631" y="86085"/>
                </a:lnTo>
                <a:lnTo>
                  <a:pt x="3608627" y="76198"/>
                </a:lnTo>
                <a:lnTo>
                  <a:pt x="3606631" y="66312"/>
                </a:lnTo>
                <a:lnTo>
                  <a:pt x="3601188" y="58238"/>
                </a:lnTo>
                <a:lnTo>
                  <a:pt x="3593114" y="52794"/>
                </a:lnTo>
                <a:lnTo>
                  <a:pt x="3583176" y="50798"/>
                </a:lnTo>
                <a:close/>
              </a:path>
              <a:path w="4920615" h="152400">
                <a:moveTo>
                  <a:pt x="3684827" y="50798"/>
                </a:moveTo>
                <a:lnTo>
                  <a:pt x="3674940" y="52794"/>
                </a:lnTo>
                <a:lnTo>
                  <a:pt x="3666866" y="58238"/>
                </a:lnTo>
                <a:lnTo>
                  <a:pt x="3661423" y="66312"/>
                </a:lnTo>
                <a:lnTo>
                  <a:pt x="3659427" y="76198"/>
                </a:lnTo>
                <a:lnTo>
                  <a:pt x="3661423" y="86085"/>
                </a:lnTo>
                <a:lnTo>
                  <a:pt x="3666866" y="94159"/>
                </a:lnTo>
                <a:lnTo>
                  <a:pt x="3674940" y="99602"/>
                </a:lnTo>
                <a:lnTo>
                  <a:pt x="3684878" y="101598"/>
                </a:lnTo>
                <a:lnTo>
                  <a:pt x="3694765" y="99602"/>
                </a:lnTo>
                <a:lnTo>
                  <a:pt x="3702838" y="94159"/>
                </a:lnTo>
                <a:lnTo>
                  <a:pt x="3708282" y="86085"/>
                </a:lnTo>
                <a:lnTo>
                  <a:pt x="3710278" y="76198"/>
                </a:lnTo>
                <a:lnTo>
                  <a:pt x="3708282" y="66312"/>
                </a:lnTo>
                <a:lnTo>
                  <a:pt x="3702838" y="58238"/>
                </a:lnTo>
                <a:lnTo>
                  <a:pt x="3694765" y="52794"/>
                </a:lnTo>
                <a:lnTo>
                  <a:pt x="3684827" y="50798"/>
                </a:lnTo>
                <a:close/>
              </a:path>
              <a:path w="4920615" h="152400">
                <a:moveTo>
                  <a:pt x="3786478" y="50798"/>
                </a:moveTo>
                <a:lnTo>
                  <a:pt x="3776591" y="52794"/>
                </a:lnTo>
                <a:lnTo>
                  <a:pt x="3768517" y="58238"/>
                </a:lnTo>
                <a:lnTo>
                  <a:pt x="3763074" y="66312"/>
                </a:lnTo>
                <a:lnTo>
                  <a:pt x="3761078" y="76198"/>
                </a:lnTo>
                <a:lnTo>
                  <a:pt x="3763074" y="86085"/>
                </a:lnTo>
                <a:lnTo>
                  <a:pt x="3768517" y="94159"/>
                </a:lnTo>
                <a:lnTo>
                  <a:pt x="3776591" y="99602"/>
                </a:lnTo>
                <a:lnTo>
                  <a:pt x="3786529" y="101598"/>
                </a:lnTo>
                <a:lnTo>
                  <a:pt x="3796416" y="99602"/>
                </a:lnTo>
                <a:lnTo>
                  <a:pt x="3804489" y="94159"/>
                </a:lnTo>
                <a:lnTo>
                  <a:pt x="3809933" y="86085"/>
                </a:lnTo>
                <a:lnTo>
                  <a:pt x="3811929" y="76198"/>
                </a:lnTo>
                <a:lnTo>
                  <a:pt x="3809933" y="66312"/>
                </a:lnTo>
                <a:lnTo>
                  <a:pt x="3804489" y="58238"/>
                </a:lnTo>
                <a:lnTo>
                  <a:pt x="3796416" y="52794"/>
                </a:lnTo>
                <a:lnTo>
                  <a:pt x="3786478" y="50798"/>
                </a:lnTo>
                <a:close/>
              </a:path>
              <a:path w="4920615" h="152400">
                <a:moveTo>
                  <a:pt x="3888129" y="50798"/>
                </a:moveTo>
                <a:lnTo>
                  <a:pt x="3878242" y="52794"/>
                </a:lnTo>
                <a:lnTo>
                  <a:pt x="3870168" y="58238"/>
                </a:lnTo>
                <a:lnTo>
                  <a:pt x="3864725" y="66312"/>
                </a:lnTo>
                <a:lnTo>
                  <a:pt x="3862729" y="76198"/>
                </a:lnTo>
                <a:lnTo>
                  <a:pt x="3864725" y="86085"/>
                </a:lnTo>
                <a:lnTo>
                  <a:pt x="3870168" y="94159"/>
                </a:lnTo>
                <a:lnTo>
                  <a:pt x="3878242" y="99602"/>
                </a:lnTo>
                <a:lnTo>
                  <a:pt x="3888179" y="101598"/>
                </a:lnTo>
                <a:lnTo>
                  <a:pt x="3898066" y="99602"/>
                </a:lnTo>
                <a:lnTo>
                  <a:pt x="3906140" y="94159"/>
                </a:lnTo>
                <a:lnTo>
                  <a:pt x="3911583" y="86085"/>
                </a:lnTo>
                <a:lnTo>
                  <a:pt x="3913579" y="76198"/>
                </a:lnTo>
                <a:lnTo>
                  <a:pt x="3911583" y="66312"/>
                </a:lnTo>
                <a:lnTo>
                  <a:pt x="3906140" y="58238"/>
                </a:lnTo>
                <a:lnTo>
                  <a:pt x="3898066" y="52794"/>
                </a:lnTo>
                <a:lnTo>
                  <a:pt x="3888129" y="50798"/>
                </a:lnTo>
                <a:close/>
              </a:path>
              <a:path w="4920615" h="152400">
                <a:moveTo>
                  <a:pt x="3989779" y="50800"/>
                </a:moveTo>
                <a:lnTo>
                  <a:pt x="3979892" y="52796"/>
                </a:lnTo>
                <a:lnTo>
                  <a:pt x="3971819" y="58239"/>
                </a:lnTo>
                <a:lnTo>
                  <a:pt x="3966375" y="66313"/>
                </a:lnTo>
                <a:lnTo>
                  <a:pt x="3964380" y="76200"/>
                </a:lnTo>
                <a:lnTo>
                  <a:pt x="3966376" y="86086"/>
                </a:lnTo>
                <a:lnTo>
                  <a:pt x="3971819" y="94160"/>
                </a:lnTo>
                <a:lnTo>
                  <a:pt x="3979893" y="99603"/>
                </a:lnTo>
                <a:lnTo>
                  <a:pt x="3989830" y="101600"/>
                </a:lnTo>
                <a:lnTo>
                  <a:pt x="3999717" y="99603"/>
                </a:lnTo>
                <a:lnTo>
                  <a:pt x="4007791" y="94160"/>
                </a:lnTo>
                <a:lnTo>
                  <a:pt x="4013234" y="86085"/>
                </a:lnTo>
                <a:lnTo>
                  <a:pt x="4015230" y="76198"/>
                </a:lnTo>
                <a:lnTo>
                  <a:pt x="4013234" y="66312"/>
                </a:lnTo>
                <a:lnTo>
                  <a:pt x="4007791" y="58239"/>
                </a:lnTo>
                <a:lnTo>
                  <a:pt x="3999717" y="52795"/>
                </a:lnTo>
                <a:lnTo>
                  <a:pt x="3989779" y="50800"/>
                </a:lnTo>
                <a:close/>
              </a:path>
              <a:path w="4920615" h="152400">
                <a:moveTo>
                  <a:pt x="4091430" y="50800"/>
                </a:moveTo>
                <a:lnTo>
                  <a:pt x="4081543" y="52796"/>
                </a:lnTo>
                <a:lnTo>
                  <a:pt x="4073470" y="58239"/>
                </a:lnTo>
                <a:lnTo>
                  <a:pt x="4068026" y="66313"/>
                </a:lnTo>
                <a:lnTo>
                  <a:pt x="4066030" y="76200"/>
                </a:lnTo>
                <a:lnTo>
                  <a:pt x="4068026" y="86086"/>
                </a:lnTo>
                <a:lnTo>
                  <a:pt x="4073470" y="94160"/>
                </a:lnTo>
                <a:lnTo>
                  <a:pt x="4081543" y="99603"/>
                </a:lnTo>
                <a:lnTo>
                  <a:pt x="4091481" y="101600"/>
                </a:lnTo>
                <a:lnTo>
                  <a:pt x="4101368" y="99603"/>
                </a:lnTo>
                <a:lnTo>
                  <a:pt x="4109442" y="94160"/>
                </a:lnTo>
                <a:lnTo>
                  <a:pt x="4114885" y="86086"/>
                </a:lnTo>
                <a:lnTo>
                  <a:pt x="4116881" y="76200"/>
                </a:lnTo>
                <a:lnTo>
                  <a:pt x="4114885" y="66313"/>
                </a:lnTo>
                <a:lnTo>
                  <a:pt x="4109442" y="58239"/>
                </a:lnTo>
                <a:lnTo>
                  <a:pt x="4101368" y="52796"/>
                </a:lnTo>
                <a:lnTo>
                  <a:pt x="4091430" y="50800"/>
                </a:lnTo>
                <a:close/>
              </a:path>
              <a:path w="4920615" h="152400">
                <a:moveTo>
                  <a:pt x="4193081" y="50800"/>
                </a:moveTo>
                <a:lnTo>
                  <a:pt x="4183194" y="52796"/>
                </a:lnTo>
                <a:lnTo>
                  <a:pt x="4175120" y="58239"/>
                </a:lnTo>
                <a:lnTo>
                  <a:pt x="4169677" y="66313"/>
                </a:lnTo>
                <a:lnTo>
                  <a:pt x="4167681" y="76200"/>
                </a:lnTo>
                <a:lnTo>
                  <a:pt x="4169677" y="86086"/>
                </a:lnTo>
                <a:lnTo>
                  <a:pt x="4175120" y="94160"/>
                </a:lnTo>
                <a:lnTo>
                  <a:pt x="4183194" y="99603"/>
                </a:lnTo>
                <a:lnTo>
                  <a:pt x="4193132" y="101600"/>
                </a:lnTo>
                <a:lnTo>
                  <a:pt x="4203019" y="99603"/>
                </a:lnTo>
                <a:lnTo>
                  <a:pt x="4211092" y="94160"/>
                </a:lnTo>
                <a:lnTo>
                  <a:pt x="4216536" y="86086"/>
                </a:lnTo>
                <a:lnTo>
                  <a:pt x="4218532" y="76200"/>
                </a:lnTo>
                <a:lnTo>
                  <a:pt x="4216536" y="66313"/>
                </a:lnTo>
                <a:lnTo>
                  <a:pt x="4211092" y="58239"/>
                </a:lnTo>
                <a:lnTo>
                  <a:pt x="4203019" y="52796"/>
                </a:lnTo>
                <a:lnTo>
                  <a:pt x="4193081" y="50800"/>
                </a:lnTo>
                <a:close/>
              </a:path>
              <a:path w="4920615" h="152400">
                <a:moveTo>
                  <a:pt x="4294732" y="50800"/>
                </a:moveTo>
                <a:lnTo>
                  <a:pt x="4284845" y="52796"/>
                </a:lnTo>
                <a:lnTo>
                  <a:pt x="4276771" y="58239"/>
                </a:lnTo>
                <a:lnTo>
                  <a:pt x="4271328" y="66313"/>
                </a:lnTo>
                <a:lnTo>
                  <a:pt x="4269332" y="76200"/>
                </a:lnTo>
                <a:lnTo>
                  <a:pt x="4271328" y="86086"/>
                </a:lnTo>
                <a:lnTo>
                  <a:pt x="4276771" y="94160"/>
                </a:lnTo>
                <a:lnTo>
                  <a:pt x="4284845" y="99603"/>
                </a:lnTo>
                <a:lnTo>
                  <a:pt x="4294783" y="101600"/>
                </a:lnTo>
                <a:lnTo>
                  <a:pt x="4304670" y="99603"/>
                </a:lnTo>
                <a:lnTo>
                  <a:pt x="4312743" y="94160"/>
                </a:lnTo>
                <a:lnTo>
                  <a:pt x="4318187" y="86086"/>
                </a:lnTo>
                <a:lnTo>
                  <a:pt x="4320183" y="76200"/>
                </a:lnTo>
                <a:lnTo>
                  <a:pt x="4318187" y="66313"/>
                </a:lnTo>
                <a:lnTo>
                  <a:pt x="4312743" y="58239"/>
                </a:lnTo>
                <a:lnTo>
                  <a:pt x="4304670" y="52796"/>
                </a:lnTo>
                <a:lnTo>
                  <a:pt x="4294732" y="50800"/>
                </a:lnTo>
                <a:close/>
              </a:path>
              <a:path w="4920615" h="152400">
                <a:moveTo>
                  <a:pt x="4396383" y="50800"/>
                </a:moveTo>
                <a:lnTo>
                  <a:pt x="4386496" y="52796"/>
                </a:lnTo>
                <a:lnTo>
                  <a:pt x="4378422" y="58239"/>
                </a:lnTo>
                <a:lnTo>
                  <a:pt x="4372979" y="66313"/>
                </a:lnTo>
                <a:lnTo>
                  <a:pt x="4370983" y="76200"/>
                </a:lnTo>
                <a:lnTo>
                  <a:pt x="4372979" y="86086"/>
                </a:lnTo>
                <a:lnTo>
                  <a:pt x="4378422" y="94160"/>
                </a:lnTo>
                <a:lnTo>
                  <a:pt x="4386496" y="99603"/>
                </a:lnTo>
                <a:lnTo>
                  <a:pt x="4396433" y="101600"/>
                </a:lnTo>
                <a:lnTo>
                  <a:pt x="4406320" y="99603"/>
                </a:lnTo>
                <a:lnTo>
                  <a:pt x="4414394" y="94160"/>
                </a:lnTo>
                <a:lnTo>
                  <a:pt x="4419837" y="86086"/>
                </a:lnTo>
                <a:lnTo>
                  <a:pt x="4421833" y="76200"/>
                </a:lnTo>
                <a:lnTo>
                  <a:pt x="4419837" y="66313"/>
                </a:lnTo>
                <a:lnTo>
                  <a:pt x="4414394" y="58239"/>
                </a:lnTo>
                <a:lnTo>
                  <a:pt x="4406320" y="52796"/>
                </a:lnTo>
                <a:lnTo>
                  <a:pt x="4396383" y="50800"/>
                </a:lnTo>
                <a:close/>
              </a:path>
              <a:path w="4920615" h="152400">
                <a:moveTo>
                  <a:pt x="4498033" y="50800"/>
                </a:moveTo>
                <a:lnTo>
                  <a:pt x="4488147" y="52796"/>
                </a:lnTo>
                <a:lnTo>
                  <a:pt x="4480073" y="58239"/>
                </a:lnTo>
                <a:lnTo>
                  <a:pt x="4474630" y="66313"/>
                </a:lnTo>
                <a:lnTo>
                  <a:pt x="4472633" y="76200"/>
                </a:lnTo>
                <a:lnTo>
                  <a:pt x="4474630" y="86086"/>
                </a:lnTo>
                <a:lnTo>
                  <a:pt x="4480073" y="94160"/>
                </a:lnTo>
                <a:lnTo>
                  <a:pt x="4488147" y="99603"/>
                </a:lnTo>
                <a:lnTo>
                  <a:pt x="4498085" y="101600"/>
                </a:lnTo>
                <a:lnTo>
                  <a:pt x="4507972" y="99603"/>
                </a:lnTo>
                <a:lnTo>
                  <a:pt x="4516046" y="94160"/>
                </a:lnTo>
                <a:lnTo>
                  <a:pt x="4521489" y="86086"/>
                </a:lnTo>
                <a:lnTo>
                  <a:pt x="4523485" y="76200"/>
                </a:lnTo>
                <a:lnTo>
                  <a:pt x="4521489" y="66313"/>
                </a:lnTo>
                <a:lnTo>
                  <a:pt x="4516046" y="58239"/>
                </a:lnTo>
                <a:lnTo>
                  <a:pt x="4507972" y="52796"/>
                </a:lnTo>
                <a:lnTo>
                  <a:pt x="4498033" y="50800"/>
                </a:lnTo>
                <a:close/>
              </a:path>
              <a:path w="4920615" h="152400">
                <a:moveTo>
                  <a:pt x="4599685" y="50800"/>
                </a:moveTo>
                <a:lnTo>
                  <a:pt x="4589799" y="52796"/>
                </a:lnTo>
                <a:lnTo>
                  <a:pt x="4581725" y="58239"/>
                </a:lnTo>
                <a:lnTo>
                  <a:pt x="4576282" y="66313"/>
                </a:lnTo>
                <a:lnTo>
                  <a:pt x="4574285" y="76200"/>
                </a:lnTo>
                <a:lnTo>
                  <a:pt x="4576282" y="86086"/>
                </a:lnTo>
                <a:lnTo>
                  <a:pt x="4581725" y="94160"/>
                </a:lnTo>
                <a:lnTo>
                  <a:pt x="4589799" y="99603"/>
                </a:lnTo>
                <a:lnTo>
                  <a:pt x="4599736" y="101600"/>
                </a:lnTo>
                <a:lnTo>
                  <a:pt x="4609623" y="99603"/>
                </a:lnTo>
                <a:lnTo>
                  <a:pt x="4617696" y="94160"/>
                </a:lnTo>
                <a:lnTo>
                  <a:pt x="4623140" y="86086"/>
                </a:lnTo>
                <a:lnTo>
                  <a:pt x="4625136" y="76200"/>
                </a:lnTo>
                <a:lnTo>
                  <a:pt x="4623140" y="66313"/>
                </a:lnTo>
                <a:lnTo>
                  <a:pt x="4617696" y="58239"/>
                </a:lnTo>
                <a:lnTo>
                  <a:pt x="4609623" y="52796"/>
                </a:lnTo>
                <a:lnTo>
                  <a:pt x="4599685" y="50800"/>
                </a:lnTo>
                <a:close/>
              </a:path>
              <a:path w="4920615" h="152400">
                <a:moveTo>
                  <a:pt x="4701336" y="50800"/>
                </a:moveTo>
                <a:lnTo>
                  <a:pt x="4691449" y="52796"/>
                </a:lnTo>
                <a:lnTo>
                  <a:pt x="4683376" y="58239"/>
                </a:lnTo>
                <a:lnTo>
                  <a:pt x="4677932" y="66313"/>
                </a:lnTo>
                <a:lnTo>
                  <a:pt x="4675936" y="76200"/>
                </a:lnTo>
                <a:lnTo>
                  <a:pt x="4677932" y="86086"/>
                </a:lnTo>
                <a:lnTo>
                  <a:pt x="4683376" y="94160"/>
                </a:lnTo>
                <a:lnTo>
                  <a:pt x="4691449" y="99603"/>
                </a:lnTo>
                <a:lnTo>
                  <a:pt x="4701387" y="101600"/>
                </a:lnTo>
                <a:lnTo>
                  <a:pt x="4711274" y="99603"/>
                </a:lnTo>
                <a:lnTo>
                  <a:pt x="4719347" y="94160"/>
                </a:lnTo>
                <a:lnTo>
                  <a:pt x="4724791" y="86086"/>
                </a:lnTo>
                <a:lnTo>
                  <a:pt x="4726787" y="76200"/>
                </a:lnTo>
                <a:lnTo>
                  <a:pt x="4724791" y="66313"/>
                </a:lnTo>
                <a:lnTo>
                  <a:pt x="4719347" y="58239"/>
                </a:lnTo>
                <a:lnTo>
                  <a:pt x="4711274" y="52796"/>
                </a:lnTo>
                <a:lnTo>
                  <a:pt x="4701336" y="50800"/>
                </a:lnTo>
                <a:close/>
              </a:path>
              <a:path w="4920615" h="152400">
                <a:moveTo>
                  <a:pt x="4768197" y="0"/>
                </a:moveTo>
                <a:lnTo>
                  <a:pt x="4768197" y="152400"/>
                </a:lnTo>
                <a:lnTo>
                  <a:pt x="4920597" y="76200"/>
                </a:lnTo>
                <a:lnTo>
                  <a:pt x="476819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88068" y="7806435"/>
            <a:ext cx="6245860" cy="9766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5904" marR="5080" indent="-243840">
              <a:lnSpc>
                <a:spcPts val="3410"/>
              </a:lnSpc>
              <a:spcBef>
                <a:spcPts val="770"/>
              </a:spcBef>
            </a:pPr>
            <a:r>
              <a:rPr sz="3400" spc="-285" dirty="0">
                <a:solidFill>
                  <a:srgbClr val="171717"/>
                </a:solidFill>
                <a:latin typeface="Arial Black"/>
                <a:cs typeface="Arial Black"/>
              </a:rPr>
              <a:t>Standard</a:t>
            </a:r>
            <a:r>
              <a:rPr sz="34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171717"/>
                </a:solidFill>
                <a:latin typeface="Arial Black"/>
                <a:cs typeface="Arial Black"/>
              </a:rPr>
              <a:t>functional</a:t>
            </a:r>
            <a:r>
              <a:rPr sz="3400" spc="-22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171717"/>
                </a:solidFill>
                <a:latin typeface="Arial Black"/>
                <a:cs typeface="Arial Black"/>
              </a:rPr>
              <a:t>interfaces </a:t>
            </a:r>
            <a:r>
              <a:rPr sz="3400" spc="-245" dirty="0">
                <a:solidFill>
                  <a:srgbClr val="171717"/>
                </a:solidFill>
                <a:latin typeface="Arial Black"/>
                <a:cs typeface="Arial Black"/>
              </a:rPr>
              <a:t>in</a:t>
            </a:r>
            <a:r>
              <a:rPr sz="34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340" dirty="0">
                <a:solidFill>
                  <a:srgbClr val="171717"/>
                </a:solidFill>
                <a:latin typeface="Arial Black"/>
                <a:cs typeface="Arial Black"/>
              </a:rPr>
              <a:t>package</a:t>
            </a:r>
            <a:r>
              <a:rPr sz="3400" spc="-229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A62E5C"/>
                </a:solidFill>
                <a:latin typeface="Arial Black"/>
                <a:cs typeface="Arial Black"/>
              </a:rPr>
              <a:t>java.util.function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77F971-0DEB-FB42-806A-C2A149A47E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3049" y="4059428"/>
            <a:ext cx="10308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5" dirty="0"/>
              <a:t>Syntax</a:t>
            </a:r>
            <a:r>
              <a:rPr sz="6000" spc="-310" dirty="0"/>
              <a:t> </a:t>
            </a:r>
            <a:r>
              <a:rPr sz="6000" spc="145" dirty="0"/>
              <a:t>of</a:t>
            </a:r>
            <a:r>
              <a:rPr sz="6000" spc="-310" dirty="0"/>
              <a:t> </a:t>
            </a:r>
            <a:r>
              <a:rPr sz="6000" dirty="0"/>
              <a:t>Lambda</a:t>
            </a:r>
            <a:r>
              <a:rPr sz="6000" spc="-315" dirty="0"/>
              <a:t> </a:t>
            </a:r>
            <a:r>
              <a:rPr sz="6000" spc="-55" dirty="0"/>
              <a:t>Expressions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5C75DA-0494-A5D6-367B-20A4452EE8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570" y="3235368"/>
            <a:ext cx="79883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811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Syntax</a:t>
            </a:r>
            <a:r>
              <a:rPr spc="-260" dirty="0"/>
              <a:t> </a:t>
            </a:r>
            <a:r>
              <a:rPr spc="140" dirty="0"/>
              <a:t>of</a:t>
            </a:r>
            <a:r>
              <a:rPr spc="-245" dirty="0"/>
              <a:t> </a:t>
            </a:r>
            <a:r>
              <a:rPr dirty="0"/>
              <a:t>Lambda</a:t>
            </a:r>
            <a:r>
              <a:rPr spc="-245" dirty="0"/>
              <a:t> </a:t>
            </a:r>
            <a:r>
              <a:rPr spc="-60" dirty="0"/>
              <a:t>Expressions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0572" y="3235368"/>
            <a:ext cx="120586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r>
              <a:rPr sz="2400" spc="-6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0570" y="2878333"/>
            <a:ext cx="10727055" cy="1782445"/>
          </a:xfrm>
          <a:custGeom>
            <a:avLst/>
            <a:gdLst/>
            <a:ahLst/>
            <a:cxnLst/>
            <a:rect l="l" t="t" r="r" b="b"/>
            <a:pathLst>
              <a:path w="10727055" h="1782445">
                <a:moveTo>
                  <a:pt x="0" y="0"/>
                </a:moveTo>
                <a:lnTo>
                  <a:pt x="10726857" y="0"/>
                </a:lnTo>
                <a:lnTo>
                  <a:pt x="10726857" y="1782039"/>
                </a:lnTo>
                <a:lnTo>
                  <a:pt x="0" y="178203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0569" y="3235368"/>
            <a:ext cx="247650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0572" y="3235368"/>
            <a:ext cx="579818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4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p1,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4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0571" y="2878322"/>
            <a:ext cx="10727055" cy="1782445"/>
          </a:xfrm>
          <a:custGeom>
            <a:avLst/>
            <a:gdLst/>
            <a:ahLst/>
            <a:cxnLst/>
            <a:rect l="l" t="t" r="r" b="b"/>
            <a:pathLst>
              <a:path w="10727055" h="1782445">
                <a:moveTo>
                  <a:pt x="10726854" y="0"/>
                </a:moveTo>
                <a:lnTo>
                  <a:pt x="0" y="0"/>
                </a:lnTo>
                <a:lnTo>
                  <a:pt x="0" y="1782038"/>
                </a:lnTo>
                <a:lnTo>
                  <a:pt x="10726854" y="1782038"/>
                </a:lnTo>
                <a:lnTo>
                  <a:pt x="10726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80571" y="2878329"/>
            <a:ext cx="10727055" cy="1782445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325120" rIns="0" bIns="0" rtlCol="0">
            <a:spAutoFit/>
          </a:bodyPr>
          <a:lstStyle/>
          <a:p>
            <a:pPr marL="695960" marR="3767454" indent="-336550">
              <a:lnSpc>
                <a:spcPct val="100800"/>
              </a:lnSpc>
              <a:spcBef>
                <a:spcPts val="256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4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p1,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4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return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p1.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(p2.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7334" y="5000244"/>
            <a:ext cx="116859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2240" algn="l"/>
                <a:tab pos="7068184" algn="l"/>
                <a:tab pos="9007475" algn="l"/>
              </a:tabLst>
            </a:pPr>
            <a:r>
              <a:rPr sz="3200" spc="-350" dirty="0">
                <a:solidFill>
                  <a:srgbClr val="171717"/>
                </a:solidFill>
                <a:latin typeface="Arial Black"/>
                <a:cs typeface="Arial Black"/>
              </a:rPr>
              <a:t>Access</a:t>
            </a:r>
            <a:r>
              <a:rPr sz="3200" spc="-22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171717"/>
                </a:solidFill>
                <a:latin typeface="Arial Black"/>
                <a:cs typeface="Arial Black"/>
              </a:rPr>
              <a:t>specifier</a:t>
            </a:r>
            <a:r>
              <a:rPr sz="3200" dirty="0">
                <a:solidFill>
                  <a:srgbClr val="171717"/>
                </a:solidFill>
                <a:latin typeface="Arial Black"/>
                <a:cs typeface="Arial Black"/>
              </a:rPr>
              <a:t>	</a:t>
            </a:r>
            <a:r>
              <a:rPr sz="3200" spc="-245" dirty="0">
                <a:solidFill>
                  <a:srgbClr val="171717"/>
                </a:solidFill>
                <a:latin typeface="Arial Black"/>
                <a:cs typeface="Arial Black"/>
              </a:rPr>
              <a:t>Return</a:t>
            </a:r>
            <a:r>
              <a:rPr sz="3200" spc="-22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0" dirty="0">
                <a:solidFill>
                  <a:srgbClr val="171717"/>
                </a:solidFill>
                <a:latin typeface="Arial Black"/>
                <a:cs typeface="Arial Black"/>
              </a:rPr>
              <a:t>type</a:t>
            </a:r>
            <a:r>
              <a:rPr sz="3200" dirty="0">
                <a:solidFill>
                  <a:srgbClr val="171717"/>
                </a:solidFill>
                <a:latin typeface="Arial Black"/>
                <a:cs typeface="Arial Black"/>
              </a:rPr>
              <a:t>	</a:t>
            </a:r>
            <a:r>
              <a:rPr sz="3200" spc="-375" dirty="0">
                <a:solidFill>
                  <a:srgbClr val="171717"/>
                </a:solidFill>
                <a:latin typeface="Arial Black"/>
                <a:cs typeface="Arial Black"/>
              </a:rPr>
              <a:t>Name</a:t>
            </a:r>
            <a:r>
              <a:rPr sz="3200" dirty="0">
                <a:solidFill>
                  <a:srgbClr val="171717"/>
                </a:solidFill>
                <a:latin typeface="Arial Black"/>
                <a:cs typeface="Arial Black"/>
              </a:rPr>
              <a:t>	</a:t>
            </a:r>
            <a:r>
              <a:rPr sz="3200" spc="-310" dirty="0">
                <a:solidFill>
                  <a:srgbClr val="171717"/>
                </a:solidFill>
                <a:latin typeface="Arial Black"/>
                <a:cs typeface="Arial Black"/>
              </a:rPr>
              <a:t>Parameter</a:t>
            </a:r>
            <a:r>
              <a:rPr sz="3200" spc="-22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80" dirty="0">
                <a:solidFill>
                  <a:srgbClr val="171717"/>
                </a:solidFill>
                <a:latin typeface="Arial Black"/>
                <a:cs typeface="Arial Black"/>
              </a:rPr>
              <a:t>list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828468" y="5000244"/>
            <a:ext cx="1008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5" dirty="0">
                <a:solidFill>
                  <a:srgbClr val="171717"/>
                </a:solidFill>
                <a:latin typeface="Arial Black"/>
                <a:cs typeface="Arial Black"/>
              </a:rPr>
              <a:t>Body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6841" y="8179307"/>
            <a:ext cx="6290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8529" algn="l"/>
                <a:tab pos="5294630" algn="l"/>
              </a:tabLst>
            </a:pPr>
            <a:r>
              <a:rPr sz="3200" spc="-310" dirty="0">
                <a:solidFill>
                  <a:srgbClr val="171717"/>
                </a:solidFill>
                <a:latin typeface="Arial Black"/>
                <a:cs typeface="Arial Black"/>
              </a:rPr>
              <a:t>Parameter</a:t>
            </a:r>
            <a:r>
              <a:rPr sz="3200" spc="-22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80" dirty="0">
                <a:solidFill>
                  <a:srgbClr val="171717"/>
                </a:solidFill>
                <a:latin typeface="Arial Black"/>
                <a:cs typeface="Arial Black"/>
              </a:rPr>
              <a:t>list</a:t>
            </a:r>
            <a:r>
              <a:rPr sz="3200" dirty="0">
                <a:solidFill>
                  <a:srgbClr val="171717"/>
                </a:solidFill>
                <a:latin typeface="Arial Black"/>
                <a:cs typeface="Arial Black"/>
              </a:rPr>
              <a:t>	</a:t>
            </a:r>
            <a:r>
              <a:rPr sz="3200" spc="-335" dirty="0">
                <a:solidFill>
                  <a:srgbClr val="171717"/>
                </a:solidFill>
                <a:latin typeface="Arial Black"/>
                <a:cs typeface="Arial Black"/>
              </a:rPr>
              <a:t>Arrow</a:t>
            </a:r>
            <a:r>
              <a:rPr sz="3200" dirty="0">
                <a:solidFill>
                  <a:srgbClr val="171717"/>
                </a:solidFill>
                <a:latin typeface="Arial Black"/>
                <a:cs typeface="Arial Black"/>
              </a:rPr>
              <a:t>	</a:t>
            </a:r>
            <a:r>
              <a:rPr sz="3200" spc="-275" dirty="0">
                <a:solidFill>
                  <a:srgbClr val="171717"/>
                </a:solidFill>
                <a:latin typeface="Arial Black"/>
                <a:cs typeface="Arial Black"/>
              </a:rPr>
              <a:t>Body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0568" y="7097184"/>
            <a:ext cx="105156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(p1,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80568" y="6737850"/>
            <a:ext cx="10727055" cy="1096645"/>
          </a:xfrm>
          <a:custGeom>
            <a:avLst/>
            <a:gdLst/>
            <a:ahLst/>
            <a:cxnLst/>
            <a:rect l="l" t="t" r="r" b="b"/>
            <a:pathLst>
              <a:path w="10727055" h="1096645">
                <a:moveTo>
                  <a:pt x="0" y="0"/>
                </a:moveTo>
                <a:lnTo>
                  <a:pt x="10726857" y="0"/>
                </a:lnTo>
                <a:lnTo>
                  <a:pt x="10726857" y="1096229"/>
                </a:lnTo>
                <a:lnTo>
                  <a:pt x="0" y="1096229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40568" y="7097184"/>
            <a:ext cx="141478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(p1,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3814" y="7097184"/>
            <a:ext cx="67881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(p1,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p1.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(p2.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89960" y="6737850"/>
            <a:ext cx="12908280" cy="1096645"/>
          </a:xfrm>
          <a:custGeom>
            <a:avLst/>
            <a:gdLst/>
            <a:ahLst/>
            <a:cxnLst/>
            <a:rect l="l" t="t" r="r" b="b"/>
            <a:pathLst>
              <a:path w="12908280" h="1096645">
                <a:moveTo>
                  <a:pt x="12908065" y="0"/>
                </a:moveTo>
                <a:lnTo>
                  <a:pt x="0" y="0"/>
                </a:lnTo>
                <a:lnTo>
                  <a:pt x="0" y="1096228"/>
                </a:lnTo>
                <a:lnTo>
                  <a:pt x="12908065" y="1096228"/>
                </a:lnTo>
                <a:lnTo>
                  <a:pt x="1290806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89960" y="6737850"/>
            <a:ext cx="12908280" cy="1096645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330200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60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5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p1,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4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p1.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(p2.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B78B940-2B10-09E1-A784-7AC6E737F1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811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Syntax</a:t>
            </a:r>
            <a:r>
              <a:rPr spc="-260" dirty="0"/>
              <a:t> </a:t>
            </a:r>
            <a:r>
              <a:rPr spc="140" dirty="0"/>
              <a:t>of</a:t>
            </a:r>
            <a:r>
              <a:rPr spc="-245" dirty="0"/>
              <a:t> </a:t>
            </a:r>
            <a:r>
              <a:rPr dirty="0"/>
              <a:t>Lambda</a:t>
            </a:r>
            <a:r>
              <a:rPr spc="-245" dirty="0"/>
              <a:t> </a:t>
            </a:r>
            <a:r>
              <a:rPr spc="-60" dirty="0"/>
              <a:t>Expressions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72957" y="3081431"/>
            <a:ext cx="11942445" cy="1151890"/>
            <a:chOff x="3172957" y="3081431"/>
            <a:chExt cx="11942445" cy="1151890"/>
          </a:xfrm>
        </p:grpSpPr>
        <p:sp>
          <p:nvSpPr>
            <p:cNvPr id="4" name="object 4"/>
            <p:cNvSpPr/>
            <p:nvPr/>
          </p:nvSpPr>
          <p:spPr>
            <a:xfrm>
              <a:off x="3198357" y="3106831"/>
              <a:ext cx="11891645" cy="1101090"/>
            </a:xfrm>
            <a:custGeom>
              <a:avLst/>
              <a:gdLst/>
              <a:ahLst/>
              <a:cxnLst/>
              <a:rect l="l" t="t" r="r" b="b"/>
              <a:pathLst>
                <a:path w="11891644" h="1101089">
                  <a:moveTo>
                    <a:pt x="11891286" y="0"/>
                  </a:moveTo>
                  <a:lnTo>
                    <a:pt x="0" y="0"/>
                  </a:lnTo>
                  <a:lnTo>
                    <a:pt x="0" y="1100899"/>
                  </a:lnTo>
                  <a:lnTo>
                    <a:pt x="11891286" y="1100899"/>
                  </a:lnTo>
                  <a:lnTo>
                    <a:pt x="11891286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98357" y="3106831"/>
              <a:ext cx="11891645" cy="1101090"/>
            </a:xfrm>
            <a:custGeom>
              <a:avLst/>
              <a:gdLst/>
              <a:ahLst/>
              <a:cxnLst/>
              <a:rect l="l" t="t" r="r" b="b"/>
              <a:pathLst>
                <a:path w="11891644" h="1101089">
                  <a:moveTo>
                    <a:pt x="0" y="0"/>
                  </a:moveTo>
                  <a:lnTo>
                    <a:pt x="11891284" y="0"/>
                  </a:lnTo>
                  <a:lnTo>
                    <a:pt x="11891284" y="1100900"/>
                  </a:lnTo>
                  <a:lnTo>
                    <a:pt x="0" y="110090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45658" y="3425443"/>
            <a:ext cx="8107680" cy="165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Runnable</a:t>
            </a:r>
            <a:r>
              <a:rPr sz="2400" spc="-2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runnable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.out.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(“Hello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World”);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400">
              <a:latin typeface="Arial MT"/>
              <a:cs typeface="Arial MT"/>
            </a:endParaRPr>
          </a:p>
          <a:p>
            <a:pPr marR="470534" algn="ctr">
              <a:lnSpc>
                <a:spcPct val="100000"/>
              </a:lnSpc>
            </a:pPr>
            <a:r>
              <a:rPr sz="3200" spc="-280" dirty="0">
                <a:solidFill>
                  <a:srgbClr val="171717"/>
                </a:solidFill>
                <a:latin typeface="Arial Black"/>
                <a:cs typeface="Arial Black"/>
              </a:rPr>
              <a:t>No</a:t>
            </a:r>
            <a:r>
              <a:rPr sz="3200" spc="-22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310" dirty="0">
                <a:solidFill>
                  <a:srgbClr val="171717"/>
                </a:solidFill>
                <a:latin typeface="Arial Black"/>
                <a:cs typeface="Arial Black"/>
              </a:rPr>
              <a:t>parameters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6855" y="3836835"/>
            <a:ext cx="152400" cy="760730"/>
          </a:xfrm>
          <a:custGeom>
            <a:avLst/>
            <a:gdLst/>
            <a:ahLst/>
            <a:cxnLst/>
            <a:rect l="l" t="t" r="r" b="b"/>
            <a:pathLst>
              <a:path w="152400" h="760729">
                <a:moveTo>
                  <a:pt x="76198" y="709358"/>
                </a:moveTo>
                <a:lnTo>
                  <a:pt x="66311" y="711354"/>
                </a:lnTo>
                <a:lnTo>
                  <a:pt x="58238" y="716797"/>
                </a:lnTo>
                <a:lnTo>
                  <a:pt x="52794" y="724871"/>
                </a:lnTo>
                <a:lnTo>
                  <a:pt x="50798" y="734758"/>
                </a:lnTo>
                <a:lnTo>
                  <a:pt x="52794" y="744695"/>
                </a:lnTo>
                <a:lnTo>
                  <a:pt x="58238" y="752769"/>
                </a:lnTo>
                <a:lnTo>
                  <a:pt x="66311" y="758213"/>
                </a:lnTo>
                <a:lnTo>
                  <a:pt x="76198" y="760209"/>
                </a:lnTo>
                <a:lnTo>
                  <a:pt x="86085" y="758213"/>
                </a:lnTo>
                <a:lnTo>
                  <a:pt x="94159" y="752769"/>
                </a:lnTo>
                <a:lnTo>
                  <a:pt x="99602" y="744695"/>
                </a:lnTo>
                <a:lnTo>
                  <a:pt x="101598" y="734809"/>
                </a:lnTo>
                <a:lnTo>
                  <a:pt x="99602" y="724871"/>
                </a:lnTo>
                <a:lnTo>
                  <a:pt x="94159" y="716797"/>
                </a:lnTo>
                <a:lnTo>
                  <a:pt x="86085" y="711354"/>
                </a:lnTo>
                <a:lnTo>
                  <a:pt x="76198" y="709358"/>
                </a:lnTo>
                <a:close/>
              </a:path>
              <a:path w="152400" h="760729">
                <a:moveTo>
                  <a:pt x="76198" y="607707"/>
                </a:moveTo>
                <a:lnTo>
                  <a:pt x="66311" y="609703"/>
                </a:lnTo>
                <a:lnTo>
                  <a:pt x="58238" y="615147"/>
                </a:lnTo>
                <a:lnTo>
                  <a:pt x="52794" y="623220"/>
                </a:lnTo>
                <a:lnTo>
                  <a:pt x="50798" y="633107"/>
                </a:lnTo>
                <a:lnTo>
                  <a:pt x="52794" y="643044"/>
                </a:lnTo>
                <a:lnTo>
                  <a:pt x="58238" y="651118"/>
                </a:lnTo>
                <a:lnTo>
                  <a:pt x="66311" y="656562"/>
                </a:lnTo>
                <a:lnTo>
                  <a:pt x="76198" y="658558"/>
                </a:lnTo>
                <a:lnTo>
                  <a:pt x="86085" y="656562"/>
                </a:lnTo>
                <a:lnTo>
                  <a:pt x="94159" y="651118"/>
                </a:lnTo>
                <a:lnTo>
                  <a:pt x="99602" y="643044"/>
                </a:lnTo>
                <a:lnTo>
                  <a:pt x="101598" y="633158"/>
                </a:lnTo>
                <a:lnTo>
                  <a:pt x="99602" y="623220"/>
                </a:lnTo>
                <a:lnTo>
                  <a:pt x="94159" y="615147"/>
                </a:lnTo>
                <a:lnTo>
                  <a:pt x="86085" y="609703"/>
                </a:lnTo>
                <a:lnTo>
                  <a:pt x="76198" y="607707"/>
                </a:lnTo>
                <a:close/>
              </a:path>
              <a:path w="152400" h="760729">
                <a:moveTo>
                  <a:pt x="76198" y="506056"/>
                </a:moveTo>
                <a:lnTo>
                  <a:pt x="66312" y="508052"/>
                </a:lnTo>
                <a:lnTo>
                  <a:pt x="58238" y="513496"/>
                </a:lnTo>
                <a:lnTo>
                  <a:pt x="52794" y="521569"/>
                </a:lnTo>
                <a:lnTo>
                  <a:pt x="50798" y="531456"/>
                </a:lnTo>
                <a:lnTo>
                  <a:pt x="52794" y="541394"/>
                </a:lnTo>
                <a:lnTo>
                  <a:pt x="58238" y="549467"/>
                </a:lnTo>
                <a:lnTo>
                  <a:pt x="66311" y="554911"/>
                </a:lnTo>
                <a:lnTo>
                  <a:pt x="76198" y="556907"/>
                </a:lnTo>
                <a:lnTo>
                  <a:pt x="86085" y="554911"/>
                </a:lnTo>
                <a:lnTo>
                  <a:pt x="94159" y="549467"/>
                </a:lnTo>
                <a:lnTo>
                  <a:pt x="99602" y="541394"/>
                </a:lnTo>
                <a:lnTo>
                  <a:pt x="101598" y="531507"/>
                </a:lnTo>
                <a:lnTo>
                  <a:pt x="99602" y="521569"/>
                </a:lnTo>
                <a:lnTo>
                  <a:pt x="94159" y="513496"/>
                </a:lnTo>
                <a:lnTo>
                  <a:pt x="86085" y="508052"/>
                </a:lnTo>
                <a:lnTo>
                  <a:pt x="76198" y="506056"/>
                </a:lnTo>
                <a:close/>
              </a:path>
              <a:path w="152400" h="760729">
                <a:moveTo>
                  <a:pt x="76198" y="404406"/>
                </a:moveTo>
                <a:lnTo>
                  <a:pt x="66312" y="406402"/>
                </a:lnTo>
                <a:lnTo>
                  <a:pt x="58238" y="411845"/>
                </a:lnTo>
                <a:lnTo>
                  <a:pt x="52794" y="419919"/>
                </a:lnTo>
                <a:lnTo>
                  <a:pt x="50798" y="429806"/>
                </a:lnTo>
                <a:lnTo>
                  <a:pt x="52794" y="439743"/>
                </a:lnTo>
                <a:lnTo>
                  <a:pt x="58238" y="447817"/>
                </a:lnTo>
                <a:lnTo>
                  <a:pt x="66312" y="453260"/>
                </a:lnTo>
                <a:lnTo>
                  <a:pt x="76198" y="455256"/>
                </a:lnTo>
                <a:lnTo>
                  <a:pt x="86085" y="453260"/>
                </a:lnTo>
                <a:lnTo>
                  <a:pt x="94159" y="447817"/>
                </a:lnTo>
                <a:lnTo>
                  <a:pt x="99602" y="439743"/>
                </a:lnTo>
                <a:lnTo>
                  <a:pt x="101598" y="429856"/>
                </a:lnTo>
                <a:lnTo>
                  <a:pt x="99602" y="419919"/>
                </a:lnTo>
                <a:lnTo>
                  <a:pt x="94159" y="411845"/>
                </a:lnTo>
                <a:lnTo>
                  <a:pt x="86085" y="406402"/>
                </a:lnTo>
                <a:lnTo>
                  <a:pt x="76198" y="404406"/>
                </a:lnTo>
                <a:close/>
              </a:path>
              <a:path w="152400" h="760729">
                <a:moveTo>
                  <a:pt x="76198" y="302755"/>
                </a:moveTo>
                <a:lnTo>
                  <a:pt x="66311" y="304751"/>
                </a:lnTo>
                <a:lnTo>
                  <a:pt x="58238" y="310194"/>
                </a:lnTo>
                <a:lnTo>
                  <a:pt x="52794" y="318268"/>
                </a:lnTo>
                <a:lnTo>
                  <a:pt x="50798" y="328154"/>
                </a:lnTo>
                <a:lnTo>
                  <a:pt x="52795" y="338092"/>
                </a:lnTo>
                <a:lnTo>
                  <a:pt x="58239" y="346166"/>
                </a:lnTo>
                <a:lnTo>
                  <a:pt x="66315" y="351609"/>
                </a:lnTo>
                <a:lnTo>
                  <a:pt x="76198" y="353606"/>
                </a:lnTo>
                <a:lnTo>
                  <a:pt x="86086" y="351609"/>
                </a:lnTo>
                <a:lnTo>
                  <a:pt x="94159" y="346165"/>
                </a:lnTo>
                <a:lnTo>
                  <a:pt x="99602" y="338091"/>
                </a:lnTo>
                <a:lnTo>
                  <a:pt x="101598" y="328206"/>
                </a:lnTo>
                <a:lnTo>
                  <a:pt x="99602" y="318267"/>
                </a:lnTo>
                <a:lnTo>
                  <a:pt x="94158" y="310194"/>
                </a:lnTo>
                <a:lnTo>
                  <a:pt x="86082" y="304750"/>
                </a:lnTo>
                <a:lnTo>
                  <a:pt x="76198" y="302755"/>
                </a:lnTo>
                <a:close/>
              </a:path>
              <a:path w="152400" h="760729">
                <a:moveTo>
                  <a:pt x="76200" y="201104"/>
                </a:moveTo>
                <a:lnTo>
                  <a:pt x="66312" y="203100"/>
                </a:lnTo>
                <a:lnTo>
                  <a:pt x="58239" y="208543"/>
                </a:lnTo>
                <a:lnTo>
                  <a:pt x="52795" y="216617"/>
                </a:lnTo>
                <a:lnTo>
                  <a:pt x="50800" y="226503"/>
                </a:lnTo>
                <a:lnTo>
                  <a:pt x="52796" y="236441"/>
                </a:lnTo>
                <a:lnTo>
                  <a:pt x="58240" y="244515"/>
                </a:lnTo>
                <a:lnTo>
                  <a:pt x="66315" y="249959"/>
                </a:lnTo>
                <a:lnTo>
                  <a:pt x="76200" y="251955"/>
                </a:lnTo>
                <a:lnTo>
                  <a:pt x="86087" y="249958"/>
                </a:lnTo>
                <a:lnTo>
                  <a:pt x="94160" y="244514"/>
                </a:lnTo>
                <a:lnTo>
                  <a:pt x="99603" y="236441"/>
                </a:lnTo>
                <a:lnTo>
                  <a:pt x="101600" y="226555"/>
                </a:lnTo>
                <a:lnTo>
                  <a:pt x="99603" y="216616"/>
                </a:lnTo>
                <a:lnTo>
                  <a:pt x="94159" y="208543"/>
                </a:lnTo>
                <a:lnTo>
                  <a:pt x="86086" y="203100"/>
                </a:lnTo>
                <a:lnTo>
                  <a:pt x="76200" y="201104"/>
                </a:lnTo>
                <a:close/>
              </a:path>
              <a:path w="152400" h="760729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172957" y="5963010"/>
            <a:ext cx="11942445" cy="1151890"/>
            <a:chOff x="3172957" y="5963010"/>
            <a:chExt cx="11942445" cy="1151890"/>
          </a:xfrm>
        </p:grpSpPr>
        <p:sp>
          <p:nvSpPr>
            <p:cNvPr id="9" name="object 9"/>
            <p:cNvSpPr/>
            <p:nvPr/>
          </p:nvSpPr>
          <p:spPr>
            <a:xfrm>
              <a:off x="3198357" y="5988410"/>
              <a:ext cx="11891645" cy="1101090"/>
            </a:xfrm>
            <a:custGeom>
              <a:avLst/>
              <a:gdLst/>
              <a:ahLst/>
              <a:cxnLst/>
              <a:rect l="l" t="t" r="r" b="b"/>
              <a:pathLst>
                <a:path w="11891644" h="1101090">
                  <a:moveTo>
                    <a:pt x="11891286" y="0"/>
                  </a:moveTo>
                  <a:lnTo>
                    <a:pt x="0" y="0"/>
                  </a:lnTo>
                  <a:lnTo>
                    <a:pt x="0" y="1100900"/>
                  </a:lnTo>
                  <a:lnTo>
                    <a:pt x="11891286" y="1100900"/>
                  </a:lnTo>
                  <a:lnTo>
                    <a:pt x="11891286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98357" y="5988410"/>
              <a:ext cx="11891645" cy="1101090"/>
            </a:xfrm>
            <a:custGeom>
              <a:avLst/>
              <a:gdLst/>
              <a:ahLst/>
              <a:cxnLst/>
              <a:rect l="l" t="t" r="r" b="b"/>
              <a:pathLst>
                <a:path w="11891644" h="1101090">
                  <a:moveTo>
                    <a:pt x="0" y="0"/>
                  </a:moveTo>
                  <a:lnTo>
                    <a:pt x="11891284" y="0"/>
                  </a:lnTo>
                  <a:lnTo>
                    <a:pt x="11891284" y="1100900"/>
                  </a:lnTo>
                  <a:lnTo>
                    <a:pt x="0" y="1100900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45658" y="6305803"/>
            <a:ext cx="5651500" cy="1658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FileFilter</a:t>
            </a:r>
            <a:r>
              <a:rPr sz="2400" spc="-4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filter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file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file.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isHidden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400">
              <a:latin typeface="Arial MT"/>
              <a:cs typeface="Arial MT"/>
            </a:endParaRPr>
          </a:p>
          <a:p>
            <a:pPr marL="2347595">
              <a:lnSpc>
                <a:spcPct val="100000"/>
              </a:lnSpc>
            </a:pPr>
            <a:r>
              <a:rPr sz="3200" spc="-254" dirty="0">
                <a:solidFill>
                  <a:srgbClr val="171717"/>
                </a:solidFill>
                <a:latin typeface="Arial Black"/>
                <a:cs typeface="Arial Black"/>
              </a:rPr>
              <a:t>Single</a:t>
            </a:r>
            <a:r>
              <a:rPr sz="3200" spc="-22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300" dirty="0">
                <a:solidFill>
                  <a:srgbClr val="171717"/>
                </a:solidFill>
                <a:latin typeface="Arial Black"/>
                <a:cs typeface="Arial Black"/>
              </a:rPr>
              <a:t>parameter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99700" y="6721905"/>
            <a:ext cx="152400" cy="760730"/>
          </a:xfrm>
          <a:custGeom>
            <a:avLst/>
            <a:gdLst/>
            <a:ahLst/>
            <a:cxnLst/>
            <a:rect l="l" t="t" r="r" b="b"/>
            <a:pathLst>
              <a:path w="152400" h="760729">
                <a:moveTo>
                  <a:pt x="72430" y="709358"/>
                </a:moveTo>
                <a:lnTo>
                  <a:pt x="62530" y="711288"/>
                </a:lnTo>
                <a:lnTo>
                  <a:pt x="54419" y="716676"/>
                </a:lnTo>
                <a:lnTo>
                  <a:pt x="48922" y="724713"/>
                </a:lnTo>
                <a:lnTo>
                  <a:pt x="46859" y="734585"/>
                </a:lnTo>
                <a:lnTo>
                  <a:pt x="48788" y="744537"/>
                </a:lnTo>
                <a:lnTo>
                  <a:pt x="54176" y="752647"/>
                </a:lnTo>
                <a:lnTo>
                  <a:pt x="62213" y="758145"/>
                </a:lnTo>
                <a:lnTo>
                  <a:pt x="72086" y="760208"/>
                </a:lnTo>
                <a:lnTo>
                  <a:pt x="81986" y="758279"/>
                </a:lnTo>
                <a:lnTo>
                  <a:pt x="90096" y="752890"/>
                </a:lnTo>
                <a:lnTo>
                  <a:pt x="95594" y="744854"/>
                </a:lnTo>
                <a:lnTo>
                  <a:pt x="97657" y="734980"/>
                </a:lnTo>
                <a:lnTo>
                  <a:pt x="95728" y="725030"/>
                </a:lnTo>
                <a:lnTo>
                  <a:pt x="90340" y="716919"/>
                </a:lnTo>
                <a:lnTo>
                  <a:pt x="82303" y="711421"/>
                </a:lnTo>
                <a:lnTo>
                  <a:pt x="72430" y="709358"/>
                </a:lnTo>
                <a:close/>
              </a:path>
              <a:path w="152400" h="760729">
                <a:moveTo>
                  <a:pt x="73117" y="607710"/>
                </a:moveTo>
                <a:lnTo>
                  <a:pt x="63217" y="609639"/>
                </a:lnTo>
                <a:lnTo>
                  <a:pt x="55107" y="615027"/>
                </a:lnTo>
                <a:lnTo>
                  <a:pt x="49609" y="623064"/>
                </a:lnTo>
                <a:lnTo>
                  <a:pt x="47546" y="632988"/>
                </a:lnTo>
                <a:lnTo>
                  <a:pt x="49475" y="642888"/>
                </a:lnTo>
                <a:lnTo>
                  <a:pt x="54864" y="650998"/>
                </a:lnTo>
                <a:lnTo>
                  <a:pt x="62900" y="656496"/>
                </a:lnTo>
                <a:lnTo>
                  <a:pt x="72773" y="658559"/>
                </a:lnTo>
                <a:lnTo>
                  <a:pt x="82674" y="656630"/>
                </a:lnTo>
                <a:lnTo>
                  <a:pt x="90784" y="651242"/>
                </a:lnTo>
                <a:lnTo>
                  <a:pt x="96282" y="643205"/>
                </a:lnTo>
                <a:lnTo>
                  <a:pt x="98344" y="633332"/>
                </a:lnTo>
                <a:lnTo>
                  <a:pt x="96416" y="623381"/>
                </a:lnTo>
                <a:lnTo>
                  <a:pt x="91027" y="615271"/>
                </a:lnTo>
                <a:lnTo>
                  <a:pt x="82991" y="609773"/>
                </a:lnTo>
                <a:lnTo>
                  <a:pt x="73117" y="607710"/>
                </a:lnTo>
                <a:close/>
              </a:path>
              <a:path w="152400" h="760729">
                <a:moveTo>
                  <a:pt x="73806" y="506061"/>
                </a:moveTo>
                <a:lnTo>
                  <a:pt x="63905" y="507990"/>
                </a:lnTo>
                <a:lnTo>
                  <a:pt x="55795" y="513379"/>
                </a:lnTo>
                <a:lnTo>
                  <a:pt x="50297" y="521416"/>
                </a:lnTo>
                <a:lnTo>
                  <a:pt x="48234" y="531289"/>
                </a:lnTo>
                <a:lnTo>
                  <a:pt x="50163" y="541240"/>
                </a:lnTo>
                <a:lnTo>
                  <a:pt x="55552" y="549350"/>
                </a:lnTo>
                <a:lnTo>
                  <a:pt x="63589" y="554848"/>
                </a:lnTo>
                <a:lnTo>
                  <a:pt x="73461" y="556911"/>
                </a:lnTo>
                <a:lnTo>
                  <a:pt x="83361" y="554982"/>
                </a:lnTo>
                <a:lnTo>
                  <a:pt x="91472" y="549593"/>
                </a:lnTo>
                <a:lnTo>
                  <a:pt x="96970" y="541557"/>
                </a:lnTo>
                <a:lnTo>
                  <a:pt x="99033" y="531684"/>
                </a:lnTo>
                <a:lnTo>
                  <a:pt x="97104" y="521733"/>
                </a:lnTo>
                <a:lnTo>
                  <a:pt x="91715" y="513622"/>
                </a:lnTo>
                <a:lnTo>
                  <a:pt x="83678" y="508124"/>
                </a:lnTo>
                <a:lnTo>
                  <a:pt x="73806" y="506061"/>
                </a:lnTo>
                <a:close/>
              </a:path>
              <a:path w="152400" h="760729">
                <a:moveTo>
                  <a:pt x="74493" y="404413"/>
                </a:moveTo>
                <a:lnTo>
                  <a:pt x="64593" y="406342"/>
                </a:lnTo>
                <a:lnTo>
                  <a:pt x="56482" y="411731"/>
                </a:lnTo>
                <a:lnTo>
                  <a:pt x="50984" y="419768"/>
                </a:lnTo>
                <a:lnTo>
                  <a:pt x="48921" y="429640"/>
                </a:lnTo>
                <a:lnTo>
                  <a:pt x="50850" y="439591"/>
                </a:lnTo>
                <a:lnTo>
                  <a:pt x="56239" y="447701"/>
                </a:lnTo>
                <a:lnTo>
                  <a:pt x="64276" y="453200"/>
                </a:lnTo>
                <a:lnTo>
                  <a:pt x="74148" y="455263"/>
                </a:lnTo>
                <a:lnTo>
                  <a:pt x="84049" y="453334"/>
                </a:lnTo>
                <a:lnTo>
                  <a:pt x="92160" y="447945"/>
                </a:lnTo>
                <a:lnTo>
                  <a:pt x="97657" y="439908"/>
                </a:lnTo>
                <a:lnTo>
                  <a:pt x="99720" y="430035"/>
                </a:lnTo>
                <a:lnTo>
                  <a:pt x="97792" y="420084"/>
                </a:lnTo>
                <a:lnTo>
                  <a:pt x="92403" y="411974"/>
                </a:lnTo>
                <a:lnTo>
                  <a:pt x="84366" y="406476"/>
                </a:lnTo>
                <a:lnTo>
                  <a:pt x="74493" y="404413"/>
                </a:lnTo>
                <a:close/>
              </a:path>
              <a:path w="152400" h="760729">
                <a:moveTo>
                  <a:pt x="75181" y="302765"/>
                </a:moveTo>
                <a:lnTo>
                  <a:pt x="65281" y="304694"/>
                </a:lnTo>
                <a:lnTo>
                  <a:pt x="57170" y="310082"/>
                </a:lnTo>
                <a:lnTo>
                  <a:pt x="51672" y="318119"/>
                </a:lnTo>
                <a:lnTo>
                  <a:pt x="49610" y="327992"/>
                </a:lnTo>
                <a:lnTo>
                  <a:pt x="51538" y="337943"/>
                </a:lnTo>
                <a:lnTo>
                  <a:pt x="56927" y="346053"/>
                </a:lnTo>
                <a:lnTo>
                  <a:pt x="64963" y="351551"/>
                </a:lnTo>
                <a:lnTo>
                  <a:pt x="74837" y="353614"/>
                </a:lnTo>
                <a:lnTo>
                  <a:pt x="84737" y="351685"/>
                </a:lnTo>
                <a:lnTo>
                  <a:pt x="92847" y="346296"/>
                </a:lnTo>
                <a:lnTo>
                  <a:pt x="98345" y="338259"/>
                </a:lnTo>
                <a:lnTo>
                  <a:pt x="100408" y="328386"/>
                </a:lnTo>
                <a:lnTo>
                  <a:pt x="98479" y="318435"/>
                </a:lnTo>
                <a:lnTo>
                  <a:pt x="93090" y="310325"/>
                </a:lnTo>
                <a:lnTo>
                  <a:pt x="85054" y="304827"/>
                </a:lnTo>
                <a:lnTo>
                  <a:pt x="75181" y="302765"/>
                </a:lnTo>
                <a:close/>
              </a:path>
              <a:path w="152400" h="760729">
                <a:moveTo>
                  <a:pt x="75868" y="201115"/>
                </a:moveTo>
                <a:lnTo>
                  <a:pt x="65968" y="203045"/>
                </a:lnTo>
                <a:lnTo>
                  <a:pt x="57858" y="208434"/>
                </a:lnTo>
                <a:lnTo>
                  <a:pt x="52360" y="216471"/>
                </a:lnTo>
                <a:lnTo>
                  <a:pt x="50297" y="226344"/>
                </a:lnTo>
                <a:lnTo>
                  <a:pt x="52226" y="236295"/>
                </a:lnTo>
                <a:lnTo>
                  <a:pt x="57614" y="244405"/>
                </a:lnTo>
                <a:lnTo>
                  <a:pt x="65651" y="249903"/>
                </a:lnTo>
                <a:lnTo>
                  <a:pt x="75524" y="251965"/>
                </a:lnTo>
                <a:lnTo>
                  <a:pt x="85424" y="250036"/>
                </a:lnTo>
                <a:lnTo>
                  <a:pt x="93535" y="244648"/>
                </a:lnTo>
                <a:lnTo>
                  <a:pt x="99032" y="236611"/>
                </a:lnTo>
                <a:lnTo>
                  <a:pt x="101095" y="226738"/>
                </a:lnTo>
                <a:lnTo>
                  <a:pt x="99166" y="216787"/>
                </a:lnTo>
                <a:lnTo>
                  <a:pt x="93778" y="208677"/>
                </a:lnTo>
                <a:lnTo>
                  <a:pt x="85741" y="203179"/>
                </a:lnTo>
                <a:lnTo>
                  <a:pt x="75868" y="201115"/>
                </a:lnTo>
                <a:close/>
              </a:path>
              <a:path w="152400" h="760729">
                <a:moveTo>
                  <a:pt x="77229" y="0"/>
                </a:moveTo>
                <a:lnTo>
                  <a:pt x="0" y="151880"/>
                </a:lnTo>
                <a:lnTo>
                  <a:pt x="152396" y="152911"/>
                </a:lnTo>
                <a:lnTo>
                  <a:pt x="7722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923E06C-D73B-05AE-C7D0-563F4A9E05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811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Syntax</a:t>
            </a:r>
            <a:r>
              <a:rPr spc="-260" dirty="0"/>
              <a:t> </a:t>
            </a:r>
            <a:r>
              <a:rPr spc="140" dirty="0"/>
              <a:t>of</a:t>
            </a:r>
            <a:r>
              <a:rPr spc="-245" dirty="0"/>
              <a:t> </a:t>
            </a:r>
            <a:r>
              <a:rPr dirty="0"/>
              <a:t>Lambda</a:t>
            </a:r>
            <a:r>
              <a:rPr spc="-245" dirty="0"/>
              <a:t> </a:t>
            </a:r>
            <a:r>
              <a:rPr spc="-6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0574" y="2626366"/>
            <a:ext cx="10727055" cy="178244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27025" rIns="0" bIns="0" rtlCol="0">
            <a:spAutoFit/>
          </a:bodyPr>
          <a:lstStyle/>
          <a:p>
            <a:pPr marL="695960" marR="3767454" indent="-336550">
              <a:lnSpc>
                <a:spcPct val="100800"/>
              </a:lnSpc>
              <a:spcBef>
                <a:spcPts val="257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4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p1,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4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return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p1.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(p2.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0572" y="5087373"/>
            <a:ext cx="10727055" cy="178244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28930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59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(p1,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959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return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p1.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(p2.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0574" y="7531816"/>
            <a:ext cx="10727055" cy="109664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328930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59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(p1,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p1.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(p2.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69554" y="7672055"/>
            <a:ext cx="961390" cy="815975"/>
          </a:xfrm>
          <a:custGeom>
            <a:avLst/>
            <a:gdLst/>
            <a:ahLst/>
            <a:cxnLst/>
            <a:rect l="l" t="t" r="r" b="b"/>
            <a:pathLst>
              <a:path w="961390" h="815975">
                <a:moveTo>
                  <a:pt x="407873" y="0"/>
                </a:moveTo>
                <a:lnTo>
                  <a:pt x="0" y="407874"/>
                </a:lnTo>
                <a:lnTo>
                  <a:pt x="407873" y="815747"/>
                </a:lnTo>
                <a:lnTo>
                  <a:pt x="407873" y="611811"/>
                </a:lnTo>
                <a:lnTo>
                  <a:pt x="960780" y="611811"/>
                </a:lnTo>
                <a:lnTo>
                  <a:pt x="960780" y="203937"/>
                </a:lnTo>
                <a:lnTo>
                  <a:pt x="407873" y="203937"/>
                </a:lnTo>
                <a:lnTo>
                  <a:pt x="40787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C8938-6CAD-99FA-AAF1-CA53ACAF4B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811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Syntax</a:t>
            </a:r>
            <a:r>
              <a:rPr spc="-260" dirty="0"/>
              <a:t> </a:t>
            </a:r>
            <a:r>
              <a:rPr spc="140" dirty="0"/>
              <a:t>of</a:t>
            </a:r>
            <a:r>
              <a:rPr spc="-245" dirty="0"/>
              <a:t> </a:t>
            </a:r>
            <a:r>
              <a:rPr dirty="0"/>
              <a:t>Lambda</a:t>
            </a:r>
            <a:r>
              <a:rPr spc="-245" dirty="0"/>
              <a:t> </a:t>
            </a:r>
            <a:r>
              <a:rPr spc="-6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6261" y="3316056"/>
            <a:ext cx="4024629" cy="11677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664"/>
              </a:spcBef>
            </a:pPr>
            <a:r>
              <a:rPr sz="4000" spc="-385" dirty="0">
                <a:solidFill>
                  <a:srgbClr val="171717"/>
                </a:solidFill>
                <a:latin typeface="Arial Black"/>
                <a:cs typeface="Arial Black"/>
              </a:rPr>
              <a:t>parameters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9567" y="3316056"/>
            <a:ext cx="1400175" cy="11677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664"/>
              </a:spcBef>
            </a:pPr>
            <a:r>
              <a:rPr sz="4000" spc="360" dirty="0">
                <a:solidFill>
                  <a:srgbClr val="171717"/>
                </a:solidFill>
                <a:latin typeface="Arial Black"/>
                <a:cs typeface="Arial Black"/>
              </a:rPr>
              <a:t>-</a:t>
            </a:r>
            <a:r>
              <a:rPr sz="4000" spc="-605" dirty="0">
                <a:solidFill>
                  <a:srgbClr val="171717"/>
                </a:solidFill>
                <a:latin typeface="Arial Black"/>
                <a:cs typeface="Arial Black"/>
              </a:rPr>
              <a:t>&gt;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8442" y="3316054"/>
            <a:ext cx="2333625" cy="116776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211454" rIns="0" bIns="0" rtlCol="0">
            <a:spAutoFit/>
          </a:bodyPr>
          <a:lstStyle/>
          <a:p>
            <a:pPr marL="528320">
              <a:lnSpc>
                <a:spcPct val="100000"/>
              </a:lnSpc>
              <a:spcBef>
                <a:spcPts val="1664"/>
              </a:spcBef>
            </a:pPr>
            <a:r>
              <a:rPr sz="4000" spc="-20" dirty="0">
                <a:solidFill>
                  <a:srgbClr val="171717"/>
                </a:solidFill>
                <a:latin typeface="Arial Black"/>
                <a:cs typeface="Arial Black"/>
              </a:rPr>
              <a:t>body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469265" algn="l"/>
              </a:tabLst>
            </a:pPr>
            <a:r>
              <a:rPr spc="-310" dirty="0"/>
              <a:t>Parameter</a:t>
            </a:r>
            <a:r>
              <a:rPr spc="-220" dirty="0"/>
              <a:t> </a:t>
            </a:r>
            <a:r>
              <a:rPr spc="-250" dirty="0"/>
              <a:t>types</a:t>
            </a:r>
            <a:r>
              <a:rPr spc="-225" dirty="0"/>
              <a:t> </a:t>
            </a:r>
            <a:r>
              <a:rPr spc="-295" dirty="0"/>
              <a:t>are</a:t>
            </a:r>
            <a:r>
              <a:rPr spc="-220" dirty="0"/>
              <a:t> </a:t>
            </a:r>
            <a:r>
              <a:rPr spc="-90" dirty="0"/>
              <a:t>optional</a:t>
            </a:r>
          </a:p>
          <a:p>
            <a:pPr marL="469265" indent="-456565">
              <a:lnSpc>
                <a:spcPct val="100000"/>
              </a:lnSpc>
              <a:spcBef>
                <a:spcPts val="1970"/>
              </a:spcBef>
              <a:buFont typeface="Arial MT"/>
              <a:buChar char="•"/>
              <a:tabLst>
                <a:tab pos="469265" algn="l"/>
              </a:tabLst>
            </a:pPr>
            <a:r>
              <a:rPr spc="-280" dirty="0"/>
              <a:t>No</a:t>
            </a:r>
            <a:r>
              <a:rPr spc="-215" dirty="0"/>
              <a:t> </a:t>
            </a:r>
            <a:r>
              <a:rPr spc="-305" dirty="0"/>
              <a:t>parameters:</a:t>
            </a:r>
            <a:r>
              <a:rPr spc="-215" dirty="0"/>
              <a:t> </a:t>
            </a:r>
            <a:r>
              <a:rPr spc="-254" dirty="0"/>
              <a:t>empty</a:t>
            </a:r>
            <a:r>
              <a:rPr spc="-210" dirty="0"/>
              <a:t> </a:t>
            </a:r>
            <a:r>
              <a:rPr spc="-285" dirty="0"/>
              <a:t>parentheses</a:t>
            </a:r>
          </a:p>
          <a:p>
            <a:pPr marL="469265" indent="-456565">
              <a:lnSpc>
                <a:spcPct val="100000"/>
              </a:lnSpc>
              <a:spcBef>
                <a:spcPts val="1870"/>
              </a:spcBef>
              <a:buFont typeface="Arial MT"/>
              <a:buChar char="•"/>
              <a:tabLst>
                <a:tab pos="469265" algn="l"/>
              </a:tabLst>
            </a:pPr>
            <a:r>
              <a:rPr spc="-254" dirty="0"/>
              <a:t>Single</a:t>
            </a:r>
            <a:r>
              <a:rPr spc="-210" dirty="0"/>
              <a:t> </a:t>
            </a:r>
            <a:r>
              <a:rPr spc="-295" dirty="0"/>
              <a:t>parameter:</a:t>
            </a:r>
            <a:r>
              <a:rPr spc="-215" dirty="0"/>
              <a:t> </a:t>
            </a:r>
            <a:r>
              <a:rPr spc="-275" dirty="0"/>
              <a:t>parentheses</a:t>
            </a:r>
            <a:r>
              <a:rPr spc="-215" dirty="0"/>
              <a:t> </a:t>
            </a:r>
            <a:r>
              <a:rPr spc="-295" dirty="0"/>
              <a:t>are</a:t>
            </a:r>
            <a:r>
              <a:rPr spc="-204" dirty="0"/>
              <a:t> </a:t>
            </a:r>
            <a:r>
              <a:rPr spc="-175" dirty="0"/>
              <a:t>optional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58276" y="5439155"/>
            <a:ext cx="5491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spc="-335" dirty="0">
                <a:solidFill>
                  <a:srgbClr val="171717"/>
                </a:solidFill>
                <a:latin typeface="Arial Black"/>
                <a:cs typeface="Arial Black"/>
              </a:rPr>
              <a:t>Block</a:t>
            </a:r>
            <a:r>
              <a:rPr sz="3200" spc="-22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40" dirty="0">
                <a:solidFill>
                  <a:srgbClr val="171717"/>
                </a:solidFill>
                <a:latin typeface="Arial Black"/>
                <a:cs typeface="Arial Black"/>
              </a:rPr>
              <a:t>or</a:t>
            </a:r>
            <a:r>
              <a:rPr sz="3200" spc="-21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60" dirty="0">
                <a:solidFill>
                  <a:srgbClr val="171717"/>
                </a:solidFill>
                <a:latin typeface="Arial Black"/>
                <a:cs typeface="Arial Black"/>
              </a:rPr>
              <a:t>single</a:t>
            </a:r>
            <a:r>
              <a:rPr sz="3200" spc="-21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305" dirty="0">
                <a:solidFill>
                  <a:srgbClr val="171717"/>
                </a:solidFill>
                <a:latin typeface="Arial Black"/>
                <a:cs typeface="Arial Black"/>
              </a:rPr>
              <a:t>expression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010496-80A3-376E-839B-B8EA1497D1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581" y="4059428"/>
            <a:ext cx="146913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95" dirty="0"/>
              <a:t>Capturing</a:t>
            </a:r>
            <a:r>
              <a:rPr sz="6000" spc="-240" dirty="0"/>
              <a:t> </a:t>
            </a:r>
            <a:r>
              <a:rPr sz="6000" spc="-85" dirty="0"/>
              <a:t>Variables</a:t>
            </a:r>
            <a:r>
              <a:rPr sz="6000" spc="-235" dirty="0"/>
              <a:t> </a:t>
            </a:r>
            <a:r>
              <a:rPr sz="6000" dirty="0"/>
              <a:t>in</a:t>
            </a:r>
            <a:r>
              <a:rPr sz="6000" spc="-240" dirty="0"/>
              <a:t> </a:t>
            </a:r>
            <a:r>
              <a:rPr sz="6000" dirty="0"/>
              <a:t>Lambda</a:t>
            </a:r>
            <a:r>
              <a:rPr sz="6000" spc="-240" dirty="0"/>
              <a:t> </a:t>
            </a:r>
            <a:r>
              <a:rPr sz="6000" spc="-40" dirty="0"/>
              <a:t>Expressions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F96A3C-FA07-E78C-A446-496CCC07E6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9280" y="3236467"/>
            <a:ext cx="11763375" cy="176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6850"/>
              </a:lnSpc>
              <a:spcBef>
                <a:spcPts val="100"/>
              </a:spcBef>
            </a:pPr>
            <a:r>
              <a:rPr sz="6000" spc="100" dirty="0"/>
              <a:t>Interaction</a:t>
            </a:r>
            <a:r>
              <a:rPr sz="6000" spc="-260" dirty="0"/>
              <a:t> </a:t>
            </a:r>
            <a:r>
              <a:rPr sz="6000" spc="150" dirty="0"/>
              <a:t>of</a:t>
            </a:r>
            <a:r>
              <a:rPr sz="6000" spc="-260" dirty="0"/>
              <a:t> </a:t>
            </a:r>
            <a:r>
              <a:rPr sz="6000" dirty="0"/>
              <a:t>Lambda</a:t>
            </a:r>
            <a:r>
              <a:rPr sz="6000" spc="-260" dirty="0"/>
              <a:t> </a:t>
            </a:r>
            <a:r>
              <a:rPr sz="6000" spc="-55" dirty="0"/>
              <a:t>Expressions</a:t>
            </a:r>
            <a:endParaRPr sz="6000"/>
          </a:p>
          <a:p>
            <a:pPr marR="6985" algn="r">
              <a:lnSpc>
                <a:spcPts val="6850"/>
              </a:lnSpc>
            </a:pPr>
            <a:r>
              <a:rPr sz="6000" spc="75" dirty="0"/>
              <a:t>with</a:t>
            </a:r>
            <a:r>
              <a:rPr sz="6000" spc="-285" dirty="0"/>
              <a:t> </a:t>
            </a:r>
            <a:r>
              <a:rPr sz="6000" spc="-10" dirty="0"/>
              <a:t>Enclosing</a:t>
            </a:r>
            <a:r>
              <a:rPr sz="6000" spc="-280" dirty="0"/>
              <a:t> </a:t>
            </a:r>
            <a:r>
              <a:rPr sz="6000" spc="50" dirty="0"/>
              <a:t>Code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040CC-CE2A-1FCC-361B-9D39D2A63C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6287" y="754380"/>
            <a:ext cx="1419669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235" dirty="0"/>
              <a:t> </a:t>
            </a:r>
            <a:r>
              <a:rPr dirty="0"/>
              <a:t>Meaning</a:t>
            </a:r>
            <a:r>
              <a:rPr spc="-240" dirty="0"/>
              <a:t> </a:t>
            </a:r>
            <a:r>
              <a:rPr spc="140" dirty="0"/>
              <a:t>of</a:t>
            </a:r>
            <a:r>
              <a:rPr spc="-229" dirty="0"/>
              <a:t> </a:t>
            </a:r>
            <a:r>
              <a:rPr dirty="0"/>
              <a:t>“this”</a:t>
            </a:r>
            <a:r>
              <a:rPr spc="-235" dirty="0"/>
              <a:t> </a:t>
            </a:r>
            <a:r>
              <a:rPr dirty="0"/>
              <a:t>in</a:t>
            </a:r>
            <a:r>
              <a:rPr spc="-240" dirty="0"/>
              <a:t> </a:t>
            </a:r>
            <a:r>
              <a:rPr dirty="0"/>
              <a:t>an</a:t>
            </a:r>
            <a:r>
              <a:rPr spc="-240" dirty="0"/>
              <a:t> </a:t>
            </a:r>
            <a:r>
              <a:rPr spc="-10" dirty="0"/>
              <a:t>Anonymous</a:t>
            </a:r>
            <a:r>
              <a:rPr spc="-229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3780571" y="2597194"/>
            <a:ext cx="10727055" cy="5768340"/>
          </a:xfrm>
          <a:custGeom>
            <a:avLst/>
            <a:gdLst/>
            <a:ahLst/>
            <a:cxnLst/>
            <a:rect l="l" t="t" r="r" b="b"/>
            <a:pathLst>
              <a:path w="10727055" h="5768340">
                <a:moveTo>
                  <a:pt x="10726854" y="0"/>
                </a:moveTo>
                <a:lnTo>
                  <a:pt x="0" y="0"/>
                </a:lnTo>
                <a:lnTo>
                  <a:pt x="0" y="5768207"/>
                </a:lnTo>
                <a:lnTo>
                  <a:pt x="10726854" y="5768207"/>
                </a:lnTo>
                <a:lnTo>
                  <a:pt x="10726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0571" y="2597194"/>
            <a:ext cx="10727055" cy="5768340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310515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44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r>
              <a:rPr sz="2400" spc="-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class</a:t>
            </a:r>
            <a:r>
              <a:rPr sz="2400" spc="-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Example</a:t>
            </a:r>
            <a:r>
              <a:rPr sz="2400" spc="-6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400">
              <a:latin typeface="Arial MT"/>
              <a:cs typeface="Arial MT"/>
            </a:endParaRPr>
          </a:p>
          <a:p>
            <a:pPr marL="695960">
              <a:lnSpc>
                <a:spcPct val="1000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void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printMessage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369060" marR="4023360" indent="-33655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Runnable</a:t>
            </a:r>
            <a:r>
              <a:rPr sz="2400" spc="-7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runnable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new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Runnable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7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private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String</a:t>
            </a:r>
            <a:r>
              <a:rPr sz="2400" spc="-6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message</a:t>
            </a:r>
            <a:r>
              <a:rPr sz="2400" spc="-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“Hello</a:t>
            </a:r>
            <a:r>
              <a:rPr sz="2400" spc="-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World”;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1705610" marR="4487545" indent="-336550">
              <a:lnSpc>
                <a:spcPct val="1008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r>
              <a:rPr sz="2400" spc="-6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void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run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.out.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spc="-10" dirty="0">
                <a:solidFill>
                  <a:srgbClr val="F05A28"/>
                </a:solidFill>
                <a:latin typeface="Arial MT"/>
                <a:cs typeface="Arial MT"/>
              </a:rPr>
              <a:t>this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.message);</a:t>
            </a:r>
            <a:endParaRPr sz="2400">
              <a:latin typeface="Arial MT"/>
              <a:cs typeface="Arial MT"/>
            </a:endParaRPr>
          </a:p>
          <a:p>
            <a:pPr marL="136906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032510">
              <a:lnSpc>
                <a:spcPct val="100000"/>
              </a:lnSpc>
            </a:pP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};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Arial MT"/>
              <a:cs typeface="Arial MT"/>
            </a:endParaRPr>
          </a:p>
          <a:p>
            <a:pPr marL="1032510">
              <a:lnSpc>
                <a:spcPct val="1000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new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Thread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(runnable).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start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  <a:p>
            <a:pPr marL="69596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890298" y="5930049"/>
            <a:ext cx="1254760" cy="1197610"/>
            <a:chOff x="10890298" y="5930049"/>
            <a:chExt cx="1254760" cy="1197610"/>
          </a:xfrm>
        </p:grpSpPr>
        <p:sp>
          <p:nvSpPr>
            <p:cNvPr id="6" name="object 6"/>
            <p:cNvSpPr/>
            <p:nvPr/>
          </p:nvSpPr>
          <p:spPr>
            <a:xfrm>
              <a:off x="10896648" y="5936399"/>
              <a:ext cx="1242060" cy="1184910"/>
            </a:xfrm>
            <a:custGeom>
              <a:avLst/>
              <a:gdLst/>
              <a:ahLst/>
              <a:cxnLst/>
              <a:rect l="l" t="t" r="r" b="b"/>
              <a:pathLst>
                <a:path w="1242059" h="1184909">
                  <a:moveTo>
                    <a:pt x="620901" y="0"/>
                  </a:moveTo>
                  <a:lnTo>
                    <a:pt x="0" y="592174"/>
                  </a:lnTo>
                  <a:lnTo>
                    <a:pt x="310450" y="592174"/>
                  </a:lnTo>
                  <a:lnTo>
                    <a:pt x="310450" y="1184346"/>
                  </a:lnTo>
                  <a:lnTo>
                    <a:pt x="931351" y="1184346"/>
                  </a:lnTo>
                  <a:lnTo>
                    <a:pt x="931351" y="592174"/>
                  </a:lnTo>
                  <a:lnTo>
                    <a:pt x="1241802" y="592174"/>
                  </a:lnTo>
                  <a:lnTo>
                    <a:pt x="6209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96648" y="5936399"/>
              <a:ext cx="1242060" cy="1184910"/>
            </a:xfrm>
            <a:custGeom>
              <a:avLst/>
              <a:gdLst/>
              <a:ahLst/>
              <a:cxnLst/>
              <a:rect l="l" t="t" r="r" b="b"/>
              <a:pathLst>
                <a:path w="1242059" h="1184909">
                  <a:moveTo>
                    <a:pt x="0" y="592174"/>
                  </a:moveTo>
                  <a:lnTo>
                    <a:pt x="620900" y="0"/>
                  </a:lnTo>
                  <a:lnTo>
                    <a:pt x="1241801" y="592174"/>
                  </a:lnTo>
                  <a:lnTo>
                    <a:pt x="931350" y="592174"/>
                  </a:lnTo>
                  <a:lnTo>
                    <a:pt x="931350" y="1184347"/>
                  </a:lnTo>
                  <a:lnTo>
                    <a:pt x="310450" y="1184347"/>
                  </a:lnTo>
                  <a:lnTo>
                    <a:pt x="310450" y="592174"/>
                  </a:lnTo>
                  <a:lnTo>
                    <a:pt x="0" y="592174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68506" y="3940388"/>
            <a:ext cx="1420495" cy="1280160"/>
            <a:chOff x="4768506" y="3940388"/>
            <a:chExt cx="1420495" cy="1280160"/>
          </a:xfrm>
        </p:grpSpPr>
        <p:sp>
          <p:nvSpPr>
            <p:cNvPr id="9" name="object 9"/>
            <p:cNvSpPr/>
            <p:nvPr/>
          </p:nvSpPr>
          <p:spPr>
            <a:xfrm>
              <a:off x="4774856" y="3946738"/>
              <a:ext cx="1407795" cy="1267460"/>
            </a:xfrm>
            <a:custGeom>
              <a:avLst/>
              <a:gdLst/>
              <a:ahLst/>
              <a:cxnLst/>
              <a:rect l="l" t="t" r="r" b="b"/>
              <a:pathLst>
                <a:path w="1407795" h="1267460">
                  <a:moveTo>
                    <a:pt x="774212" y="0"/>
                  </a:moveTo>
                  <a:lnTo>
                    <a:pt x="774212" y="316767"/>
                  </a:lnTo>
                  <a:lnTo>
                    <a:pt x="0" y="316767"/>
                  </a:lnTo>
                  <a:lnTo>
                    <a:pt x="0" y="950300"/>
                  </a:lnTo>
                  <a:lnTo>
                    <a:pt x="774212" y="950300"/>
                  </a:lnTo>
                  <a:lnTo>
                    <a:pt x="774212" y="1267068"/>
                  </a:lnTo>
                  <a:lnTo>
                    <a:pt x="1407745" y="633534"/>
                  </a:lnTo>
                  <a:lnTo>
                    <a:pt x="77421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74856" y="3946738"/>
              <a:ext cx="1407795" cy="1267460"/>
            </a:xfrm>
            <a:custGeom>
              <a:avLst/>
              <a:gdLst/>
              <a:ahLst/>
              <a:cxnLst/>
              <a:rect l="l" t="t" r="r" b="b"/>
              <a:pathLst>
                <a:path w="1407795" h="1267460">
                  <a:moveTo>
                    <a:pt x="0" y="316767"/>
                  </a:moveTo>
                  <a:lnTo>
                    <a:pt x="774212" y="316767"/>
                  </a:lnTo>
                  <a:lnTo>
                    <a:pt x="774212" y="0"/>
                  </a:lnTo>
                  <a:lnTo>
                    <a:pt x="1407746" y="633535"/>
                  </a:lnTo>
                  <a:lnTo>
                    <a:pt x="774212" y="1267069"/>
                  </a:lnTo>
                  <a:lnTo>
                    <a:pt x="774212" y="950301"/>
                  </a:lnTo>
                  <a:lnTo>
                    <a:pt x="0" y="950301"/>
                  </a:lnTo>
                  <a:lnTo>
                    <a:pt x="0" y="316767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9226DC-428D-2736-1D75-6C3BE9A021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The</a:t>
            </a:r>
            <a:r>
              <a:rPr spc="-254" dirty="0"/>
              <a:t> </a:t>
            </a:r>
            <a:r>
              <a:rPr dirty="0"/>
              <a:t>Meaning</a:t>
            </a:r>
            <a:r>
              <a:rPr spc="-254" dirty="0"/>
              <a:t> </a:t>
            </a:r>
            <a:r>
              <a:rPr spc="140" dirty="0"/>
              <a:t>of</a:t>
            </a:r>
            <a:r>
              <a:rPr spc="-245" dirty="0"/>
              <a:t> </a:t>
            </a:r>
            <a:r>
              <a:rPr dirty="0"/>
              <a:t>“this”</a:t>
            </a:r>
            <a:r>
              <a:rPr spc="-254" dirty="0"/>
              <a:t> </a:t>
            </a:r>
            <a:r>
              <a:rPr dirty="0"/>
              <a:t>in</a:t>
            </a:r>
            <a:r>
              <a:rPr spc="-254" dirty="0"/>
              <a:t> </a:t>
            </a:r>
            <a:r>
              <a:rPr dirty="0"/>
              <a:t>a</a:t>
            </a:r>
            <a:r>
              <a:rPr spc="-245" dirty="0"/>
              <a:t> </a:t>
            </a:r>
            <a:r>
              <a:rPr dirty="0"/>
              <a:t>Lambda</a:t>
            </a:r>
            <a:r>
              <a:rPr spc="-250" dirty="0"/>
              <a:t> </a:t>
            </a:r>
            <a:r>
              <a:rPr spc="-10" dirty="0"/>
              <a:t>Expression</a:t>
            </a:r>
          </a:p>
        </p:txBody>
      </p:sp>
      <p:sp>
        <p:nvSpPr>
          <p:cNvPr id="3" name="object 3"/>
          <p:cNvSpPr/>
          <p:nvPr/>
        </p:nvSpPr>
        <p:spPr>
          <a:xfrm>
            <a:off x="3780571" y="2940361"/>
            <a:ext cx="10727055" cy="4406900"/>
          </a:xfrm>
          <a:custGeom>
            <a:avLst/>
            <a:gdLst/>
            <a:ahLst/>
            <a:cxnLst/>
            <a:rect l="l" t="t" r="r" b="b"/>
            <a:pathLst>
              <a:path w="10727055" h="4406900">
                <a:moveTo>
                  <a:pt x="10726854" y="0"/>
                </a:moveTo>
                <a:lnTo>
                  <a:pt x="0" y="0"/>
                </a:lnTo>
                <a:lnTo>
                  <a:pt x="0" y="4406277"/>
                </a:lnTo>
                <a:lnTo>
                  <a:pt x="10726854" y="4406277"/>
                </a:lnTo>
                <a:lnTo>
                  <a:pt x="1072685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0571" y="2940361"/>
            <a:ext cx="10727055" cy="4406900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24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r>
              <a:rPr sz="2400" spc="-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class</a:t>
            </a:r>
            <a:r>
              <a:rPr sz="2400" spc="-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Example</a:t>
            </a:r>
            <a:r>
              <a:rPr sz="2400" spc="-6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959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private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String</a:t>
            </a:r>
            <a:r>
              <a:rPr sz="2400" spc="-6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message</a:t>
            </a:r>
            <a:r>
              <a:rPr sz="2400" spc="-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“Hello</a:t>
            </a:r>
            <a:r>
              <a:rPr sz="2400" spc="-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World”;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400">
              <a:latin typeface="Arial MT"/>
              <a:cs typeface="Arial MT"/>
            </a:endParaRPr>
          </a:p>
          <a:p>
            <a:pPr marL="1032510" marR="6273800" indent="-336550">
              <a:lnSpc>
                <a:spcPct val="1008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void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printMessage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Runnable</a:t>
            </a:r>
            <a:r>
              <a:rPr sz="2400" spc="-10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runnable</a:t>
            </a:r>
            <a:r>
              <a:rPr sz="2400" spc="-10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 marL="1369060">
              <a:lnSpc>
                <a:spcPts val="278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.out.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spc="-10" dirty="0">
                <a:solidFill>
                  <a:srgbClr val="F05A28"/>
                </a:solidFill>
                <a:latin typeface="Arial MT"/>
                <a:cs typeface="Arial MT"/>
              </a:rPr>
              <a:t>this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.message);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400">
              <a:latin typeface="Arial MT"/>
              <a:cs typeface="Arial MT"/>
            </a:endParaRPr>
          </a:p>
          <a:p>
            <a:pPr marL="1032510">
              <a:lnSpc>
                <a:spcPct val="1000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new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Thread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(runnable).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start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  <a:p>
            <a:pPr marL="69596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273251" y="4109460"/>
            <a:ext cx="1254760" cy="2649855"/>
            <a:chOff x="11273251" y="4109460"/>
            <a:chExt cx="1254760" cy="2649855"/>
          </a:xfrm>
        </p:grpSpPr>
        <p:sp>
          <p:nvSpPr>
            <p:cNvPr id="6" name="object 6"/>
            <p:cNvSpPr/>
            <p:nvPr/>
          </p:nvSpPr>
          <p:spPr>
            <a:xfrm>
              <a:off x="11279601" y="5568501"/>
              <a:ext cx="1242060" cy="1184910"/>
            </a:xfrm>
            <a:custGeom>
              <a:avLst/>
              <a:gdLst/>
              <a:ahLst/>
              <a:cxnLst/>
              <a:rect l="l" t="t" r="r" b="b"/>
              <a:pathLst>
                <a:path w="1242059" h="1184909">
                  <a:moveTo>
                    <a:pt x="620900" y="0"/>
                  </a:moveTo>
                  <a:lnTo>
                    <a:pt x="0" y="592174"/>
                  </a:lnTo>
                  <a:lnTo>
                    <a:pt x="310450" y="592174"/>
                  </a:lnTo>
                  <a:lnTo>
                    <a:pt x="310450" y="1184347"/>
                  </a:lnTo>
                  <a:lnTo>
                    <a:pt x="931350" y="1184347"/>
                  </a:lnTo>
                  <a:lnTo>
                    <a:pt x="931350" y="592174"/>
                  </a:lnTo>
                  <a:lnTo>
                    <a:pt x="1241800" y="592174"/>
                  </a:lnTo>
                  <a:lnTo>
                    <a:pt x="62090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79601" y="5568501"/>
              <a:ext cx="1242060" cy="1184910"/>
            </a:xfrm>
            <a:custGeom>
              <a:avLst/>
              <a:gdLst/>
              <a:ahLst/>
              <a:cxnLst/>
              <a:rect l="l" t="t" r="r" b="b"/>
              <a:pathLst>
                <a:path w="1242059" h="1184909">
                  <a:moveTo>
                    <a:pt x="0" y="592174"/>
                  </a:moveTo>
                  <a:lnTo>
                    <a:pt x="620900" y="0"/>
                  </a:lnTo>
                  <a:lnTo>
                    <a:pt x="1241801" y="592174"/>
                  </a:lnTo>
                  <a:lnTo>
                    <a:pt x="931350" y="592174"/>
                  </a:lnTo>
                  <a:lnTo>
                    <a:pt x="931350" y="1184347"/>
                  </a:lnTo>
                  <a:lnTo>
                    <a:pt x="310450" y="1184347"/>
                  </a:lnTo>
                  <a:lnTo>
                    <a:pt x="310450" y="592174"/>
                  </a:lnTo>
                  <a:lnTo>
                    <a:pt x="0" y="592174"/>
                  </a:lnTo>
                  <a:close/>
                </a:path>
              </a:pathLst>
            </a:custGeom>
            <a:ln w="127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69235" y="4115809"/>
              <a:ext cx="667385" cy="1019810"/>
            </a:xfrm>
            <a:custGeom>
              <a:avLst/>
              <a:gdLst/>
              <a:ahLst/>
              <a:cxnLst/>
              <a:rect l="l" t="t" r="r" b="b"/>
              <a:pathLst>
                <a:path w="667384" h="1019810">
                  <a:moveTo>
                    <a:pt x="71928" y="0"/>
                  </a:moveTo>
                  <a:lnTo>
                    <a:pt x="0" y="234035"/>
                  </a:lnTo>
                  <a:lnTo>
                    <a:pt x="76492" y="193508"/>
                  </a:lnTo>
                  <a:lnTo>
                    <a:pt x="514113" y="1019488"/>
                  </a:lnTo>
                  <a:lnTo>
                    <a:pt x="667095" y="938436"/>
                  </a:lnTo>
                  <a:lnTo>
                    <a:pt x="229473" y="112455"/>
                  </a:lnTo>
                  <a:lnTo>
                    <a:pt x="305964" y="71928"/>
                  </a:lnTo>
                  <a:lnTo>
                    <a:pt x="7192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69235" y="4115810"/>
              <a:ext cx="667385" cy="1019810"/>
            </a:xfrm>
            <a:custGeom>
              <a:avLst/>
              <a:gdLst/>
              <a:ahLst/>
              <a:cxnLst/>
              <a:rect l="l" t="t" r="r" b="b"/>
              <a:pathLst>
                <a:path w="667384" h="1019810">
                  <a:moveTo>
                    <a:pt x="0" y="234035"/>
                  </a:moveTo>
                  <a:lnTo>
                    <a:pt x="71929" y="0"/>
                  </a:lnTo>
                  <a:lnTo>
                    <a:pt x="305964" y="71928"/>
                  </a:lnTo>
                  <a:lnTo>
                    <a:pt x="229473" y="112455"/>
                  </a:lnTo>
                  <a:lnTo>
                    <a:pt x="667095" y="938434"/>
                  </a:lnTo>
                  <a:lnTo>
                    <a:pt x="514112" y="1019487"/>
                  </a:lnTo>
                  <a:lnTo>
                    <a:pt x="76491" y="193508"/>
                  </a:lnTo>
                  <a:lnTo>
                    <a:pt x="0" y="234035"/>
                  </a:lnTo>
                  <a:close/>
                </a:path>
              </a:pathLst>
            </a:custGeom>
            <a:ln w="12699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AA90F2-0642-A38B-7A02-4B5C0BE89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Working</a:t>
            </a:r>
            <a:r>
              <a:rPr spc="-235" dirty="0"/>
              <a:t> </a:t>
            </a:r>
            <a:r>
              <a:rPr spc="60" dirty="0"/>
              <a:t>with</a:t>
            </a:r>
            <a:r>
              <a:rPr spc="-235" dirty="0"/>
              <a:t> </a:t>
            </a:r>
            <a:r>
              <a:rPr spc="-70" dirty="0"/>
              <a:t>Streams</a:t>
            </a:r>
            <a:r>
              <a:rPr spc="-229" dirty="0"/>
              <a:t> </a:t>
            </a:r>
            <a:r>
              <a:rPr dirty="0"/>
              <a:t>and</a:t>
            </a:r>
            <a:r>
              <a:rPr spc="-225" dirty="0"/>
              <a:t> </a:t>
            </a:r>
            <a:r>
              <a:rPr dirty="0"/>
              <a:t>Lambda</a:t>
            </a:r>
            <a:r>
              <a:rPr spc="-225" dirty="0"/>
              <a:t> </a:t>
            </a:r>
            <a:r>
              <a:rPr spc="-25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2883" y="7013955"/>
            <a:ext cx="42068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35" dirty="0">
                <a:solidFill>
                  <a:srgbClr val="675BA7"/>
                </a:solidFill>
                <a:latin typeface="Arial Black"/>
                <a:cs typeface="Arial Black"/>
              </a:rPr>
              <a:t>Lambda</a:t>
            </a:r>
            <a:r>
              <a:rPr sz="3400" spc="-245" dirty="0">
                <a:solidFill>
                  <a:srgbClr val="675BA7"/>
                </a:solidFill>
                <a:latin typeface="Arial Black"/>
                <a:cs typeface="Arial Black"/>
              </a:rPr>
              <a:t> </a:t>
            </a:r>
            <a:r>
              <a:rPr sz="3400" spc="-335" dirty="0">
                <a:solidFill>
                  <a:srgbClr val="675BA7"/>
                </a:solidFill>
                <a:latin typeface="Arial Black"/>
                <a:cs typeface="Arial Black"/>
              </a:rPr>
              <a:t>Expressions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95540" y="7013955"/>
            <a:ext cx="1692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65" dirty="0">
                <a:solidFill>
                  <a:srgbClr val="9BC850"/>
                </a:solidFill>
                <a:latin typeface="Arial Black"/>
                <a:cs typeface="Arial Black"/>
              </a:rPr>
              <a:t>Streams</a:t>
            </a:r>
            <a:endParaRPr sz="3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2870" y="7013955"/>
            <a:ext cx="43821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65" dirty="0">
                <a:solidFill>
                  <a:srgbClr val="A62E5C"/>
                </a:solidFill>
                <a:latin typeface="Arial Black"/>
                <a:cs typeface="Arial Black"/>
              </a:rPr>
              <a:t>Functional</a:t>
            </a:r>
            <a:r>
              <a:rPr sz="3400" spc="-235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A62E5C"/>
                </a:solidFill>
                <a:latin typeface="Arial Black"/>
                <a:cs typeface="Arial Black"/>
              </a:rPr>
              <a:t>Interfaces</a:t>
            </a:r>
            <a:endParaRPr sz="3400">
              <a:latin typeface="Arial Black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3326" y="3030537"/>
            <a:ext cx="2846344" cy="3657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2579" y="3030537"/>
            <a:ext cx="3042839" cy="36575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36563" y="3030538"/>
            <a:ext cx="3609873" cy="365759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AB7A5-A7C5-AF75-7E09-30663527FC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2250" y="3236467"/>
            <a:ext cx="8319134" cy="17659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541655" marR="5080" indent="-529590">
              <a:lnSpc>
                <a:spcPts val="6500"/>
              </a:lnSpc>
              <a:spcBef>
                <a:spcPts val="900"/>
              </a:spcBef>
            </a:pPr>
            <a:r>
              <a:rPr sz="6000" spc="-35" dirty="0"/>
              <a:t>Working</a:t>
            </a:r>
            <a:r>
              <a:rPr sz="6000" spc="-280" dirty="0"/>
              <a:t> </a:t>
            </a:r>
            <a:r>
              <a:rPr sz="6000" spc="75" dirty="0"/>
              <a:t>with</a:t>
            </a:r>
            <a:r>
              <a:rPr sz="6000" spc="-280" dirty="0"/>
              <a:t> </a:t>
            </a:r>
            <a:r>
              <a:rPr sz="6000" spc="-10" dirty="0"/>
              <a:t>Exceptions </a:t>
            </a:r>
            <a:r>
              <a:rPr sz="6000" dirty="0"/>
              <a:t>in</a:t>
            </a:r>
            <a:r>
              <a:rPr sz="6000" spc="-290" dirty="0"/>
              <a:t> </a:t>
            </a:r>
            <a:r>
              <a:rPr sz="6000" dirty="0"/>
              <a:t>Lambda</a:t>
            </a:r>
            <a:r>
              <a:rPr sz="6000" spc="-290" dirty="0"/>
              <a:t> </a:t>
            </a:r>
            <a:r>
              <a:rPr sz="6000" spc="-70" dirty="0"/>
              <a:t>Expressions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9F517-03CD-4AA4-B2D7-1CF294460C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774" y="4059428"/>
            <a:ext cx="67976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75" dirty="0"/>
              <a:t>Method</a:t>
            </a:r>
            <a:r>
              <a:rPr sz="6000" spc="-195" dirty="0"/>
              <a:t> </a:t>
            </a:r>
            <a:r>
              <a:rPr sz="6000" spc="-10" dirty="0"/>
              <a:t>References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07947-8CBD-8C0D-4182-252AFE4B17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39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Four</a:t>
            </a:r>
            <a:r>
              <a:rPr spc="-245" dirty="0"/>
              <a:t> </a:t>
            </a:r>
            <a:r>
              <a:rPr spc="-140" dirty="0"/>
              <a:t>Types</a:t>
            </a:r>
            <a:r>
              <a:rPr spc="-250" dirty="0"/>
              <a:t> </a:t>
            </a:r>
            <a:r>
              <a:rPr spc="140" dirty="0"/>
              <a:t>of</a:t>
            </a:r>
            <a:r>
              <a:rPr spc="-235" dirty="0"/>
              <a:t> </a:t>
            </a:r>
            <a:r>
              <a:rPr spc="160" dirty="0"/>
              <a:t>Method</a:t>
            </a:r>
            <a:r>
              <a:rPr spc="-229" dirty="0"/>
              <a:t> </a:t>
            </a: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4227" y="3378708"/>
            <a:ext cx="2752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90" dirty="0">
                <a:solidFill>
                  <a:srgbClr val="171717"/>
                </a:solidFill>
                <a:latin typeface="Arial Black"/>
                <a:cs typeface="Arial Black"/>
              </a:rPr>
              <a:t>Static</a:t>
            </a:r>
            <a:r>
              <a:rPr sz="3200" spc="-20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20" dirty="0">
                <a:solidFill>
                  <a:srgbClr val="171717"/>
                </a:solidFill>
                <a:latin typeface="Arial Black"/>
                <a:cs typeface="Arial Black"/>
              </a:rPr>
              <a:t>method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3576" y="3381755"/>
            <a:ext cx="5010785" cy="388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05A28"/>
                </a:solidFill>
                <a:latin typeface="Arial MT"/>
                <a:cs typeface="Arial MT"/>
              </a:rPr>
              <a:t>ClassName</a:t>
            </a:r>
            <a:r>
              <a:rPr sz="3200" spc="-7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3200" spc="-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methodName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230600"/>
              </a:lnSpc>
            </a:pPr>
            <a:r>
              <a:rPr sz="3200" dirty="0">
                <a:solidFill>
                  <a:srgbClr val="404040"/>
                </a:solidFill>
                <a:latin typeface="Arial MT"/>
                <a:cs typeface="Arial MT"/>
              </a:rPr>
              <a:t>objectRef</a:t>
            </a:r>
            <a:r>
              <a:rPr sz="3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32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methodName </a:t>
            </a:r>
            <a:r>
              <a:rPr sz="3200" dirty="0">
                <a:solidFill>
                  <a:srgbClr val="F05A28"/>
                </a:solidFill>
                <a:latin typeface="Arial MT"/>
                <a:cs typeface="Arial MT"/>
              </a:rPr>
              <a:t>ClassName</a:t>
            </a:r>
            <a:r>
              <a:rPr sz="3200" spc="-7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3200" spc="-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2A9FBC"/>
                </a:solidFill>
                <a:latin typeface="Arial MT"/>
                <a:cs typeface="Arial MT"/>
              </a:rPr>
              <a:t>methodName </a:t>
            </a:r>
            <a:r>
              <a:rPr sz="3200" dirty="0">
                <a:solidFill>
                  <a:srgbClr val="F05A28"/>
                </a:solidFill>
                <a:latin typeface="Arial MT"/>
                <a:cs typeface="Arial MT"/>
              </a:rPr>
              <a:t>ClassName</a:t>
            </a:r>
            <a:r>
              <a:rPr sz="3200" spc="-7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171717"/>
                </a:solidFill>
                <a:latin typeface="Arial MT"/>
                <a:cs typeface="Arial MT"/>
              </a:rPr>
              <a:t>::</a:t>
            </a:r>
            <a:r>
              <a:rPr sz="3200" spc="-6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303030"/>
                </a:solidFill>
                <a:latin typeface="Arial MT"/>
                <a:cs typeface="Arial MT"/>
              </a:rPr>
              <a:t>new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4227" y="4506467"/>
            <a:ext cx="7837170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90" dirty="0">
                <a:solidFill>
                  <a:srgbClr val="171717"/>
                </a:solidFill>
                <a:latin typeface="Arial Black"/>
                <a:cs typeface="Arial Black"/>
              </a:rPr>
              <a:t>Instance</a:t>
            </a:r>
            <a:r>
              <a:rPr sz="3200" spc="-21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50" dirty="0">
                <a:solidFill>
                  <a:srgbClr val="171717"/>
                </a:solidFill>
                <a:latin typeface="Arial Black"/>
                <a:cs typeface="Arial Black"/>
              </a:rPr>
              <a:t>method</a:t>
            </a:r>
            <a:r>
              <a:rPr sz="3200" spc="-22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190" dirty="0">
                <a:solidFill>
                  <a:srgbClr val="171717"/>
                </a:solidFill>
                <a:latin typeface="Arial Black"/>
                <a:cs typeface="Arial Black"/>
              </a:rPr>
              <a:t>of</a:t>
            </a:r>
            <a:r>
              <a:rPr sz="3200" spc="-22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385" dirty="0">
                <a:solidFill>
                  <a:srgbClr val="171717"/>
                </a:solidFill>
                <a:latin typeface="Arial Black"/>
                <a:cs typeface="Arial Black"/>
              </a:rPr>
              <a:t>a</a:t>
            </a:r>
            <a:r>
              <a:rPr sz="3200" spc="-21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54" dirty="0">
                <a:solidFill>
                  <a:srgbClr val="171717"/>
                </a:solidFill>
                <a:latin typeface="Arial Black"/>
                <a:cs typeface="Arial Black"/>
              </a:rPr>
              <a:t>specific</a:t>
            </a:r>
            <a:r>
              <a:rPr sz="3200" spc="-21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30" dirty="0">
                <a:solidFill>
                  <a:srgbClr val="171717"/>
                </a:solidFill>
                <a:latin typeface="Arial Black"/>
                <a:cs typeface="Arial Black"/>
              </a:rPr>
              <a:t>object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3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3200" spc="-290" dirty="0">
                <a:solidFill>
                  <a:srgbClr val="171717"/>
                </a:solidFill>
                <a:latin typeface="Arial Black"/>
                <a:cs typeface="Arial Black"/>
              </a:rPr>
              <a:t>Instance</a:t>
            </a:r>
            <a:r>
              <a:rPr sz="3200" spc="-21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50" dirty="0">
                <a:solidFill>
                  <a:srgbClr val="171717"/>
                </a:solidFill>
                <a:latin typeface="Arial Black"/>
                <a:cs typeface="Arial Black"/>
              </a:rPr>
              <a:t>method</a:t>
            </a:r>
            <a:r>
              <a:rPr sz="3200" spc="-22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10" dirty="0">
                <a:solidFill>
                  <a:srgbClr val="171717"/>
                </a:solidFill>
                <a:latin typeface="Arial Black"/>
                <a:cs typeface="Arial Black"/>
              </a:rPr>
              <a:t>not</a:t>
            </a:r>
            <a:r>
              <a:rPr sz="3200" spc="-21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190" dirty="0">
                <a:solidFill>
                  <a:srgbClr val="171717"/>
                </a:solidFill>
                <a:latin typeface="Arial Black"/>
                <a:cs typeface="Arial Black"/>
              </a:rPr>
              <a:t>of</a:t>
            </a:r>
            <a:r>
              <a:rPr sz="3200" spc="-225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385" dirty="0">
                <a:solidFill>
                  <a:srgbClr val="171717"/>
                </a:solidFill>
                <a:latin typeface="Arial Black"/>
                <a:cs typeface="Arial Black"/>
              </a:rPr>
              <a:t>a</a:t>
            </a:r>
            <a:r>
              <a:rPr sz="3200" spc="-21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254" dirty="0">
                <a:solidFill>
                  <a:srgbClr val="171717"/>
                </a:solidFill>
                <a:latin typeface="Arial Black"/>
                <a:cs typeface="Arial Black"/>
              </a:rPr>
              <a:t>specific</a:t>
            </a:r>
            <a:r>
              <a:rPr sz="3200" spc="-210" dirty="0">
                <a:solidFill>
                  <a:srgbClr val="171717"/>
                </a:solidFill>
                <a:latin typeface="Arial Black"/>
                <a:cs typeface="Arial Black"/>
              </a:rPr>
              <a:t> </a:t>
            </a:r>
            <a:r>
              <a:rPr sz="3200" spc="-155" dirty="0">
                <a:solidFill>
                  <a:srgbClr val="171717"/>
                </a:solidFill>
                <a:latin typeface="Arial Black"/>
                <a:cs typeface="Arial Black"/>
              </a:rPr>
              <a:t>object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4226" y="6755892"/>
            <a:ext cx="2368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0" dirty="0">
                <a:solidFill>
                  <a:srgbClr val="171717"/>
                </a:solidFill>
                <a:latin typeface="Arial Black"/>
                <a:cs typeface="Arial Black"/>
              </a:rPr>
              <a:t>Constructor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84566-31AD-7917-5361-B428F9F860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3536" y="4059428"/>
            <a:ext cx="112388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90" dirty="0"/>
              <a:t>Summary</a:t>
            </a:r>
            <a:r>
              <a:rPr sz="6000" spc="-305" dirty="0"/>
              <a:t> </a:t>
            </a:r>
            <a:r>
              <a:rPr sz="6000" spc="150" dirty="0"/>
              <a:t>of</a:t>
            </a:r>
            <a:r>
              <a:rPr sz="6000" spc="-305" dirty="0"/>
              <a:t> </a:t>
            </a:r>
            <a:r>
              <a:rPr sz="6000" dirty="0"/>
              <a:t>Lambda</a:t>
            </a:r>
            <a:r>
              <a:rPr sz="6000" spc="-310" dirty="0"/>
              <a:t> </a:t>
            </a:r>
            <a:r>
              <a:rPr sz="6000" spc="-50" dirty="0"/>
              <a:t>Expressions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D68427-0839-EF8A-21FE-F4401B767A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120" dirty="0"/>
              <a:t> </a:t>
            </a:r>
            <a:r>
              <a:rPr spc="-95" dirty="0"/>
              <a:t>Expressions</a:t>
            </a:r>
            <a:r>
              <a:rPr spc="-125" dirty="0"/>
              <a:t> </a:t>
            </a:r>
            <a:r>
              <a:rPr spc="50" dirty="0"/>
              <a:t>and</a:t>
            </a:r>
            <a:r>
              <a:rPr spc="-120" dirty="0"/>
              <a:t> </a:t>
            </a:r>
            <a:r>
              <a:rPr dirty="0"/>
              <a:t>Functional</a:t>
            </a:r>
            <a:r>
              <a:rPr spc="-120" dirty="0"/>
              <a:t> </a:t>
            </a:r>
            <a:r>
              <a:rPr spc="-10" dirty="0"/>
              <a:t>Interfaces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608" y="2625725"/>
            <a:ext cx="1336695" cy="1717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7807" y="3214116"/>
            <a:ext cx="8916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3200" spc="-2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00" dirty="0">
                <a:solidFill>
                  <a:srgbClr val="404040"/>
                </a:solidFill>
                <a:latin typeface="Arial Black"/>
                <a:cs typeface="Arial Black"/>
              </a:rPr>
              <a:t>lambda</a:t>
            </a:r>
            <a:r>
              <a:rPr sz="3200" spc="-2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95" dirty="0">
                <a:solidFill>
                  <a:srgbClr val="404040"/>
                </a:solidFill>
                <a:latin typeface="Arial Black"/>
                <a:cs typeface="Arial Black"/>
              </a:rPr>
              <a:t>expression</a:t>
            </a:r>
            <a:r>
              <a:rPr sz="3200" spc="-229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2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3200" spc="-2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00" dirty="0">
                <a:solidFill>
                  <a:srgbClr val="404040"/>
                </a:solidFill>
                <a:latin typeface="Arial Black"/>
                <a:cs typeface="Arial Black"/>
              </a:rPr>
              <a:t>an</a:t>
            </a:r>
            <a:r>
              <a:rPr sz="3200" spc="-229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85" dirty="0">
                <a:solidFill>
                  <a:srgbClr val="F05A28"/>
                </a:solidFill>
                <a:latin typeface="Arial Black"/>
                <a:cs typeface="Arial Black"/>
              </a:rPr>
              <a:t>anonymous</a:t>
            </a:r>
            <a:r>
              <a:rPr sz="3200" spc="-229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155" dirty="0">
                <a:solidFill>
                  <a:srgbClr val="F05A28"/>
                </a:solidFill>
                <a:latin typeface="Arial Black"/>
                <a:cs typeface="Arial Black"/>
              </a:rPr>
              <a:t>method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1810" y="5080000"/>
            <a:ext cx="1430293" cy="171926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7807" y="5670803"/>
            <a:ext cx="10599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3200" spc="-2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00" dirty="0">
                <a:solidFill>
                  <a:srgbClr val="404040"/>
                </a:solidFill>
                <a:latin typeface="Arial Black"/>
                <a:cs typeface="Arial Black"/>
              </a:rPr>
              <a:t>lambda</a:t>
            </a:r>
            <a:r>
              <a:rPr sz="3200" spc="-20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95" dirty="0">
                <a:solidFill>
                  <a:srgbClr val="404040"/>
                </a:solidFill>
                <a:latin typeface="Arial Black"/>
                <a:cs typeface="Arial Black"/>
              </a:rPr>
              <a:t>expression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90" dirty="0">
                <a:solidFill>
                  <a:srgbClr val="404040"/>
                </a:solidFill>
                <a:latin typeface="Arial Black"/>
                <a:cs typeface="Arial Black"/>
              </a:rPr>
              <a:t>implements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8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35" dirty="0">
                <a:solidFill>
                  <a:srgbClr val="F05A28"/>
                </a:solidFill>
                <a:latin typeface="Arial Black"/>
                <a:cs typeface="Arial Black"/>
              </a:rPr>
              <a:t>functional</a:t>
            </a:r>
            <a:r>
              <a:rPr sz="3200" spc="-204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185" dirty="0">
                <a:solidFill>
                  <a:srgbClr val="F05A28"/>
                </a:solidFill>
                <a:latin typeface="Arial Black"/>
                <a:cs typeface="Arial Black"/>
              </a:rPr>
              <a:t>interface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7126" y="7483475"/>
            <a:ext cx="1659658" cy="17176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7807" y="8072628"/>
            <a:ext cx="9879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0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3200" spc="-2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35" dirty="0">
                <a:solidFill>
                  <a:srgbClr val="404040"/>
                </a:solidFill>
                <a:latin typeface="Arial Black"/>
                <a:cs typeface="Arial Black"/>
              </a:rPr>
              <a:t>functional</a:t>
            </a:r>
            <a:r>
              <a:rPr sz="3200" spc="-20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50" dirty="0">
                <a:solidFill>
                  <a:srgbClr val="404040"/>
                </a:solidFill>
                <a:latin typeface="Arial Black"/>
                <a:cs typeface="Arial Black"/>
              </a:rPr>
              <a:t>interface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40" dirty="0">
                <a:solidFill>
                  <a:srgbClr val="404040"/>
                </a:solidFill>
                <a:latin typeface="Arial Black"/>
                <a:cs typeface="Arial Black"/>
              </a:rPr>
              <a:t>has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8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3200" spc="-20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60" dirty="0">
                <a:solidFill>
                  <a:srgbClr val="F05A28"/>
                </a:solidFill>
                <a:latin typeface="Arial Black"/>
                <a:cs typeface="Arial Black"/>
              </a:rPr>
              <a:t>single</a:t>
            </a:r>
            <a:r>
              <a:rPr sz="3200" spc="-204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80" dirty="0">
                <a:solidFill>
                  <a:srgbClr val="F05A28"/>
                </a:solidFill>
                <a:latin typeface="Arial Black"/>
                <a:cs typeface="Arial Black"/>
              </a:rPr>
              <a:t>abstract</a:t>
            </a:r>
            <a:r>
              <a:rPr sz="3200" spc="-21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155" dirty="0">
                <a:solidFill>
                  <a:srgbClr val="F05A28"/>
                </a:solidFill>
                <a:latin typeface="Arial Black"/>
                <a:cs typeface="Arial Black"/>
              </a:rPr>
              <a:t>method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4D5AF70-F1E7-5CFB-A106-BD57B1C6E1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811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Syntax</a:t>
            </a:r>
            <a:r>
              <a:rPr spc="-260" dirty="0"/>
              <a:t> </a:t>
            </a:r>
            <a:r>
              <a:rPr spc="140" dirty="0"/>
              <a:t>of</a:t>
            </a:r>
            <a:r>
              <a:rPr spc="-245" dirty="0"/>
              <a:t> </a:t>
            </a:r>
            <a:r>
              <a:rPr dirty="0"/>
              <a:t>Lambda</a:t>
            </a:r>
            <a:r>
              <a:rPr spc="-245" dirty="0"/>
              <a:t> </a:t>
            </a:r>
            <a:r>
              <a:rPr spc="-6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4207177" y="2668706"/>
            <a:ext cx="9874250" cy="1759585"/>
          </a:xfrm>
          <a:custGeom>
            <a:avLst/>
            <a:gdLst/>
            <a:ahLst/>
            <a:cxnLst/>
            <a:rect l="l" t="t" r="r" b="b"/>
            <a:pathLst>
              <a:path w="9874250" h="1759585">
                <a:moveTo>
                  <a:pt x="0" y="0"/>
                </a:moveTo>
                <a:lnTo>
                  <a:pt x="9873645" y="0"/>
                </a:lnTo>
                <a:lnTo>
                  <a:pt x="9873645" y="1759244"/>
                </a:lnTo>
                <a:lnTo>
                  <a:pt x="0" y="1759244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67176" y="3015912"/>
            <a:ext cx="6591934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5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p1,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4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 {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return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p1.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(p2.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7176" y="3015912"/>
            <a:ext cx="6591934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(p1,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33655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return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p1.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(p2.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());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7177" y="2668706"/>
            <a:ext cx="9874250" cy="1759585"/>
          </a:xfrm>
          <a:custGeom>
            <a:avLst/>
            <a:gdLst/>
            <a:ahLst/>
            <a:cxnLst/>
            <a:rect l="l" t="t" r="r" b="b"/>
            <a:pathLst>
              <a:path w="9874250" h="1759585">
                <a:moveTo>
                  <a:pt x="9873642" y="0"/>
                </a:moveTo>
                <a:lnTo>
                  <a:pt x="0" y="0"/>
                </a:lnTo>
                <a:lnTo>
                  <a:pt x="0" y="1759244"/>
                </a:lnTo>
                <a:lnTo>
                  <a:pt x="9873642" y="1759244"/>
                </a:lnTo>
                <a:lnTo>
                  <a:pt x="9873642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07177" y="2668706"/>
            <a:ext cx="9874250" cy="1759585"/>
          </a:xfrm>
          <a:prstGeom prst="rect">
            <a:avLst/>
          </a:prstGeom>
          <a:ln w="50800">
            <a:solidFill>
              <a:srgbClr val="F05A28"/>
            </a:solidFill>
          </a:ln>
        </p:spPr>
        <p:txBody>
          <a:bodyPr vert="horz" wrap="square" lIns="0" tIns="333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25"/>
              </a:spcBef>
            </a:pPr>
            <a:endParaRPr sz="24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(p1,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p1.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(p2.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31372" y="5833649"/>
            <a:ext cx="11942445" cy="921385"/>
            <a:chOff x="3431372" y="5833649"/>
            <a:chExt cx="11942445" cy="921385"/>
          </a:xfrm>
        </p:grpSpPr>
        <p:sp>
          <p:nvSpPr>
            <p:cNvPr id="9" name="object 9"/>
            <p:cNvSpPr/>
            <p:nvPr/>
          </p:nvSpPr>
          <p:spPr>
            <a:xfrm>
              <a:off x="3456772" y="5859049"/>
              <a:ext cx="11891645" cy="870585"/>
            </a:xfrm>
            <a:custGeom>
              <a:avLst/>
              <a:gdLst/>
              <a:ahLst/>
              <a:cxnLst/>
              <a:rect l="l" t="t" r="r" b="b"/>
              <a:pathLst>
                <a:path w="11891644" h="870584">
                  <a:moveTo>
                    <a:pt x="11891279" y="0"/>
                  </a:moveTo>
                  <a:lnTo>
                    <a:pt x="0" y="0"/>
                  </a:lnTo>
                  <a:lnTo>
                    <a:pt x="0" y="870160"/>
                  </a:lnTo>
                  <a:lnTo>
                    <a:pt x="11891279" y="870160"/>
                  </a:lnTo>
                  <a:lnTo>
                    <a:pt x="1189127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56772" y="5859049"/>
              <a:ext cx="11891645" cy="870585"/>
            </a:xfrm>
            <a:custGeom>
              <a:avLst/>
              <a:gdLst/>
              <a:ahLst/>
              <a:cxnLst/>
              <a:rect l="l" t="t" r="r" b="b"/>
              <a:pathLst>
                <a:path w="11891644" h="870584">
                  <a:moveTo>
                    <a:pt x="0" y="0"/>
                  </a:moveTo>
                  <a:lnTo>
                    <a:pt x="11891284" y="0"/>
                  </a:lnTo>
                  <a:lnTo>
                    <a:pt x="11891284" y="870161"/>
                  </a:lnTo>
                  <a:lnTo>
                    <a:pt x="0" y="870161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04071" y="6061964"/>
            <a:ext cx="810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Runnable</a:t>
            </a:r>
            <a:r>
              <a:rPr sz="2400" spc="-2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runnable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()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System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.out.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println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(“Hello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World”);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75442" y="5245310"/>
            <a:ext cx="722630" cy="775335"/>
          </a:xfrm>
          <a:custGeom>
            <a:avLst/>
            <a:gdLst/>
            <a:ahLst/>
            <a:cxnLst/>
            <a:rect l="l" t="t" r="r" b="b"/>
            <a:pathLst>
              <a:path w="722629" h="775335">
                <a:moveTo>
                  <a:pt x="541682" y="0"/>
                </a:moveTo>
                <a:lnTo>
                  <a:pt x="180560" y="0"/>
                </a:lnTo>
                <a:lnTo>
                  <a:pt x="180560" y="414130"/>
                </a:lnTo>
                <a:lnTo>
                  <a:pt x="0" y="414130"/>
                </a:lnTo>
                <a:lnTo>
                  <a:pt x="361121" y="775252"/>
                </a:lnTo>
                <a:lnTo>
                  <a:pt x="722243" y="414130"/>
                </a:lnTo>
                <a:lnTo>
                  <a:pt x="541682" y="414130"/>
                </a:lnTo>
                <a:lnTo>
                  <a:pt x="541682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440190" y="7264749"/>
            <a:ext cx="9925050" cy="921385"/>
            <a:chOff x="4440190" y="7264749"/>
            <a:chExt cx="9925050" cy="921385"/>
          </a:xfrm>
        </p:grpSpPr>
        <p:sp>
          <p:nvSpPr>
            <p:cNvPr id="14" name="object 14"/>
            <p:cNvSpPr/>
            <p:nvPr/>
          </p:nvSpPr>
          <p:spPr>
            <a:xfrm>
              <a:off x="4465590" y="7290149"/>
              <a:ext cx="9874250" cy="870585"/>
            </a:xfrm>
            <a:custGeom>
              <a:avLst/>
              <a:gdLst/>
              <a:ahLst/>
              <a:cxnLst/>
              <a:rect l="l" t="t" r="r" b="b"/>
              <a:pathLst>
                <a:path w="9874250" h="870584">
                  <a:moveTo>
                    <a:pt x="9873649" y="0"/>
                  </a:moveTo>
                  <a:lnTo>
                    <a:pt x="0" y="0"/>
                  </a:lnTo>
                  <a:lnTo>
                    <a:pt x="0" y="870160"/>
                  </a:lnTo>
                  <a:lnTo>
                    <a:pt x="9873649" y="870160"/>
                  </a:lnTo>
                  <a:lnTo>
                    <a:pt x="9873649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5590" y="7290149"/>
              <a:ext cx="9874250" cy="870585"/>
            </a:xfrm>
            <a:custGeom>
              <a:avLst/>
              <a:gdLst/>
              <a:ahLst/>
              <a:cxnLst/>
              <a:rect l="l" t="t" r="r" b="b"/>
              <a:pathLst>
                <a:path w="9874250" h="870584">
                  <a:moveTo>
                    <a:pt x="0" y="0"/>
                  </a:moveTo>
                  <a:lnTo>
                    <a:pt x="9873645" y="0"/>
                  </a:lnTo>
                  <a:lnTo>
                    <a:pt x="9873645" y="870161"/>
                  </a:lnTo>
                  <a:lnTo>
                    <a:pt x="0" y="870161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12891" y="7494523"/>
            <a:ext cx="4992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FileFilter</a:t>
            </a:r>
            <a:r>
              <a:rPr sz="2400" spc="-4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filter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=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file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file.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isHidden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96787" y="7945994"/>
            <a:ext cx="722630" cy="775335"/>
          </a:xfrm>
          <a:custGeom>
            <a:avLst/>
            <a:gdLst/>
            <a:ahLst/>
            <a:cxnLst/>
            <a:rect l="l" t="t" r="r" b="b"/>
            <a:pathLst>
              <a:path w="722629" h="775334">
                <a:moveTo>
                  <a:pt x="361121" y="0"/>
                </a:moveTo>
                <a:lnTo>
                  <a:pt x="0" y="361121"/>
                </a:lnTo>
                <a:lnTo>
                  <a:pt x="180560" y="361121"/>
                </a:lnTo>
                <a:lnTo>
                  <a:pt x="180560" y="775252"/>
                </a:lnTo>
                <a:lnTo>
                  <a:pt x="541682" y="775252"/>
                </a:lnTo>
                <a:lnTo>
                  <a:pt x="541682" y="361121"/>
                </a:lnTo>
                <a:lnTo>
                  <a:pt x="722243" y="361121"/>
                </a:lnTo>
                <a:lnTo>
                  <a:pt x="36112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F8C132B-F90A-7491-AB7C-D312C93537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22366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9978" y="37149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9978" y="51932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9978" y="66715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9978" y="81920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01160">
              <a:lnSpc>
                <a:spcPct val="100000"/>
              </a:lnSpc>
              <a:spcBef>
                <a:spcPts val="100"/>
              </a:spcBef>
            </a:pPr>
            <a:r>
              <a:rPr dirty="0"/>
              <a:t>Lambda</a:t>
            </a:r>
            <a:r>
              <a:rPr spc="-375" dirty="0"/>
              <a:t> </a:t>
            </a:r>
            <a:r>
              <a:rPr spc="-60" dirty="0"/>
              <a:t>Expressions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980" y="2144713"/>
            <a:ext cx="900676" cy="12176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20016" y="2485643"/>
            <a:ext cx="11945620" cy="646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Captured </a:t>
            </a:r>
            <a:r>
              <a:rPr sz="3200" spc="-280" dirty="0">
                <a:solidFill>
                  <a:srgbClr val="404040"/>
                </a:solidFill>
                <a:latin typeface="Arial Black"/>
                <a:cs typeface="Arial Black"/>
              </a:rPr>
              <a:t>local</a:t>
            </a:r>
            <a:r>
              <a:rPr sz="32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85" dirty="0">
                <a:solidFill>
                  <a:srgbClr val="404040"/>
                </a:solidFill>
                <a:latin typeface="Arial Black"/>
                <a:cs typeface="Arial Black"/>
              </a:rPr>
              <a:t>variables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05" dirty="0">
                <a:solidFill>
                  <a:srgbClr val="404040"/>
                </a:solidFill>
                <a:latin typeface="Arial Black"/>
                <a:cs typeface="Arial Black"/>
              </a:rPr>
              <a:t>must</a:t>
            </a:r>
            <a:r>
              <a:rPr sz="3200" spc="-20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25" dirty="0">
                <a:solidFill>
                  <a:srgbClr val="404040"/>
                </a:solidFill>
                <a:latin typeface="Arial Black"/>
                <a:cs typeface="Arial Black"/>
              </a:rPr>
              <a:t>be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20" dirty="0">
                <a:solidFill>
                  <a:srgbClr val="F05A28"/>
                </a:solidFill>
                <a:latin typeface="Arial Black"/>
                <a:cs typeface="Arial Black"/>
              </a:rPr>
              <a:t>effectively</a:t>
            </a:r>
            <a:r>
              <a:rPr sz="3200" spc="-204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10" dirty="0">
                <a:solidFill>
                  <a:srgbClr val="F05A28"/>
                </a:solidFill>
                <a:latin typeface="Arial Black"/>
                <a:cs typeface="Arial Black"/>
              </a:rPr>
              <a:t>final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285"/>
              </a:spcBef>
            </a:pPr>
            <a:endParaRPr sz="3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3200" spc="-270" dirty="0">
                <a:solidFill>
                  <a:srgbClr val="F05A28"/>
                </a:solidFill>
                <a:latin typeface="Arial Black"/>
                <a:cs typeface="Arial Black"/>
              </a:rPr>
              <a:t>Avoid</a:t>
            </a:r>
            <a:r>
              <a:rPr sz="3200" spc="-22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70" dirty="0">
                <a:solidFill>
                  <a:srgbClr val="F05A28"/>
                </a:solidFill>
                <a:latin typeface="Arial Black"/>
                <a:cs typeface="Arial Black"/>
              </a:rPr>
              <a:t>side</a:t>
            </a:r>
            <a:r>
              <a:rPr sz="3200" spc="-21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45" dirty="0">
                <a:solidFill>
                  <a:srgbClr val="F05A28"/>
                </a:solidFill>
                <a:latin typeface="Arial Black"/>
                <a:cs typeface="Arial Black"/>
              </a:rPr>
              <a:t>effects</a:t>
            </a:r>
            <a:r>
              <a:rPr sz="3200" spc="-22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29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00" dirty="0">
                <a:solidFill>
                  <a:srgbClr val="404040"/>
                </a:solidFill>
                <a:latin typeface="Arial Black"/>
                <a:cs typeface="Arial Black"/>
              </a:rPr>
              <a:t>lambda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15" dirty="0">
                <a:solidFill>
                  <a:srgbClr val="404040"/>
                </a:solidFill>
                <a:latin typeface="Arial Black"/>
                <a:cs typeface="Arial Black"/>
              </a:rPr>
              <a:t>expressions</a:t>
            </a:r>
            <a:endParaRPr sz="3200">
              <a:latin typeface="Arial Black"/>
              <a:cs typeface="Arial Black"/>
            </a:endParaRPr>
          </a:p>
          <a:p>
            <a:pPr marL="12700" marR="5080">
              <a:lnSpc>
                <a:spcPct val="303100"/>
              </a:lnSpc>
            </a:pPr>
            <a:r>
              <a:rPr sz="3200" spc="-254" dirty="0">
                <a:solidFill>
                  <a:srgbClr val="2A9FBC"/>
                </a:solidFill>
                <a:latin typeface="Arial Black"/>
                <a:cs typeface="Arial Black"/>
              </a:rPr>
              <a:t>this</a:t>
            </a:r>
            <a:r>
              <a:rPr sz="3200" spc="-220" dirty="0">
                <a:solidFill>
                  <a:srgbClr val="2A9FBC"/>
                </a:solidFill>
                <a:latin typeface="Arial Black"/>
                <a:cs typeface="Arial Black"/>
              </a:rPr>
              <a:t> </a:t>
            </a:r>
            <a:r>
              <a:rPr sz="3200" spc="-26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60" dirty="0">
                <a:solidFill>
                  <a:srgbClr val="2A9FBC"/>
                </a:solidFill>
                <a:latin typeface="Arial Black"/>
                <a:cs typeface="Arial Black"/>
              </a:rPr>
              <a:t>super</a:t>
            </a:r>
            <a:r>
              <a:rPr sz="3200" spc="-215" dirty="0">
                <a:solidFill>
                  <a:srgbClr val="2A9FBC"/>
                </a:solidFill>
                <a:latin typeface="Arial Black"/>
                <a:cs typeface="Arial Black"/>
              </a:rPr>
              <a:t> </a:t>
            </a:r>
            <a:r>
              <a:rPr sz="3200" spc="-285" dirty="0">
                <a:solidFill>
                  <a:srgbClr val="404040"/>
                </a:solidFill>
                <a:latin typeface="Arial Black"/>
                <a:cs typeface="Arial Black"/>
              </a:rPr>
              <a:t>have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2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75" dirty="0">
                <a:solidFill>
                  <a:srgbClr val="404040"/>
                </a:solidFill>
                <a:latin typeface="Arial Black"/>
                <a:cs typeface="Arial Black"/>
              </a:rPr>
              <a:t>same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80" dirty="0">
                <a:solidFill>
                  <a:srgbClr val="404040"/>
                </a:solidFill>
                <a:latin typeface="Arial Black"/>
                <a:cs typeface="Arial Black"/>
              </a:rPr>
              <a:t>meaning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95" dirty="0">
                <a:solidFill>
                  <a:srgbClr val="404040"/>
                </a:solidFill>
                <a:latin typeface="Arial Black"/>
                <a:cs typeface="Arial Black"/>
              </a:rPr>
              <a:t>as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29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3200" spc="-2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35" dirty="0">
                <a:solidFill>
                  <a:srgbClr val="404040"/>
                </a:solidFill>
                <a:latin typeface="Arial Black"/>
                <a:cs typeface="Arial Black"/>
              </a:rPr>
              <a:t>surrounding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95" dirty="0">
                <a:solidFill>
                  <a:srgbClr val="404040"/>
                </a:solidFill>
                <a:latin typeface="Arial Black"/>
                <a:cs typeface="Arial Black"/>
              </a:rPr>
              <a:t>code </a:t>
            </a:r>
            <a:r>
              <a:rPr sz="3200" spc="-254" dirty="0">
                <a:solidFill>
                  <a:srgbClr val="404040"/>
                </a:solidFill>
                <a:latin typeface="Arial Black"/>
                <a:cs typeface="Arial Black"/>
              </a:rPr>
              <a:t>Dealing</a:t>
            </a:r>
            <a:r>
              <a:rPr sz="3200" spc="-20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85" dirty="0">
                <a:solidFill>
                  <a:srgbClr val="404040"/>
                </a:solidFill>
                <a:latin typeface="Arial Black"/>
                <a:cs typeface="Arial Black"/>
              </a:rPr>
              <a:t>with</a:t>
            </a:r>
            <a:r>
              <a:rPr sz="3200" spc="-2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75" dirty="0">
                <a:solidFill>
                  <a:srgbClr val="F05A28"/>
                </a:solidFill>
                <a:latin typeface="Arial Black"/>
                <a:cs typeface="Arial Black"/>
              </a:rPr>
              <a:t>exceptions</a:t>
            </a:r>
            <a:r>
              <a:rPr sz="3200" spc="-21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300" dirty="0">
                <a:solidFill>
                  <a:srgbClr val="404040"/>
                </a:solidFill>
                <a:latin typeface="Arial Black"/>
                <a:cs typeface="Arial Black"/>
              </a:rPr>
              <a:t>can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25" dirty="0">
                <a:solidFill>
                  <a:srgbClr val="404040"/>
                </a:solidFill>
                <a:latin typeface="Arial Black"/>
                <a:cs typeface="Arial Black"/>
              </a:rPr>
              <a:t>be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135" dirty="0">
                <a:solidFill>
                  <a:srgbClr val="404040"/>
                </a:solidFill>
                <a:latin typeface="Arial Black"/>
                <a:cs typeface="Arial Black"/>
              </a:rPr>
              <a:t>inconvenient</a:t>
            </a:r>
            <a:endParaRPr sz="3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endParaRPr sz="3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3200" spc="-355" dirty="0">
                <a:solidFill>
                  <a:srgbClr val="404040"/>
                </a:solidFill>
                <a:latin typeface="Arial Black"/>
                <a:cs typeface="Arial Black"/>
              </a:rPr>
              <a:t>Use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8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50" dirty="0">
                <a:solidFill>
                  <a:srgbClr val="F05A28"/>
                </a:solidFill>
                <a:latin typeface="Arial Black"/>
                <a:cs typeface="Arial Black"/>
              </a:rPr>
              <a:t>method</a:t>
            </a:r>
            <a:r>
              <a:rPr sz="3200" spc="-22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45" dirty="0">
                <a:solidFill>
                  <a:srgbClr val="F05A28"/>
                </a:solidFill>
                <a:latin typeface="Arial Black"/>
                <a:cs typeface="Arial Black"/>
              </a:rPr>
              <a:t>reference</a:t>
            </a:r>
            <a:r>
              <a:rPr sz="3200" spc="-21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70" dirty="0">
                <a:solidFill>
                  <a:srgbClr val="404040"/>
                </a:solidFill>
                <a:latin typeface="Arial Black"/>
                <a:cs typeface="Arial Black"/>
              </a:rPr>
              <a:t>instead</a:t>
            </a:r>
            <a:r>
              <a:rPr sz="3200" spc="-2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190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3200" spc="-2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8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3200" spc="-20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00" dirty="0">
                <a:solidFill>
                  <a:srgbClr val="404040"/>
                </a:solidFill>
                <a:latin typeface="Arial Black"/>
                <a:cs typeface="Arial Black"/>
              </a:rPr>
              <a:t>lambda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05" dirty="0">
                <a:solidFill>
                  <a:srgbClr val="404040"/>
                </a:solidFill>
                <a:latin typeface="Arial Black"/>
                <a:cs typeface="Arial Black"/>
              </a:rPr>
              <a:t>expression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1488" y="3624262"/>
            <a:ext cx="661659" cy="1216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4306" y="5102225"/>
            <a:ext cx="1216025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2453" y="6580187"/>
            <a:ext cx="1279729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85454" y="8101013"/>
            <a:ext cx="1113729" cy="1216024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CAC22B3-6040-D3FC-6E39-F24FD8493C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Working</a:t>
            </a:r>
            <a:r>
              <a:rPr spc="-235" dirty="0"/>
              <a:t> </a:t>
            </a:r>
            <a:r>
              <a:rPr spc="60" dirty="0"/>
              <a:t>with</a:t>
            </a:r>
            <a:r>
              <a:rPr spc="-240" dirty="0"/>
              <a:t> </a:t>
            </a:r>
            <a:r>
              <a:rPr spc="170" dirty="0"/>
              <a:t>the</a:t>
            </a:r>
            <a:r>
              <a:rPr spc="-229" dirty="0"/>
              <a:t> </a:t>
            </a:r>
            <a:r>
              <a:rPr spc="-55" dirty="0"/>
              <a:t>Exercises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6040" y="5136388"/>
            <a:ext cx="657352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80" dirty="0">
                <a:solidFill>
                  <a:srgbClr val="F05A28"/>
                </a:solidFill>
                <a:latin typeface="Arial Black"/>
                <a:cs typeface="Arial Black"/>
              </a:rPr>
              <a:t>Take</a:t>
            </a:r>
            <a:r>
              <a:rPr sz="34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F05A28"/>
                </a:solidFill>
                <a:latin typeface="Arial Black"/>
                <a:cs typeface="Arial Black"/>
              </a:rPr>
              <a:t>a</a:t>
            </a:r>
            <a:r>
              <a:rPr sz="34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05A28"/>
                </a:solidFill>
                <a:latin typeface="Arial Black"/>
                <a:cs typeface="Arial Black"/>
              </a:rPr>
              <a:t>look</a:t>
            </a:r>
            <a:r>
              <a:rPr sz="34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F05A28"/>
                </a:solidFill>
                <a:latin typeface="Arial Black"/>
                <a:cs typeface="Arial Black"/>
              </a:rPr>
              <a:t>at</a:t>
            </a:r>
            <a:r>
              <a:rPr sz="34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05A28"/>
                </a:solidFill>
                <a:latin typeface="Arial Black"/>
                <a:cs typeface="Arial Black"/>
              </a:rPr>
              <a:t>the</a:t>
            </a:r>
            <a:r>
              <a:rPr sz="34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45" dirty="0">
                <a:solidFill>
                  <a:srgbClr val="F05A28"/>
                </a:solidFill>
                <a:latin typeface="Arial Black"/>
                <a:cs typeface="Arial Black"/>
              </a:rPr>
              <a:t>example</a:t>
            </a:r>
            <a:r>
              <a:rPr sz="3400" spc="-2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275" dirty="0">
                <a:solidFill>
                  <a:srgbClr val="F05A28"/>
                </a:solidFill>
                <a:latin typeface="Arial Black"/>
                <a:cs typeface="Arial Black"/>
              </a:rPr>
              <a:t>code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325" dirty="0">
                <a:solidFill>
                  <a:srgbClr val="F05A28"/>
                </a:solidFill>
                <a:latin typeface="Arial Black"/>
                <a:cs typeface="Arial Black"/>
              </a:rPr>
              <a:t>Work</a:t>
            </a:r>
            <a:r>
              <a:rPr sz="34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05A28"/>
                </a:solidFill>
                <a:latin typeface="Arial Black"/>
                <a:cs typeface="Arial Black"/>
              </a:rPr>
              <a:t>with</a:t>
            </a:r>
            <a:r>
              <a:rPr sz="3400" spc="-229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225" dirty="0">
                <a:solidFill>
                  <a:srgbClr val="F05A28"/>
                </a:solidFill>
                <a:latin typeface="Arial Black"/>
                <a:cs typeface="Arial Black"/>
              </a:rPr>
              <a:t>the</a:t>
            </a:r>
            <a:r>
              <a:rPr sz="3400" spc="-2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55" dirty="0">
                <a:solidFill>
                  <a:srgbClr val="F05A28"/>
                </a:solidFill>
                <a:latin typeface="Arial Black"/>
                <a:cs typeface="Arial Black"/>
              </a:rPr>
              <a:t>exercises</a:t>
            </a:r>
            <a:endParaRPr sz="34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4160000"/>
            <a:ext cx="5245100" cy="33846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E6DAA-7766-D191-A1FF-4A31D8F796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11758295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dirty="0"/>
              <a:t>Up</a:t>
            </a:r>
            <a:r>
              <a:rPr sz="6000" spc="-200" dirty="0"/>
              <a:t> </a:t>
            </a:r>
            <a:r>
              <a:rPr sz="6000" spc="-10" dirty="0"/>
              <a:t>Next:</a:t>
            </a:r>
            <a:endParaRPr sz="6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-35" dirty="0"/>
              <a:t>Working</a:t>
            </a:r>
            <a:r>
              <a:rPr sz="6000" spc="-140" dirty="0"/>
              <a:t> </a:t>
            </a:r>
            <a:r>
              <a:rPr sz="6000" spc="75" dirty="0"/>
              <a:t>with</a:t>
            </a:r>
            <a:r>
              <a:rPr sz="6000" spc="-140" dirty="0"/>
              <a:t> </a:t>
            </a:r>
            <a:r>
              <a:rPr sz="6000" dirty="0"/>
              <a:t>Functional</a:t>
            </a:r>
            <a:r>
              <a:rPr sz="6000" spc="-135" dirty="0"/>
              <a:t> </a:t>
            </a:r>
            <a:r>
              <a:rPr sz="6000" spc="35" dirty="0"/>
              <a:t>Interfaces</a:t>
            </a:r>
            <a:endParaRPr sz="6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FA48-9747-6F81-82FF-0F0705F419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591" y="2478771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64591" y="493404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4591" y="7335977"/>
            <a:ext cx="0" cy="2011680"/>
          </a:xfrm>
          <a:custGeom>
            <a:avLst/>
            <a:gdLst/>
            <a:ahLst/>
            <a:cxnLst/>
            <a:rect l="l" t="t" r="r" b="b"/>
            <a:pathLst>
              <a:path h="2011679">
                <a:moveTo>
                  <a:pt x="0" y="0"/>
                </a:moveTo>
                <a:lnTo>
                  <a:pt x="1" y="2011680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64235" y="754380"/>
            <a:ext cx="1096200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Developer</a:t>
            </a:r>
            <a:r>
              <a:rPr spc="-175" dirty="0"/>
              <a:t> </a:t>
            </a:r>
            <a:r>
              <a:rPr spc="85" dirty="0"/>
              <a:t>Certification</a:t>
            </a:r>
            <a:r>
              <a:rPr spc="-175" dirty="0"/>
              <a:t> </a:t>
            </a:r>
            <a:r>
              <a:rPr spc="-210" dirty="0"/>
              <a:t>Exam</a:t>
            </a:r>
            <a:r>
              <a:rPr spc="-175" dirty="0"/>
              <a:t> </a:t>
            </a:r>
            <a:r>
              <a:rPr spc="-125" dirty="0"/>
              <a:t>Skills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608" y="2625725"/>
            <a:ext cx="1336695" cy="1717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7807" y="2970276"/>
            <a:ext cx="11357610" cy="9982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sz="3200" spc="-280" dirty="0">
                <a:solidFill>
                  <a:srgbClr val="404040"/>
                </a:solidFill>
                <a:latin typeface="Arial Black"/>
                <a:cs typeface="Arial Black"/>
              </a:rPr>
              <a:t>Implement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35" dirty="0">
                <a:solidFill>
                  <a:srgbClr val="F05A28"/>
                </a:solidFill>
                <a:latin typeface="Arial Black"/>
                <a:cs typeface="Arial Black"/>
              </a:rPr>
              <a:t>functional</a:t>
            </a:r>
            <a:r>
              <a:rPr sz="3200" spc="-20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65" dirty="0">
                <a:solidFill>
                  <a:srgbClr val="F05A28"/>
                </a:solidFill>
                <a:latin typeface="Arial Black"/>
                <a:cs typeface="Arial Black"/>
              </a:rPr>
              <a:t>interfaces</a:t>
            </a:r>
            <a:r>
              <a:rPr sz="3200" spc="-21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54" dirty="0">
                <a:solidFill>
                  <a:srgbClr val="404040"/>
                </a:solidFill>
                <a:latin typeface="Arial Black"/>
                <a:cs typeface="Arial Black"/>
              </a:rPr>
              <a:t>using</a:t>
            </a:r>
            <a:r>
              <a:rPr sz="32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00" dirty="0">
                <a:solidFill>
                  <a:srgbClr val="F05A28"/>
                </a:solidFill>
                <a:latin typeface="Arial Black"/>
                <a:cs typeface="Arial Black"/>
              </a:rPr>
              <a:t>lambda</a:t>
            </a:r>
            <a:r>
              <a:rPr sz="3200" spc="-20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320" dirty="0">
                <a:solidFill>
                  <a:srgbClr val="F05A28"/>
                </a:solidFill>
                <a:latin typeface="Arial Black"/>
                <a:cs typeface="Arial Black"/>
              </a:rPr>
              <a:t>expressions</a:t>
            </a:r>
            <a:r>
              <a:rPr sz="3200" spc="-320" dirty="0">
                <a:solidFill>
                  <a:srgbClr val="404040"/>
                </a:solidFill>
                <a:latin typeface="Arial Black"/>
                <a:cs typeface="Arial Black"/>
              </a:rPr>
              <a:t>, </a:t>
            </a:r>
            <a:r>
              <a:rPr sz="3200" spc="-225" dirty="0">
                <a:solidFill>
                  <a:srgbClr val="404040"/>
                </a:solidFill>
                <a:latin typeface="Arial Black"/>
                <a:cs typeface="Arial Black"/>
              </a:rPr>
              <a:t>including</a:t>
            </a:r>
            <a:r>
              <a:rPr sz="32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65" dirty="0">
                <a:solidFill>
                  <a:srgbClr val="404040"/>
                </a:solidFill>
                <a:latin typeface="Arial Black"/>
                <a:cs typeface="Arial Black"/>
              </a:rPr>
              <a:t>interfaces</a:t>
            </a:r>
            <a:r>
              <a:rPr sz="32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65" dirty="0">
                <a:solidFill>
                  <a:srgbClr val="404040"/>
                </a:solidFill>
                <a:latin typeface="Arial Black"/>
                <a:cs typeface="Arial Black"/>
              </a:rPr>
              <a:t>from</a:t>
            </a:r>
            <a:r>
              <a:rPr sz="32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2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32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50" dirty="0">
                <a:solidFill>
                  <a:srgbClr val="A62E5C"/>
                </a:solidFill>
                <a:latin typeface="Arial Black"/>
                <a:cs typeface="Arial Black"/>
              </a:rPr>
              <a:t>java.util.function</a:t>
            </a:r>
            <a:r>
              <a:rPr sz="3200" spc="-195" dirty="0">
                <a:solidFill>
                  <a:srgbClr val="A62E5C"/>
                </a:solidFill>
                <a:latin typeface="Arial Black"/>
                <a:cs typeface="Arial Black"/>
              </a:rPr>
              <a:t> </a:t>
            </a:r>
            <a:r>
              <a:rPr sz="3200" spc="-330" dirty="0">
                <a:solidFill>
                  <a:srgbClr val="404040"/>
                </a:solidFill>
                <a:latin typeface="Arial Black"/>
                <a:cs typeface="Arial Black"/>
              </a:rPr>
              <a:t>package.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541" y="5080000"/>
            <a:ext cx="1696827" cy="171926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7807" y="5670803"/>
            <a:ext cx="10473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0" dirty="0">
                <a:solidFill>
                  <a:srgbClr val="404040"/>
                </a:solidFill>
                <a:latin typeface="Arial Black"/>
                <a:cs typeface="Arial Black"/>
              </a:rPr>
              <a:t>Use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55" dirty="0">
                <a:solidFill>
                  <a:srgbClr val="404040"/>
                </a:solidFill>
                <a:latin typeface="Arial Black"/>
                <a:cs typeface="Arial Black"/>
              </a:rPr>
              <a:t>Java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330" dirty="0">
                <a:solidFill>
                  <a:srgbClr val="F05A28"/>
                </a:solidFill>
                <a:latin typeface="Arial Black"/>
                <a:cs typeface="Arial Black"/>
              </a:rPr>
              <a:t>streams</a:t>
            </a:r>
            <a:r>
              <a:rPr sz="3200" spc="-21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2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35" dirty="0">
                <a:solidFill>
                  <a:srgbClr val="F05A28"/>
                </a:solidFill>
                <a:latin typeface="Arial Black"/>
                <a:cs typeface="Arial Black"/>
              </a:rPr>
              <a:t>filter</a:t>
            </a:r>
            <a:r>
              <a:rPr sz="3200" spc="-235" dirty="0">
                <a:solidFill>
                  <a:srgbClr val="404040"/>
                </a:solidFill>
                <a:latin typeface="Arial Black"/>
                <a:cs typeface="Arial Black"/>
              </a:rPr>
              <a:t>,</a:t>
            </a:r>
            <a:r>
              <a:rPr sz="3200" spc="-2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80" dirty="0">
                <a:solidFill>
                  <a:srgbClr val="F05A28"/>
                </a:solidFill>
                <a:latin typeface="Arial Black"/>
                <a:cs typeface="Arial Black"/>
              </a:rPr>
              <a:t>transform</a:t>
            </a:r>
            <a:r>
              <a:rPr sz="3200" spc="-21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6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90" dirty="0">
                <a:solidFill>
                  <a:srgbClr val="F05A28"/>
                </a:solidFill>
                <a:latin typeface="Arial Black"/>
                <a:cs typeface="Arial Black"/>
              </a:rPr>
              <a:t>process</a:t>
            </a:r>
            <a:r>
              <a:rPr sz="3200" spc="-22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315" dirty="0">
                <a:solidFill>
                  <a:srgbClr val="404040"/>
                </a:solidFill>
                <a:latin typeface="Arial Black"/>
                <a:cs typeface="Arial Black"/>
              </a:rPr>
              <a:t>data.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7807" y="7828788"/>
            <a:ext cx="12038965" cy="99504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spc="-280" dirty="0">
                <a:solidFill>
                  <a:srgbClr val="404040"/>
                </a:solidFill>
                <a:latin typeface="Arial Black"/>
                <a:cs typeface="Arial Black"/>
              </a:rPr>
              <a:t>Perform</a:t>
            </a:r>
            <a:r>
              <a:rPr sz="32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54" dirty="0">
                <a:solidFill>
                  <a:srgbClr val="F05A28"/>
                </a:solidFill>
                <a:latin typeface="Arial Black"/>
                <a:cs typeface="Arial Black"/>
              </a:rPr>
              <a:t>decomposition</a:t>
            </a:r>
            <a:r>
              <a:rPr sz="3200" spc="-20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6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3200" spc="-20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40" dirty="0">
                <a:solidFill>
                  <a:srgbClr val="F05A28"/>
                </a:solidFill>
                <a:latin typeface="Arial Black"/>
                <a:cs typeface="Arial Black"/>
              </a:rPr>
              <a:t>reduction</a:t>
            </a:r>
            <a:r>
              <a:rPr sz="3200" spc="-240" dirty="0">
                <a:solidFill>
                  <a:srgbClr val="404040"/>
                </a:solidFill>
                <a:latin typeface="Arial Black"/>
                <a:cs typeface="Arial Black"/>
              </a:rPr>
              <a:t>,</a:t>
            </a:r>
            <a:r>
              <a:rPr sz="32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25" dirty="0">
                <a:solidFill>
                  <a:srgbClr val="404040"/>
                </a:solidFill>
                <a:latin typeface="Arial Black"/>
                <a:cs typeface="Arial Black"/>
              </a:rPr>
              <a:t>including</a:t>
            </a:r>
            <a:r>
              <a:rPr sz="3200" spc="-2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grouping</a:t>
            </a:r>
            <a:r>
              <a:rPr sz="3200" spc="-1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85" dirty="0">
                <a:solidFill>
                  <a:srgbClr val="404040"/>
                </a:solidFill>
                <a:latin typeface="Arial Black"/>
                <a:cs typeface="Arial Black"/>
              </a:rPr>
              <a:t>and </a:t>
            </a:r>
            <a:r>
              <a:rPr sz="3200" spc="-225" dirty="0">
                <a:solidFill>
                  <a:srgbClr val="404040"/>
                </a:solidFill>
                <a:latin typeface="Arial Black"/>
                <a:cs typeface="Arial Black"/>
              </a:rPr>
              <a:t>partitioning</a:t>
            </a:r>
            <a:r>
              <a:rPr sz="3200" spc="-2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29" dirty="0">
                <a:solidFill>
                  <a:srgbClr val="404040"/>
                </a:solidFill>
                <a:latin typeface="Arial Black"/>
                <a:cs typeface="Arial Black"/>
              </a:rPr>
              <a:t>on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50" dirty="0">
                <a:solidFill>
                  <a:srgbClr val="F05A28"/>
                </a:solidFill>
                <a:latin typeface="Arial Black"/>
                <a:cs typeface="Arial Black"/>
              </a:rPr>
              <a:t>sequential</a:t>
            </a:r>
            <a:r>
              <a:rPr sz="3200" spc="-20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26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3200" spc="-2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3200" spc="-270" dirty="0">
                <a:solidFill>
                  <a:srgbClr val="F05A28"/>
                </a:solidFill>
                <a:latin typeface="Arial Black"/>
                <a:cs typeface="Arial Black"/>
              </a:rPr>
              <a:t>parallel</a:t>
            </a:r>
            <a:r>
              <a:rPr sz="3200" spc="-204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200" spc="-345" dirty="0">
                <a:solidFill>
                  <a:srgbClr val="F05A28"/>
                </a:solidFill>
                <a:latin typeface="Arial Black"/>
                <a:cs typeface="Arial Black"/>
              </a:rPr>
              <a:t>streams</a:t>
            </a:r>
            <a:r>
              <a:rPr sz="3200" spc="-345" dirty="0">
                <a:solidFill>
                  <a:srgbClr val="404040"/>
                </a:solidFill>
                <a:latin typeface="Arial Black"/>
                <a:cs typeface="Arial Black"/>
              </a:rPr>
              <a:t>.</a:t>
            </a:r>
            <a:endParaRPr sz="3200">
              <a:latin typeface="Arial Black"/>
              <a:cs typeface="Arial Black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3512" y="7487797"/>
            <a:ext cx="1766887" cy="170902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631264-0361-4B43-4AF2-1F26CEBA25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342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Working</a:t>
            </a:r>
            <a:r>
              <a:rPr spc="-235" dirty="0"/>
              <a:t> </a:t>
            </a:r>
            <a:r>
              <a:rPr spc="60" dirty="0"/>
              <a:t>with</a:t>
            </a:r>
            <a:r>
              <a:rPr spc="-240" dirty="0"/>
              <a:t> </a:t>
            </a:r>
            <a:r>
              <a:rPr spc="170" dirty="0"/>
              <a:t>the</a:t>
            </a:r>
            <a:r>
              <a:rPr spc="-229" dirty="0"/>
              <a:t> </a:t>
            </a:r>
            <a:r>
              <a:rPr spc="-55" dirty="0"/>
              <a:t>Exercises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2865" y="3499611"/>
            <a:ext cx="8884920" cy="46710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175">
              <a:lnSpc>
                <a:spcPts val="3979"/>
              </a:lnSpc>
              <a:spcBef>
                <a:spcPts val="315"/>
              </a:spcBef>
            </a:pPr>
            <a:r>
              <a:rPr sz="3400" spc="-300" dirty="0">
                <a:solidFill>
                  <a:srgbClr val="F05A28"/>
                </a:solidFill>
                <a:latin typeface="Arial Black"/>
                <a:cs typeface="Arial Black"/>
              </a:rPr>
              <a:t>Download</a:t>
            </a:r>
            <a:r>
              <a:rPr sz="3400" spc="-2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55" dirty="0">
                <a:solidFill>
                  <a:srgbClr val="F05A28"/>
                </a:solidFill>
                <a:latin typeface="Arial Black"/>
                <a:cs typeface="Arial Black"/>
              </a:rPr>
              <a:t>examples</a:t>
            </a:r>
            <a:r>
              <a:rPr sz="3400" spc="-229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F05A28"/>
                </a:solidFill>
                <a:latin typeface="Arial Black"/>
                <a:cs typeface="Arial Black"/>
              </a:rPr>
              <a:t>and</a:t>
            </a:r>
            <a:r>
              <a:rPr sz="3400" spc="-229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45" dirty="0">
                <a:solidFill>
                  <a:srgbClr val="F05A28"/>
                </a:solidFill>
                <a:latin typeface="Arial Black"/>
                <a:cs typeface="Arial Black"/>
              </a:rPr>
              <a:t>exercises</a:t>
            </a:r>
            <a:r>
              <a:rPr sz="3400" spc="-229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280" dirty="0">
                <a:solidFill>
                  <a:srgbClr val="F05A28"/>
                </a:solidFill>
                <a:latin typeface="Arial Black"/>
                <a:cs typeface="Arial Black"/>
              </a:rPr>
              <a:t>from</a:t>
            </a:r>
            <a:r>
              <a:rPr sz="3400" spc="-22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90" dirty="0">
                <a:solidFill>
                  <a:srgbClr val="F05A28"/>
                </a:solidFill>
                <a:latin typeface="Arial Black"/>
                <a:cs typeface="Arial Black"/>
              </a:rPr>
              <a:t>the </a:t>
            </a:r>
            <a:r>
              <a:rPr lang="en-US" sz="3400" spc="-275" dirty="0">
                <a:solidFill>
                  <a:srgbClr val="F05A28"/>
                </a:solidFill>
                <a:latin typeface="Arial Black"/>
                <a:cs typeface="Arial Black"/>
              </a:rPr>
              <a:t>Git Hub repository.</a:t>
            </a:r>
            <a:endParaRPr sz="3400" dirty="0">
              <a:latin typeface="Arial Black"/>
              <a:cs typeface="Arial Black"/>
            </a:endParaRPr>
          </a:p>
          <a:p>
            <a:pPr marL="15875">
              <a:lnSpc>
                <a:spcPct val="100000"/>
              </a:lnSpc>
              <a:spcBef>
                <a:spcPts val="2625"/>
              </a:spcBef>
            </a:pPr>
            <a:r>
              <a:rPr sz="3400" spc="-375" dirty="0">
                <a:solidFill>
                  <a:srgbClr val="F05A28"/>
                </a:solidFill>
                <a:latin typeface="Arial Black"/>
                <a:cs typeface="Arial Black"/>
              </a:rPr>
              <a:t>Java</a:t>
            </a:r>
            <a:r>
              <a:rPr sz="3400" spc="-24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F05A28"/>
                </a:solidFill>
                <a:latin typeface="Arial Black"/>
                <a:cs typeface="Arial Black"/>
              </a:rPr>
              <a:t>Development</a:t>
            </a:r>
            <a:r>
              <a:rPr sz="3400" spc="-2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90" dirty="0">
                <a:solidFill>
                  <a:srgbClr val="F05A28"/>
                </a:solidFill>
                <a:latin typeface="Arial Black"/>
                <a:cs typeface="Arial Black"/>
              </a:rPr>
              <a:t>Kit</a:t>
            </a:r>
            <a:r>
              <a:rPr sz="3400" spc="-2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F05A28"/>
                </a:solidFill>
                <a:latin typeface="Arial Black"/>
                <a:cs typeface="Arial Black"/>
              </a:rPr>
              <a:t>for</a:t>
            </a:r>
            <a:r>
              <a:rPr sz="3400" spc="-2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75" dirty="0">
                <a:solidFill>
                  <a:srgbClr val="F05A28"/>
                </a:solidFill>
                <a:latin typeface="Arial Black"/>
                <a:cs typeface="Arial Black"/>
              </a:rPr>
              <a:t>Java</a:t>
            </a:r>
            <a:r>
              <a:rPr sz="3400" spc="-24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75" dirty="0">
                <a:solidFill>
                  <a:srgbClr val="F05A28"/>
                </a:solidFill>
                <a:latin typeface="Arial Black"/>
                <a:cs typeface="Arial Black"/>
              </a:rPr>
              <a:t>SE</a:t>
            </a:r>
            <a:r>
              <a:rPr sz="3400" spc="-2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980" dirty="0">
                <a:solidFill>
                  <a:srgbClr val="F05A28"/>
                </a:solidFill>
                <a:latin typeface="Arial Black"/>
                <a:cs typeface="Arial Black"/>
              </a:rPr>
              <a:t>11</a:t>
            </a:r>
            <a:endParaRPr sz="3400" dirty="0">
              <a:latin typeface="Arial Black"/>
              <a:cs typeface="Arial Black"/>
            </a:endParaRPr>
          </a:p>
          <a:p>
            <a:pPr marL="804545" indent="-432434">
              <a:lnSpc>
                <a:spcPct val="100000"/>
              </a:lnSpc>
              <a:spcBef>
                <a:spcPts val="910"/>
              </a:spcBef>
              <a:buFont typeface="Lucida Sans Unicode"/>
              <a:buChar char="-"/>
              <a:tabLst>
                <a:tab pos="804545" algn="l"/>
              </a:tabLst>
            </a:pPr>
            <a:r>
              <a:rPr sz="3400" spc="-190" dirty="0">
                <a:solidFill>
                  <a:srgbClr val="F05A28"/>
                </a:solidFill>
                <a:latin typeface="Arial Black"/>
                <a:cs typeface="Arial Black"/>
              </a:rPr>
              <a:t>https://oracle.com/javase</a:t>
            </a:r>
            <a:endParaRPr sz="3400" dirty="0">
              <a:latin typeface="Arial Black"/>
              <a:cs typeface="Arial Black"/>
            </a:endParaRPr>
          </a:p>
          <a:p>
            <a:pPr marL="804545" indent="-432434">
              <a:lnSpc>
                <a:spcPct val="100000"/>
              </a:lnSpc>
              <a:spcBef>
                <a:spcPts val="915"/>
              </a:spcBef>
              <a:buFont typeface="Lucida Sans Unicode"/>
              <a:buChar char="-"/>
              <a:tabLst>
                <a:tab pos="804545" algn="l"/>
              </a:tabLst>
            </a:pPr>
            <a:r>
              <a:rPr sz="3400" spc="-170" dirty="0">
                <a:solidFill>
                  <a:srgbClr val="F05A28"/>
                </a:solidFill>
                <a:latin typeface="Arial Black"/>
                <a:cs typeface="Arial Black"/>
              </a:rPr>
              <a:t>https://adoptopenjdk.net</a:t>
            </a:r>
            <a:endParaRPr sz="3400" dirty="0">
              <a:latin typeface="Arial Black"/>
              <a:cs typeface="Arial Black"/>
            </a:endParaRPr>
          </a:p>
          <a:p>
            <a:pPr marL="15875">
              <a:lnSpc>
                <a:spcPct val="100000"/>
              </a:lnSpc>
              <a:spcBef>
                <a:spcPts val="2735"/>
              </a:spcBef>
            </a:pPr>
            <a:r>
              <a:rPr sz="3400" spc="-320" dirty="0">
                <a:solidFill>
                  <a:srgbClr val="F05A28"/>
                </a:solidFill>
                <a:latin typeface="Arial Black"/>
                <a:cs typeface="Arial Black"/>
              </a:rPr>
              <a:t>IDE</a:t>
            </a:r>
            <a:r>
              <a:rPr sz="3400" spc="-25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220" dirty="0">
                <a:solidFill>
                  <a:srgbClr val="F05A28"/>
                </a:solidFill>
                <a:latin typeface="Arial Black"/>
                <a:cs typeface="Arial Black"/>
              </a:rPr>
              <a:t>–</a:t>
            </a:r>
            <a:r>
              <a:rPr sz="3400" spc="-25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275" dirty="0">
                <a:solidFill>
                  <a:srgbClr val="F05A28"/>
                </a:solidFill>
                <a:latin typeface="Arial Black"/>
                <a:cs typeface="Arial Black"/>
              </a:rPr>
              <a:t>IntelliJ</a:t>
            </a:r>
            <a:r>
              <a:rPr sz="3400" spc="-254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70" dirty="0">
                <a:solidFill>
                  <a:srgbClr val="F05A28"/>
                </a:solidFill>
                <a:latin typeface="Arial Black"/>
                <a:cs typeface="Arial Black"/>
              </a:rPr>
              <a:t>IDEA</a:t>
            </a:r>
            <a:endParaRPr sz="3400" dirty="0">
              <a:latin typeface="Arial Black"/>
              <a:cs typeface="Arial Black"/>
            </a:endParaRPr>
          </a:p>
          <a:p>
            <a:pPr marL="804545" indent="-432434">
              <a:lnSpc>
                <a:spcPct val="100000"/>
              </a:lnSpc>
              <a:spcBef>
                <a:spcPts val="815"/>
              </a:spcBef>
              <a:buFont typeface="Lucida Sans Unicode"/>
              <a:buChar char="-"/>
              <a:tabLst>
                <a:tab pos="804545" algn="l"/>
              </a:tabLst>
            </a:pPr>
            <a:r>
              <a:rPr sz="3400" spc="-185" dirty="0">
                <a:solidFill>
                  <a:srgbClr val="F05A28"/>
                </a:solidFill>
                <a:latin typeface="Arial Black"/>
                <a:cs typeface="Arial Black"/>
              </a:rPr>
              <a:t>https://jetbrains.com</a:t>
            </a:r>
            <a:endParaRPr sz="3400" dirty="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4160000"/>
            <a:ext cx="5245100" cy="33846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D655-9CA6-2E50-6171-A5C4B73841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6574" y="4059428"/>
            <a:ext cx="110661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Lambda</a:t>
            </a:r>
            <a:r>
              <a:rPr sz="6000" spc="-350" dirty="0"/>
              <a:t> </a:t>
            </a:r>
            <a:r>
              <a:rPr sz="6000" spc="-105" dirty="0"/>
              <a:t>Expressions</a:t>
            </a:r>
            <a:r>
              <a:rPr sz="6000" spc="-310" dirty="0"/>
              <a:t> </a:t>
            </a:r>
            <a:r>
              <a:rPr sz="6000" dirty="0"/>
              <a:t>–</a:t>
            </a:r>
            <a:r>
              <a:rPr sz="6000" spc="-330" dirty="0"/>
              <a:t> </a:t>
            </a:r>
            <a:r>
              <a:rPr sz="6000" dirty="0"/>
              <a:t>First</a:t>
            </a:r>
            <a:r>
              <a:rPr sz="6000" spc="-330" dirty="0"/>
              <a:t> </a:t>
            </a:r>
            <a:r>
              <a:rPr sz="6000" spc="-20" dirty="0"/>
              <a:t>Look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CE315-ABE6-79F8-C8B6-DDB8A6E98A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35" dirty="0"/>
              <a:t> </a:t>
            </a:r>
            <a:r>
              <a:rPr spc="-195" dirty="0"/>
              <a:t>Is</a:t>
            </a:r>
            <a:r>
              <a:rPr spc="-204" dirty="0"/>
              <a:t> </a:t>
            </a:r>
            <a:r>
              <a:rPr dirty="0"/>
              <a:t>a</a:t>
            </a:r>
            <a:r>
              <a:rPr spc="-254" dirty="0"/>
              <a:t> </a:t>
            </a:r>
            <a:r>
              <a:rPr dirty="0"/>
              <a:t>Lambda</a:t>
            </a:r>
            <a:r>
              <a:rPr spc="-260" dirty="0"/>
              <a:t> </a:t>
            </a:r>
            <a:r>
              <a:rPr spc="-60" dirty="0"/>
              <a:t>Expression?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6040" y="5136388"/>
            <a:ext cx="9530080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25" dirty="0">
                <a:solidFill>
                  <a:srgbClr val="F05A28"/>
                </a:solidFill>
                <a:latin typeface="Arial Black"/>
                <a:cs typeface="Arial Black"/>
              </a:rPr>
              <a:t>A</a:t>
            </a:r>
            <a:r>
              <a:rPr sz="34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25" dirty="0">
                <a:solidFill>
                  <a:srgbClr val="F05A28"/>
                </a:solidFill>
                <a:latin typeface="Arial Black"/>
                <a:cs typeface="Arial Black"/>
              </a:rPr>
              <a:t>lambda</a:t>
            </a:r>
            <a:r>
              <a:rPr sz="3400" spc="-24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05A28"/>
                </a:solidFill>
                <a:latin typeface="Arial Black"/>
                <a:cs typeface="Arial Black"/>
              </a:rPr>
              <a:t>expression</a:t>
            </a:r>
            <a:r>
              <a:rPr sz="3400" spc="-229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50" dirty="0">
                <a:solidFill>
                  <a:srgbClr val="F05A28"/>
                </a:solidFill>
                <a:latin typeface="Arial Black"/>
                <a:cs typeface="Arial Black"/>
              </a:rPr>
              <a:t>is</a:t>
            </a:r>
            <a:r>
              <a:rPr sz="34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10" dirty="0">
                <a:solidFill>
                  <a:srgbClr val="F05A28"/>
                </a:solidFill>
                <a:latin typeface="Arial Black"/>
                <a:cs typeface="Arial Black"/>
              </a:rPr>
              <a:t>an</a:t>
            </a:r>
            <a:r>
              <a:rPr sz="3400" spc="-229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00" dirty="0">
                <a:solidFill>
                  <a:srgbClr val="2A9FBC"/>
                </a:solidFill>
                <a:latin typeface="Arial Black"/>
                <a:cs typeface="Arial Black"/>
              </a:rPr>
              <a:t>anonymous</a:t>
            </a:r>
            <a:r>
              <a:rPr sz="3400" spc="-235" dirty="0">
                <a:solidFill>
                  <a:srgbClr val="2A9FBC"/>
                </a:solidFill>
                <a:latin typeface="Arial Black"/>
                <a:cs typeface="Arial Black"/>
              </a:rPr>
              <a:t> </a:t>
            </a:r>
            <a:r>
              <a:rPr sz="3400" spc="-275" dirty="0">
                <a:solidFill>
                  <a:srgbClr val="2A9FBC"/>
                </a:solidFill>
                <a:latin typeface="Arial Black"/>
                <a:cs typeface="Arial Black"/>
              </a:rPr>
              <a:t>method</a:t>
            </a:r>
            <a:endParaRPr sz="3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265" dirty="0">
                <a:solidFill>
                  <a:srgbClr val="F05A28"/>
                </a:solidFill>
                <a:latin typeface="Arial Black"/>
                <a:cs typeface="Arial Black"/>
              </a:rPr>
              <a:t>Functional</a:t>
            </a:r>
            <a:r>
              <a:rPr sz="3400" spc="-235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295" dirty="0">
                <a:solidFill>
                  <a:srgbClr val="F05A28"/>
                </a:solidFill>
                <a:latin typeface="Arial Black"/>
                <a:cs typeface="Arial Black"/>
              </a:rPr>
              <a:t>programming:</a:t>
            </a:r>
            <a:r>
              <a:rPr sz="3400" spc="-229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340" dirty="0">
                <a:solidFill>
                  <a:srgbClr val="F05A28"/>
                </a:solidFill>
                <a:latin typeface="Arial Black"/>
                <a:cs typeface="Arial Black"/>
              </a:rPr>
              <a:t>Passing</a:t>
            </a:r>
            <a:r>
              <a:rPr sz="3400" spc="-240" dirty="0">
                <a:solidFill>
                  <a:srgbClr val="F05A28"/>
                </a:solidFill>
                <a:latin typeface="Arial Black"/>
                <a:cs typeface="Arial Black"/>
              </a:rPr>
              <a:t> </a:t>
            </a:r>
            <a:r>
              <a:rPr sz="3400" spc="-254" dirty="0">
                <a:solidFill>
                  <a:srgbClr val="2A9FBC"/>
                </a:solidFill>
                <a:latin typeface="Arial Black"/>
                <a:cs typeface="Arial Black"/>
              </a:rPr>
              <a:t>code</a:t>
            </a:r>
            <a:r>
              <a:rPr sz="3400" spc="-235" dirty="0">
                <a:solidFill>
                  <a:srgbClr val="2A9FBC"/>
                </a:solidFill>
                <a:latin typeface="Arial Black"/>
                <a:cs typeface="Arial Black"/>
              </a:rPr>
              <a:t> </a:t>
            </a:r>
            <a:r>
              <a:rPr sz="3400" spc="-425" dirty="0">
                <a:solidFill>
                  <a:srgbClr val="2A9FBC"/>
                </a:solidFill>
                <a:latin typeface="Arial Black"/>
                <a:cs typeface="Arial Black"/>
              </a:rPr>
              <a:t>as</a:t>
            </a:r>
            <a:r>
              <a:rPr sz="3400" spc="-235" dirty="0">
                <a:solidFill>
                  <a:srgbClr val="2A9FBC"/>
                </a:solidFill>
                <a:latin typeface="Arial Black"/>
                <a:cs typeface="Arial Black"/>
              </a:rPr>
              <a:t> </a:t>
            </a:r>
            <a:r>
              <a:rPr sz="3400" spc="-340" dirty="0">
                <a:solidFill>
                  <a:srgbClr val="2A9FBC"/>
                </a:solidFill>
                <a:latin typeface="Arial Black"/>
                <a:cs typeface="Arial Black"/>
              </a:rPr>
              <a:t>data</a:t>
            </a:r>
            <a:endParaRPr sz="34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2482300"/>
            <a:ext cx="5245100" cy="674003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FB1DD-DCEA-5678-475C-E9F7E508E3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7181" y="4059428"/>
            <a:ext cx="11285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Functional</a:t>
            </a:r>
            <a:r>
              <a:rPr sz="6000" spc="-185" dirty="0"/>
              <a:t> </a:t>
            </a:r>
            <a:r>
              <a:rPr sz="6000" spc="45" dirty="0"/>
              <a:t>Interfaces</a:t>
            </a:r>
            <a:r>
              <a:rPr sz="6000" spc="-180" dirty="0"/>
              <a:t> </a:t>
            </a:r>
            <a:r>
              <a:rPr sz="6000" dirty="0"/>
              <a:t>–</a:t>
            </a:r>
            <a:r>
              <a:rPr sz="6000" spc="-185" dirty="0"/>
              <a:t> </a:t>
            </a:r>
            <a:r>
              <a:rPr sz="6000" dirty="0"/>
              <a:t>First</a:t>
            </a:r>
            <a:r>
              <a:rPr sz="6000" spc="-180" dirty="0"/>
              <a:t> </a:t>
            </a:r>
            <a:r>
              <a:rPr sz="6000" spc="-20" dirty="0"/>
              <a:t>Look</a:t>
            </a:r>
            <a:endParaRPr sz="6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954DA-D8DB-B5F0-6B76-65713DCA36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0829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spc="85" dirty="0"/>
              <a:t> </a:t>
            </a:r>
            <a:r>
              <a:rPr spc="-10" dirty="0"/>
              <a:t>Interfaces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55168" y="5320303"/>
            <a:ext cx="10777855" cy="1147445"/>
            <a:chOff x="3755168" y="5320303"/>
            <a:chExt cx="10777855" cy="1147445"/>
          </a:xfrm>
        </p:grpSpPr>
        <p:sp>
          <p:nvSpPr>
            <p:cNvPr id="4" name="object 4"/>
            <p:cNvSpPr/>
            <p:nvPr/>
          </p:nvSpPr>
          <p:spPr>
            <a:xfrm>
              <a:off x="3780568" y="5345703"/>
              <a:ext cx="10727055" cy="1096645"/>
            </a:xfrm>
            <a:custGeom>
              <a:avLst/>
              <a:gdLst/>
              <a:ahLst/>
              <a:cxnLst/>
              <a:rect l="l" t="t" r="r" b="b"/>
              <a:pathLst>
                <a:path w="10727055" h="1096645">
                  <a:moveTo>
                    <a:pt x="10726856" y="0"/>
                  </a:moveTo>
                  <a:lnTo>
                    <a:pt x="0" y="0"/>
                  </a:lnTo>
                  <a:lnTo>
                    <a:pt x="0" y="1096228"/>
                  </a:lnTo>
                  <a:lnTo>
                    <a:pt x="10726856" y="1096228"/>
                  </a:lnTo>
                  <a:lnTo>
                    <a:pt x="10726856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0568" y="5345703"/>
              <a:ext cx="10727055" cy="1096645"/>
            </a:xfrm>
            <a:custGeom>
              <a:avLst/>
              <a:gdLst/>
              <a:ahLst/>
              <a:cxnLst/>
              <a:rect l="l" t="t" r="r" b="b"/>
              <a:pathLst>
                <a:path w="10727055" h="1096645">
                  <a:moveTo>
                    <a:pt x="0" y="0"/>
                  </a:moveTo>
                  <a:lnTo>
                    <a:pt x="10726857" y="0"/>
                  </a:lnTo>
                  <a:lnTo>
                    <a:pt x="10726857" y="1096229"/>
                  </a:lnTo>
                  <a:lnTo>
                    <a:pt x="0" y="1096229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27868" y="5662676"/>
            <a:ext cx="6813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(p1,</a:t>
            </a:r>
            <a:r>
              <a:rPr sz="2400" spc="-3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p1.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(p2.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55168" y="2241146"/>
            <a:ext cx="10777855" cy="2541905"/>
            <a:chOff x="3755168" y="2241146"/>
            <a:chExt cx="10777855" cy="2541905"/>
          </a:xfrm>
        </p:grpSpPr>
        <p:sp>
          <p:nvSpPr>
            <p:cNvPr id="8" name="object 8"/>
            <p:cNvSpPr/>
            <p:nvPr/>
          </p:nvSpPr>
          <p:spPr>
            <a:xfrm>
              <a:off x="3780568" y="2266546"/>
              <a:ext cx="10727055" cy="2491105"/>
            </a:xfrm>
            <a:custGeom>
              <a:avLst/>
              <a:gdLst/>
              <a:ahLst/>
              <a:cxnLst/>
              <a:rect l="l" t="t" r="r" b="b"/>
              <a:pathLst>
                <a:path w="10727055" h="2491104">
                  <a:moveTo>
                    <a:pt x="10726856" y="0"/>
                  </a:moveTo>
                  <a:lnTo>
                    <a:pt x="0" y="0"/>
                  </a:lnTo>
                  <a:lnTo>
                    <a:pt x="0" y="2490951"/>
                  </a:lnTo>
                  <a:lnTo>
                    <a:pt x="10726856" y="2490951"/>
                  </a:lnTo>
                  <a:lnTo>
                    <a:pt x="10726856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80568" y="2266546"/>
              <a:ext cx="10727055" cy="2491105"/>
            </a:xfrm>
            <a:custGeom>
              <a:avLst/>
              <a:gdLst/>
              <a:ahLst/>
              <a:cxnLst/>
              <a:rect l="l" t="t" r="r" b="b"/>
              <a:pathLst>
                <a:path w="10727055" h="2491104">
                  <a:moveTo>
                    <a:pt x="0" y="0"/>
                  </a:moveTo>
                  <a:lnTo>
                    <a:pt x="10726857" y="0"/>
                  </a:lnTo>
                  <a:lnTo>
                    <a:pt x="10726857" y="2490952"/>
                  </a:lnTo>
                  <a:lnTo>
                    <a:pt x="0" y="249095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27868" y="2389123"/>
            <a:ext cx="6953884" cy="22199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9250" marR="3084830" indent="-33655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new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Arial MT"/>
                <a:cs typeface="Arial MT"/>
              </a:rPr>
              <a:t>Comparator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3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spc="-10" dirty="0">
                <a:solidFill>
                  <a:srgbClr val="727272"/>
                </a:solidFill>
                <a:latin typeface="Arial MT"/>
                <a:cs typeface="Arial MT"/>
              </a:rPr>
              <a:t>@Override</a:t>
            </a:r>
            <a:endParaRPr sz="2400">
              <a:latin typeface="Arial MT"/>
              <a:cs typeface="Arial MT"/>
            </a:endParaRPr>
          </a:p>
          <a:p>
            <a:pPr marL="685800" marR="5080" indent="-336550">
              <a:lnSpc>
                <a:spcPct val="1008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public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4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p1,</a:t>
            </a:r>
            <a:r>
              <a:rPr sz="2400" spc="-4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Product</a:t>
            </a:r>
            <a:r>
              <a:rPr sz="2400" spc="-4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p2)</a:t>
            </a:r>
            <a:r>
              <a:rPr sz="2400" spc="-4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return</a:t>
            </a:r>
            <a:r>
              <a:rPr sz="2400" spc="-7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p1.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compareTo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(p2.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getPrice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());</a:t>
            </a:r>
            <a:endParaRPr sz="2400">
              <a:latin typeface="Arial MT"/>
              <a:cs typeface="Arial MT"/>
            </a:endParaRPr>
          </a:p>
          <a:p>
            <a:pPr marL="349250">
              <a:lnSpc>
                <a:spcPts val="2845"/>
              </a:lnSpc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5"/>
              </a:lnSpc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7094" y="7212895"/>
            <a:ext cx="6154420" cy="18611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endParaRPr sz="2400">
              <a:latin typeface="Times New Roman"/>
              <a:cs typeface="Times New Roman"/>
            </a:endParaRPr>
          </a:p>
          <a:p>
            <a:pPr marL="695960" marR="2193290" indent="-336550">
              <a:lnSpc>
                <a:spcPct val="1000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Comparator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o1,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o2);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762493" y="4636448"/>
            <a:ext cx="763270" cy="843915"/>
          </a:xfrm>
          <a:custGeom>
            <a:avLst/>
            <a:gdLst/>
            <a:ahLst/>
            <a:cxnLst/>
            <a:rect l="l" t="t" r="r" b="b"/>
            <a:pathLst>
              <a:path w="763270" h="843914">
                <a:moveTo>
                  <a:pt x="572255" y="0"/>
                </a:moveTo>
                <a:lnTo>
                  <a:pt x="190752" y="0"/>
                </a:lnTo>
                <a:lnTo>
                  <a:pt x="190752" y="461962"/>
                </a:lnTo>
                <a:lnTo>
                  <a:pt x="0" y="461962"/>
                </a:lnTo>
                <a:lnTo>
                  <a:pt x="381504" y="843466"/>
                </a:lnTo>
                <a:lnTo>
                  <a:pt x="763008" y="461962"/>
                </a:lnTo>
                <a:lnTo>
                  <a:pt x="572255" y="461962"/>
                </a:lnTo>
                <a:lnTo>
                  <a:pt x="572255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E763350-71E0-CDC0-F4B4-DE50447B72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0829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spc="85" dirty="0"/>
              <a:t> </a:t>
            </a:r>
            <a:r>
              <a:rPr spc="-10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9787" y="4714389"/>
            <a:ext cx="4465320" cy="18611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Times New Roman"/>
              <a:cs typeface="Times New Roman"/>
            </a:endParaRPr>
          </a:p>
          <a:p>
            <a:pPr marL="695960" marR="1348740" indent="-336550">
              <a:lnSpc>
                <a:spcPct val="1008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0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Runnable</a:t>
            </a:r>
            <a:r>
              <a:rPr sz="2400" spc="-10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void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run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6739" y="4714389"/>
            <a:ext cx="5611495" cy="18611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Times New Roman"/>
              <a:cs typeface="Times New Roman"/>
            </a:endParaRPr>
          </a:p>
          <a:p>
            <a:pPr marL="695960" marR="1888489" indent="-336550">
              <a:lnSpc>
                <a:spcPct val="1008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FileFilter</a:t>
            </a:r>
            <a:r>
              <a:rPr sz="2400" spc="-9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boolean</a:t>
            </a:r>
            <a:r>
              <a:rPr sz="2400" spc="-10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accept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File</a:t>
            </a:r>
            <a:r>
              <a:rPr sz="2400" spc="-100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f);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5849" y="7304232"/>
            <a:ext cx="7976870" cy="18611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endParaRPr sz="24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6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ActionListener</a:t>
            </a:r>
            <a:r>
              <a:rPr sz="2400" spc="-100" dirty="0">
                <a:solidFill>
                  <a:srgbClr val="F05A28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695960">
              <a:lnSpc>
                <a:spcPct val="1000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void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Arial MT"/>
                <a:cs typeface="Arial MT"/>
              </a:rPr>
              <a:t>actionPerformed</a:t>
            </a:r>
            <a:r>
              <a:rPr sz="2400" spc="-1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spc="-10" dirty="0">
                <a:solidFill>
                  <a:srgbClr val="A62E5C"/>
                </a:solidFill>
                <a:latin typeface="Arial MT"/>
                <a:cs typeface="Arial MT"/>
              </a:rPr>
              <a:t>ActionEvent</a:t>
            </a:r>
            <a:r>
              <a:rPr sz="2400" spc="-2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71717"/>
                </a:solidFill>
                <a:latin typeface="Arial MT"/>
                <a:cs typeface="Arial MT"/>
              </a:rPr>
              <a:t>e);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7097" y="2186753"/>
            <a:ext cx="6154420" cy="1861185"/>
          </a:xfrm>
          <a:prstGeom prst="rect">
            <a:avLst/>
          </a:prstGeom>
          <a:solidFill>
            <a:srgbClr val="E5E5E5"/>
          </a:solidFill>
          <a:ln w="50800">
            <a:solidFill>
              <a:srgbClr val="F05A28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endParaRPr sz="2400">
              <a:latin typeface="Times New Roman"/>
              <a:cs typeface="Times New Roman"/>
            </a:endParaRPr>
          </a:p>
          <a:p>
            <a:pPr marL="695960" marR="2193290" indent="-336550">
              <a:lnSpc>
                <a:spcPct val="100000"/>
              </a:lnSpc>
            </a:pP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interface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05A28"/>
                </a:solidFill>
                <a:latin typeface="Arial MT"/>
                <a:cs typeface="Arial MT"/>
              </a:rPr>
              <a:t>Comparator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&lt;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&gt;</a:t>
            </a:r>
            <a:r>
              <a:rPr sz="2400" spc="-12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{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int</a:t>
            </a:r>
            <a:r>
              <a:rPr sz="2400" spc="-55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9FBC"/>
                </a:solidFill>
                <a:latin typeface="Arial MT"/>
                <a:cs typeface="Arial MT"/>
              </a:rPr>
              <a:t>compare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71717"/>
                </a:solidFill>
                <a:latin typeface="Arial MT"/>
                <a:cs typeface="Arial MT"/>
              </a:rPr>
              <a:t>o1,</a:t>
            </a:r>
            <a:r>
              <a:rPr sz="2400" spc="-90" dirty="0">
                <a:solidFill>
                  <a:srgbClr val="171717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A62E5C"/>
                </a:solidFill>
                <a:latin typeface="Arial MT"/>
                <a:cs typeface="Arial MT"/>
              </a:rPr>
              <a:t>T</a:t>
            </a:r>
            <a:r>
              <a:rPr sz="2400" spc="-95" dirty="0">
                <a:solidFill>
                  <a:srgbClr val="A62E5C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71717"/>
                </a:solidFill>
                <a:latin typeface="Arial MT"/>
                <a:cs typeface="Arial MT"/>
              </a:rPr>
              <a:t>o2);</a:t>
            </a:r>
            <a:endParaRPr sz="2400">
              <a:latin typeface="Arial MT"/>
              <a:cs typeface="Arial MT"/>
            </a:endParaRPr>
          </a:p>
          <a:p>
            <a:pPr marL="359410">
              <a:lnSpc>
                <a:spcPct val="100000"/>
              </a:lnSpc>
              <a:spcBef>
                <a:spcPts val="25"/>
              </a:spcBef>
            </a:pPr>
            <a:r>
              <a:rPr sz="2400" spc="-50" dirty="0">
                <a:solidFill>
                  <a:srgbClr val="171717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922BF-869E-1E5E-6B5C-E92388A525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867</Words>
  <Application>Microsoft Office PowerPoint</Application>
  <PresentationFormat>Custom</PresentationFormat>
  <Paragraphs>181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 Black</vt:lpstr>
      <vt:lpstr>Arial MT</vt:lpstr>
      <vt:lpstr>Lucida Sans Unicode</vt:lpstr>
      <vt:lpstr>Times New Roman</vt:lpstr>
      <vt:lpstr>Office Theme</vt:lpstr>
      <vt:lpstr>Working with Streams and Lambda Expressions in Java</vt:lpstr>
      <vt:lpstr>Working with Streams and Lambda Expressions</vt:lpstr>
      <vt:lpstr>Developer Certification Exam Skills</vt:lpstr>
      <vt:lpstr>Working with the Exercises</vt:lpstr>
      <vt:lpstr>Lambda Expressions – First Look</vt:lpstr>
      <vt:lpstr>What Is a Lambda Expression?</vt:lpstr>
      <vt:lpstr>Functional Interfaces – First Look</vt:lpstr>
      <vt:lpstr>Functional Interfaces</vt:lpstr>
      <vt:lpstr>Functional Interfaces</vt:lpstr>
      <vt:lpstr>Lambda Expressions and Functional Interfaces</vt:lpstr>
      <vt:lpstr>Syntax of Lambda Expressions</vt:lpstr>
      <vt:lpstr>Syntax of Lambda Expressions</vt:lpstr>
      <vt:lpstr>Syntax of Lambda Expressions</vt:lpstr>
      <vt:lpstr>Syntax of Lambda Expressions</vt:lpstr>
      <vt:lpstr>Syntax of Lambda Expressions</vt:lpstr>
      <vt:lpstr>Capturing Variables in Lambda Expressions</vt:lpstr>
      <vt:lpstr>Interaction of Lambda Expressions with Enclosing Code</vt:lpstr>
      <vt:lpstr>The Meaning of “this” in an Anonymous Class</vt:lpstr>
      <vt:lpstr>The Meaning of “this” in a Lambda Expression</vt:lpstr>
      <vt:lpstr>Working with Exceptions in Lambda Expressions</vt:lpstr>
      <vt:lpstr>Method References</vt:lpstr>
      <vt:lpstr>Four Types of Method References</vt:lpstr>
      <vt:lpstr>Summary of Lambda Expressions</vt:lpstr>
      <vt:lpstr>Lambda Expressions and Functional Interfaces</vt:lpstr>
      <vt:lpstr>Syntax of Lambda Expressions</vt:lpstr>
      <vt:lpstr>Lambda Expressions</vt:lpstr>
      <vt:lpstr>Working with the Exercises</vt:lpstr>
      <vt:lpstr>Up Next: Working with Functional Interfaces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2</cp:revision>
  <dcterms:created xsi:type="dcterms:W3CDTF">2024-11-20T03:50:40Z</dcterms:created>
  <dcterms:modified xsi:type="dcterms:W3CDTF">2024-11-20T03:57:56Z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LastSaved">
    <vt:filetime>2024-11-20T00:00:00Z</vt:filetime>
  </property>
  <property fmtid="{D5CDD505-2E9C-101B-9397-08002B2CF9AE}" pid="4" name="Producer">
    <vt:lpwstr>macOS Version 10.15.7 (Build 19H512) Quartz PDFContext</vt:lpwstr>
  </property>
</Properties>
</file>