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6075" y="2718308"/>
            <a:ext cx="1061984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202020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08811" y="3120644"/>
            <a:ext cx="8374377" cy="15709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F05A28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2977579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78675" y="2030984"/>
            <a:ext cx="11023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165" dirty="0">
                <a:solidFill>
                  <a:srgbClr val="171717"/>
                </a:solidFill>
              </a:rPr>
              <a:t>A</a:t>
            </a:r>
            <a:r>
              <a:rPr sz="4500" spc="120" dirty="0">
                <a:solidFill>
                  <a:srgbClr val="171717"/>
                </a:solidFill>
              </a:rPr>
              <a:t>c</a:t>
            </a:r>
            <a:r>
              <a:rPr sz="4500" spc="45" dirty="0">
                <a:solidFill>
                  <a:srgbClr val="171717"/>
                </a:solidFill>
              </a:rPr>
              <a:t>c</a:t>
            </a:r>
            <a:r>
              <a:rPr sz="4500" spc="-135" dirty="0">
                <a:solidFill>
                  <a:srgbClr val="171717"/>
                </a:solidFill>
              </a:rPr>
              <a:t>e</a:t>
            </a:r>
            <a:r>
              <a:rPr sz="4500" spc="-270" dirty="0">
                <a:solidFill>
                  <a:srgbClr val="171717"/>
                </a:solidFill>
              </a:rPr>
              <a:t>s</a:t>
            </a:r>
            <a:r>
              <a:rPr sz="4500" spc="-225" dirty="0">
                <a:solidFill>
                  <a:srgbClr val="171717"/>
                </a:solidFill>
              </a:rPr>
              <a:t>s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5" dirty="0">
                <a:solidFill>
                  <a:srgbClr val="171717"/>
                </a:solidFill>
              </a:rPr>
              <a:t> </a:t>
            </a:r>
            <a:r>
              <a:rPr sz="4500" spc="-150" dirty="0">
                <a:solidFill>
                  <a:srgbClr val="171717"/>
                </a:solidFill>
              </a:rPr>
              <a:t>D</a:t>
            </a:r>
            <a:r>
              <a:rPr sz="4500" spc="-165" dirty="0">
                <a:solidFill>
                  <a:srgbClr val="171717"/>
                </a:solidFill>
              </a:rPr>
              <a:t>a</a:t>
            </a:r>
            <a:r>
              <a:rPr sz="4500" spc="-145" dirty="0">
                <a:solidFill>
                  <a:srgbClr val="171717"/>
                </a:solidFill>
              </a:rPr>
              <a:t>t</a:t>
            </a:r>
            <a:r>
              <a:rPr sz="4500" spc="-35" dirty="0">
                <a:solidFill>
                  <a:srgbClr val="171717"/>
                </a:solidFill>
              </a:rPr>
              <a:t>a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80" dirty="0">
                <a:solidFill>
                  <a:srgbClr val="171717"/>
                </a:solidFill>
              </a:rPr>
              <a:t>w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35" dirty="0">
                <a:solidFill>
                  <a:srgbClr val="171717"/>
                </a:solidFill>
              </a:rPr>
              <a:t>t</a:t>
            </a:r>
            <a:r>
              <a:rPr sz="4500" spc="-20" dirty="0">
                <a:solidFill>
                  <a:srgbClr val="171717"/>
                </a:solidFill>
              </a:rPr>
              <a:t>h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130" dirty="0">
                <a:solidFill>
                  <a:srgbClr val="171717"/>
                </a:solidFill>
              </a:rPr>
              <a:t>S</a:t>
            </a:r>
            <a:r>
              <a:rPr sz="4500" spc="-125" dirty="0">
                <a:solidFill>
                  <a:srgbClr val="171717"/>
                </a:solidFill>
              </a:rPr>
              <a:t>p</a:t>
            </a:r>
            <a:r>
              <a:rPr sz="4500" spc="-210" dirty="0">
                <a:solidFill>
                  <a:srgbClr val="171717"/>
                </a:solidFill>
              </a:rPr>
              <a:t>r</a:t>
            </a:r>
            <a:r>
              <a:rPr sz="4500" spc="-165" dirty="0">
                <a:solidFill>
                  <a:srgbClr val="171717"/>
                </a:solidFill>
              </a:rPr>
              <a:t>i</a:t>
            </a:r>
            <a:r>
              <a:rPr sz="4500" spc="-19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g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50" dirty="0">
                <a:solidFill>
                  <a:srgbClr val="171717"/>
                </a:solidFill>
              </a:rPr>
              <a:t>B</a:t>
            </a:r>
            <a:r>
              <a:rPr sz="4500" spc="70" dirty="0">
                <a:solidFill>
                  <a:srgbClr val="171717"/>
                </a:solidFill>
              </a:rPr>
              <a:t>oo</a:t>
            </a:r>
            <a:r>
              <a:rPr sz="4500" spc="40" dirty="0">
                <a:solidFill>
                  <a:srgbClr val="171717"/>
                </a:solidFill>
              </a:rPr>
              <a:t>t</a:t>
            </a:r>
            <a:r>
              <a:rPr sz="4500" spc="-465" dirty="0">
                <a:solidFill>
                  <a:srgbClr val="171717"/>
                </a:solidFill>
              </a:rPr>
              <a:t> </a:t>
            </a:r>
            <a:r>
              <a:rPr sz="4500" spc="-204" dirty="0">
                <a:solidFill>
                  <a:srgbClr val="171717"/>
                </a:solidFill>
              </a:rPr>
              <a:t>a</a:t>
            </a:r>
            <a:r>
              <a:rPr sz="4500" spc="-200" dirty="0">
                <a:solidFill>
                  <a:srgbClr val="171717"/>
                </a:solidFill>
              </a:rPr>
              <a:t>n</a:t>
            </a:r>
            <a:r>
              <a:rPr sz="4500" spc="180" dirty="0">
                <a:solidFill>
                  <a:srgbClr val="171717"/>
                </a:solidFill>
              </a:rPr>
              <a:t>d</a:t>
            </a:r>
            <a:r>
              <a:rPr sz="4500" spc="-459" dirty="0">
                <a:solidFill>
                  <a:srgbClr val="171717"/>
                </a:solidFill>
              </a:rPr>
              <a:t> </a:t>
            </a:r>
            <a:r>
              <a:rPr sz="4500" spc="-70" dirty="0">
                <a:solidFill>
                  <a:srgbClr val="171717"/>
                </a:solidFill>
              </a:rPr>
              <a:t>H</a:t>
            </a:r>
            <a:r>
              <a:rPr sz="4500" spc="-170" dirty="0">
                <a:solidFill>
                  <a:srgbClr val="171717"/>
                </a:solidFill>
              </a:rPr>
              <a:t>2</a:t>
            </a:r>
            <a:endParaRPr sz="450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141681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2014220"/>
            <a:ext cx="10288270" cy="30308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81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org.springframework.boot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981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spring-boot-starter-data-jpa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3600" spc="-2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-4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45"/>
              </a:spcBef>
            </a:pP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Hibernate,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JPA,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9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ORM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912225">
              <a:lnSpc>
                <a:spcPct val="100000"/>
              </a:lnSpc>
              <a:spcBef>
                <a:spcPts val="100"/>
              </a:spcBef>
            </a:pPr>
            <a:r>
              <a:rPr spc="35" dirty="0"/>
              <a:t>E</a:t>
            </a:r>
            <a:r>
              <a:rPr spc="25" dirty="0"/>
              <a:t>n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30" dirty="0"/>
              <a:t>t</a:t>
            </a:r>
            <a:r>
              <a:rPr spc="-45" dirty="0"/>
              <a:t>i</a:t>
            </a:r>
            <a:r>
              <a:rPr spc="-25" dirty="0"/>
              <a:t>e</a:t>
            </a:r>
            <a:r>
              <a:rPr spc="-85" dirty="0"/>
              <a:t>s</a:t>
            </a:r>
            <a:endParaRPr spc="-8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817" y="1227835"/>
            <a:ext cx="8606790" cy="551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package</a:t>
            </a:r>
            <a:r>
              <a:rPr sz="2400" spc="-6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com.pluralsight.entity;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656330">
              <a:lnSpc>
                <a:spcPct val="160000"/>
              </a:lnSpc>
              <a:spcBef>
                <a:spcPts val="9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import</a:t>
            </a:r>
            <a:r>
              <a:rPr sz="2400" spc="-1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javax.persistence.*;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@Entity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3838575">
              <a:lnSpc>
                <a:spcPct val="163000"/>
              </a:lnSpc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public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class</a:t>
            </a:r>
            <a:r>
              <a:rPr sz="2400" spc="-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Application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{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@Id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01000"/>
              </a:lnSpc>
              <a:spcBef>
                <a:spcPts val="177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@GeneratedValue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strategy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GenerationType.AUTO) </a:t>
            </a:r>
            <a:r>
              <a:rPr sz="2400" spc="-143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="application_id")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Integer</a:t>
            </a:r>
            <a:r>
              <a:rPr sz="2400" spc="-4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id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53085">
              <a:lnSpc>
                <a:spcPct val="163000"/>
              </a:lnSpc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@Column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(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"app_name",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nullable</a:t>
            </a:r>
            <a:r>
              <a:rPr sz="2400" spc="-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false) </a:t>
            </a:r>
            <a:r>
              <a:rPr sz="2400" spc="-142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private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String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name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201936" y="517651"/>
            <a:ext cx="170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404040"/>
                </a:solidFill>
              </a:rPr>
              <a:t>Entities</a:t>
            </a:r>
            <a:endParaRPr spc="-3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745" y="152273"/>
            <a:ext cx="10619849" cy="57403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404040"/>
                </a:solidFill>
              </a:rPr>
              <a:t>Entity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35" dirty="0">
                <a:solidFill>
                  <a:srgbClr val="404040"/>
                </a:solidFill>
              </a:rPr>
              <a:t>Scanning</a:t>
            </a:r>
            <a:endParaRPr spc="-35" dirty="0">
              <a:solidFill>
                <a:srgbClr val="404040"/>
              </a:solidFill>
            </a:endParaRPr>
          </a:p>
        </p:txBody>
      </p:sp>
      <p:sp>
        <p:nvSpPr>
          <p:cNvPr id="7" name="object 7"/>
          <p:cNvSpPr/>
          <p:nvPr/>
        </p:nvSpPr>
        <p:spPr>
          <a:xfrm>
            <a:off x="7456123" y="5556840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Content Placeholder 13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8" name="object 8"/>
          <p:cNvSpPr/>
          <p:nvPr/>
        </p:nvSpPr>
        <p:spPr>
          <a:xfrm>
            <a:off x="7456123" y="343387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7456123" y="3798642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7456123" y="4156886"/>
            <a:ext cx="2283460" cy="114300"/>
          </a:xfrm>
          <a:custGeom>
            <a:avLst/>
            <a:gdLst/>
            <a:ahLst/>
            <a:cxnLst/>
            <a:rect l="l" t="t" r="r" b="b"/>
            <a:pathLst>
              <a:path w="2283459" h="114300">
                <a:moveTo>
                  <a:pt x="114300" y="0"/>
                </a:moveTo>
                <a:lnTo>
                  <a:pt x="0" y="57150"/>
                </a:lnTo>
                <a:lnTo>
                  <a:pt x="114300" y="114300"/>
                </a:lnTo>
                <a:lnTo>
                  <a:pt x="114300" y="76200"/>
                </a:lnTo>
                <a:lnTo>
                  <a:pt x="95250" y="76200"/>
                </a:lnTo>
                <a:lnTo>
                  <a:pt x="9525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114300" y="76200"/>
                </a:lnTo>
                <a:lnTo>
                  <a:pt x="2283298" y="76201"/>
                </a:lnTo>
                <a:lnTo>
                  <a:pt x="2283298" y="38101"/>
                </a:lnTo>
                <a:lnTo>
                  <a:pt x="114300" y="38100"/>
                </a:lnTo>
                <a:close/>
              </a:path>
              <a:path w="2283459" h="114300">
                <a:moveTo>
                  <a:pt x="95250" y="38100"/>
                </a:moveTo>
                <a:lnTo>
                  <a:pt x="95250" y="76200"/>
                </a:lnTo>
                <a:lnTo>
                  <a:pt x="114300" y="76200"/>
                </a:lnTo>
                <a:lnTo>
                  <a:pt x="114300" y="38100"/>
                </a:lnTo>
                <a:lnTo>
                  <a:pt x="95250" y="38100"/>
                </a:lnTo>
                <a:close/>
              </a:path>
              <a:path w="2283459" h="114300">
                <a:moveTo>
                  <a:pt x="114300" y="38100"/>
                </a:moveTo>
                <a:lnTo>
                  <a:pt x="95250" y="38100"/>
                </a:lnTo>
                <a:lnTo>
                  <a:pt x="114300" y="3810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graphicFrame>
        <p:nvGraphicFramePr>
          <p:cNvPr id="12" name="Content Placeholder 11"/>
          <p:cNvGraphicFramePr/>
          <p:nvPr>
            <p:ph sz="half" idx="2"/>
          </p:nvPr>
        </p:nvGraphicFramePr>
        <p:xfrm>
          <a:off x="1503045" y="838200"/>
          <a:ext cx="5939155" cy="57042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" r:id="rId1" imgW="5829300" imgH="5886450" progId="Paint.Picture">
                  <p:embed/>
                </p:oleObj>
              </mc:Choice>
              <mc:Fallback>
                <p:oleObj name="" r:id="rId1" imgW="5829300" imgH="5886450" progId="Paint.Picture">
                  <p:embed/>
                  <p:pic>
                    <p:nvPicPr>
                      <p:cNvPr id="0" name="Picture 1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03045" y="838200"/>
                        <a:ext cx="5939155" cy="57042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26392" y="1922779"/>
            <a:ext cx="13773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>
                <a:solidFill>
                  <a:srgbClr val="FFFFFF"/>
                </a:solidFill>
              </a:rPr>
              <a:t>De</a:t>
            </a:r>
            <a:r>
              <a:rPr spc="-35" dirty="0">
                <a:solidFill>
                  <a:srgbClr val="FFFFFF"/>
                </a:solidFill>
              </a:rPr>
              <a:t>m</a:t>
            </a:r>
            <a:r>
              <a:rPr spc="114" dirty="0">
                <a:solidFill>
                  <a:srgbClr val="FFFFFF"/>
                </a:solidFill>
              </a:rPr>
              <a:t>o</a:t>
            </a:r>
            <a:endParaRPr spc="114" dirty="0">
              <a:solidFill>
                <a:srgbClr val="FFFFFF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26050" y="2224532"/>
            <a:ext cx="3042285" cy="2168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17525" algn="just">
              <a:lnSpc>
                <a:spcPct val="161000"/>
              </a:lnSpc>
              <a:spcBef>
                <a:spcPts val="60"/>
              </a:spcBef>
            </a:pPr>
            <a:r>
              <a:rPr sz="2400" spc="1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5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Entity </a:t>
            </a:r>
            <a:r>
              <a:rPr sz="240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Scanning </a:t>
            </a:r>
            <a:r>
              <a:rPr sz="2400" spc="-830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2A9FBC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26048" y="1925828"/>
            <a:ext cx="5172710" cy="9886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F05A28"/>
                </a:solidFill>
              </a:rPr>
              <a:t>H2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15" dirty="0">
                <a:solidFill>
                  <a:srgbClr val="F05A28"/>
                </a:solidFill>
              </a:rPr>
              <a:t>data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spc="5" dirty="0">
                <a:solidFill>
                  <a:srgbClr val="F05A28"/>
                </a:solidFill>
              </a:rPr>
              <a:t>access</a:t>
            </a:r>
            <a:r>
              <a:rPr sz="2400" spc="-125" dirty="0">
                <a:solidFill>
                  <a:srgbClr val="F05A28"/>
                </a:solidFill>
              </a:rPr>
              <a:t> </a:t>
            </a:r>
            <a:r>
              <a:rPr sz="2400" dirty="0">
                <a:solidFill>
                  <a:srgbClr val="F05A28"/>
                </a:solidFill>
              </a:rPr>
              <a:t>using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10" dirty="0">
                <a:solidFill>
                  <a:srgbClr val="F05A28"/>
                </a:solidFill>
              </a:rPr>
              <a:t>Spring</a:t>
            </a:r>
            <a:r>
              <a:rPr sz="2400" spc="-120" dirty="0">
                <a:solidFill>
                  <a:srgbClr val="F05A28"/>
                </a:solidFill>
              </a:rPr>
              <a:t> </a:t>
            </a:r>
            <a:r>
              <a:rPr sz="2400" spc="85" dirty="0">
                <a:solidFill>
                  <a:srgbClr val="F05A28"/>
                </a:solidFill>
              </a:rPr>
              <a:t>Boot</a:t>
            </a:r>
            <a:endParaRPr sz="2400"/>
          </a:p>
          <a:p>
            <a:pPr marL="12700">
              <a:lnSpc>
                <a:spcPct val="100000"/>
              </a:lnSpc>
              <a:spcBef>
                <a:spcPts val="1820"/>
              </a:spcBef>
            </a:pPr>
            <a:r>
              <a:rPr sz="2400" spc="90" dirty="0">
                <a:solidFill>
                  <a:srgbClr val="F05A28"/>
                </a:solidFill>
              </a:rPr>
              <a:t>ORM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30" dirty="0">
                <a:solidFill>
                  <a:srgbClr val="F05A28"/>
                </a:solidFill>
              </a:rPr>
              <a:t>with</a:t>
            </a:r>
            <a:r>
              <a:rPr sz="2400" spc="-145" dirty="0">
                <a:solidFill>
                  <a:srgbClr val="F05A28"/>
                </a:solidFill>
              </a:rPr>
              <a:t> </a:t>
            </a:r>
            <a:r>
              <a:rPr sz="2400" spc="160" dirty="0">
                <a:solidFill>
                  <a:srgbClr val="F05A28"/>
                </a:solidFill>
              </a:rPr>
              <a:t>JPA</a:t>
            </a:r>
            <a:endParaRPr sz="240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9305">
              <a:lnSpc>
                <a:spcPct val="100000"/>
              </a:lnSpc>
              <a:spcBef>
                <a:spcPts val="100"/>
              </a:spcBef>
            </a:pPr>
            <a:r>
              <a:rPr spc="20" dirty="0"/>
              <a:t>Benefits</a:t>
            </a:r>
            <a:r>
              <a:rPr spc="-135" dirty="0"/>
              <a:t> </a:t>
            </a:r>
            <a:r>
              <a:rPr spc="85" dirty="0"/>
              <a:t>of</a:t>
            </a:r>
            <a:r>
              <a:rPr spc="-140" dirty="0"/>
              <a:t> </a:t>
            </a:r>
            <a:r>
              <a:rPr spc="10" dirty="0"/>
              <a:t>Spring</a:t>
            </a:r>
            <a:r>
              <a:rPr spc="-125" dirty="0"/>
              <a:t> </a:t>
            </a:r>
            <a:r>
              <a:rPr spc="30" dirty="0"/>
              <a:t>with</a:t>
            </a:r>
            <a:r>
              <a:rPr spc="-135" dirty="0"/>
              <a:t> </a:t>
            </a:r>
            <a:r>
              <a:rPr spc="160" dirty="0"/>
              <a:t>JPA</a:t>
            </a:r>
            <a:endParaRPr spc="160" dirty="0"/>
          </a:p>
          <a:p>
            <a:pPr marL="3329305">
              <a:lnSpc>
                <a:spcPct val="100000"/>
              </a:lnSpc>
              <a:spcBef>
                <a:spcPts val="1725"/>
              </a:spcBef>
            </a:pPr>
            <a:r>
              <a:rPr spc="15" dirty="0"/>
              <a:t>Entities</a:t>
            </a:r>
            <a:endParaRPr spc="15" dirty="0"/>
          </a:p>
          <a:p>
            <a:pPr marL="3329305">
              <a:lnSpc>
                <a:spcPct val="100000"/>
              </a:lnSpc>
              <a:spcBef>
                <a:spcPts val="1800"/>
              </a:spcBef>
            </a:pPr>
            <a:r>
              <a:rPr dirty="0"/>
              <a:t>Simple</a:t>
            </a:r>
            <a:r>
              <a:rPr spc="-120" dirty="0"/>
              <a:t> </a:t>
            </a:r>
            <a:r>
              <a:rPr spc="5" dirty="0"/>
              <a:t>queries</a:t>
            </a:r>
            <a:r>
              <a:rPr spc="-120" dirty="0"/>
              <a:t> </a:t>
            </a:r>
            <a:r>
              <a:rPr spc="30" dirty="0"/>
              <a:t>with</a:t>
            </a:r>
            <a:r>
              <a:rPr spc="-120" dirty="0"/>
              <a:t> </a:t>
            </a:r>
            <a:r>
              <a:rPr spc="25" dirty="0"/>
              <a:t>Repositories</a:t>
            </a:r>
            <a:endParaRPr spc="25" dirty="0"/>
          </a:p>
        </p:txBody>
      </p:sp>
      <p:sp>
        <p:nvSpPr>
          <p:cNvPr id="5" name="object 5"/>
          <p:cNvSpPr txBox="1"/>
          <p:nvPr/>
        </p:nvSpPr>
        <p:spPr>
          <a:xfrm>
            <a:off x="1227135" y="1922779"/>
            <a:ext cx="21818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9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Summary</a:t>
            </a:r>
            <a:endParaRPr sz="36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4635500" cy="68580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26048" y="1925828"/>
            <a:ext cx="4270375" cy="217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6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access</a:t>
            </a:r>
            <a:endParaRPr sz="2400">
              <a:latin typeface="Verdana" panose="020B0604030504040204"/>
              <a:cs typeface="Verdana" panose="020B0604030504040204"/>
            </a:endParaRPr>
          </a:p>
          <a:p>
            <a:pPr marL="12700" marR="5080">
              <a:lnSpc>
                <a:spcPct val="162000"/>
              </a:lnSpc>
              <a:spcBef>
                <a:spcPts val="45"/>
              </a:spcBef>
            </a:pP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Benefits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of</a:t>
            </a:r>
            <a:r>
              <a:rPr sz="2400" spc="-14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with</a:t>
            </a:r>
            <a:r>
              <a:rPr sz="2400" spc="-13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JPA </a:t>
            </a:r>
            <a:r>
              <a:rPr sz="2400" spc="-83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Default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configurations </a:t>
            </a:r>
            <a:r>
              <a:rPr sz="2400" spc="2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Querying</a:t>
            </a:r>
            <a:r>
              <a:rPr sz="2400" spc="-12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using</a:t>
            </a:r>
            <a:r>
              <a:rPr sz="2400" spc="-114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5" dirty="0">
                <a:solidFill>
                  <a:srgbClr val="F05A28"/>
                </a:solidFill>
                <a:latin typeface="Verdana" panose="020B0604030504040204"/>
                <a:cs typeface="Verdana" panose="020B0604030504040204"/>
              </a:rPr>
              <a:t>repositories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244470" y="1922779"/>
            <a:ext cx="2147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FFFFFF"/>
                </a:solidFill>
              </a:rPr>
              <a:t>Overview</a:t>
            </a:r>
            <a:endParaRPr spc="-25" dirty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71271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H2</a:t>
            </a:r>
            <a:r>
              <a:rPr spc="-260" dirty="0"/>
              <a:t> </a:t>
            </a:r>
            <a:r>
              <a:rPr spc="-20" dirty="0"/>
              <a:t>Database</a:t>
            </a:r>
            <a:endParaRPr spc="-2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62254" y="1828800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862254" y="292161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862254" y="4014438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862254" y="5107256"/>
            <a:ext cx="79375" cy="914400"/>
          </a:xfrm>
          <a:custGeom>
            <a:avLst/>
            <a:gdLst/>
            <a:ahLst/>
            <a:cxnLst/>
            <a:rect l="l" t="t" r="r" b="b"/>
            <a:pathLst>
              <a:path w="79375" h="914400">
                <a:moveTo>
                  <a:pt x="0" y="914400"/>
                </a:moveTo>
                <a:lnTo>
                  <a:pt x="79173" y="914400"/>
                </a:lnTo>
                <a:lnTo>
                  <a:pt x="79173" y="0"/>
                </a:lnTo>
                <a:lnTo>
                  <a:pt x="0" y="0"/>
                </a:lnTo>
                <a:lnTo>
                  <a:pt x="0" y="91440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2391578" y="2107691"/>
            <a:ext cx="48444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Open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source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written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in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Java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603004" y="517651"/>
            <a:ext cx="2898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5" dirty="0">
                <a:solidFill>
                  <a:srgbClr val="404040"/>
                </a:solidFill>
              </a:rPr>
              <a:t> </a:t>
            </a:r>
            <a:r>
              <a:rPr spc="-40" dirty="0">
                <a:solidFill>
                  <a:srgbClr val="404040"/>
                </a:solidFill>
              </a:rPr>
              <a:t>Database</a:t>
            </a:r>
            <a:endParaRPr spc="-40" dirty="0">
              <a:solidFill>
                <a:srgbClr val="404040"/>
              </a:solidFill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391578" y="3201923"/>
            <a:ext cx="26733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9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I</a:t>
            </a:r>
            <a:r>
              <a:rPr sz="2000" spc="-15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n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-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me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m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o</a:t>
            </a:r>
            <a:r>
              <a:rPr sz="2000" spc="-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y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</a:t>
            </a:r>
            <a:r>
              <a:rPr sz="2000" spc="-4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3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8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b</a:t>
            </a:r>
            <a:r>
              <a:rPr sz="2000" spc="-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91578" y="4293108"/>
            <a:ext cx="6601459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Good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for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POCs,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dev</a:t>
            </a:r>
            <a:r>
              <a:rPr sz="2000" spc="-1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environments,</a:t>
            </a:r>
            <a:r>
              <a:rPr sz="2000" spc="-10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simple</a:t>
            </a:r>
            <a:r>
              <a:rPr sz="2000" spc="-10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1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database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91578" y="5387340"/>
            <a:ext cx="384556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Administer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via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0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000" spc="3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console</a:t>
            </a:r>
            <a:endParaRPr sz="2000">
              <a:latin typeface="Verdana" panose="020B0604030504040204"/>
              <a:cs typeface="Verdana" panose="020B0604030504040204"/>
            </a:endParaRPr>
          </a:p>
        </p:txBody>
      </p:sp>
      <p:pic>
        <p:nvPicPr>
          <p:cNvPr id="11" name="object 11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65175" y="2009402"/>
            <a:ext cx="785812" cy="55319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297" y="2867581"/>
            <a:ext cx="1022476" cy="1022475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628" y="4104862"/>
            <a:ext cx="734905" cy="73266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9655" y="5172075"/>
            <a:ext cx="716849" cy="785812"/>
          </a:xfrm>
          <a:prstGeom prst="rect">
            <a:avLst/>
          </a:prstGeom>
        </p:spPr>
      </p:pic>
      <p:sp>
        <p:nvSpPr>
          <p:cNvPr id="15" name="Slide Number Placeholder 1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62463" y="3845144"/>
            <a:ext cx="11318875" cy="4445"/>
          </a:xfrm>
          <a:custGeom>
            <a:avLst/>
            <a:gdLst/>
            <a:ahLst/>
            <a:cxnLst/>
            <a:rect l="l" t="t" r="r" b="b"/>
            <a:pathLst>
              <a:path w="11318875" h="4445">
                <a:moveTo>
                  <a:pt x="11318789" y="0"/>
                </a:moveTo>
                <a:lnTo>
                  <a:pt x="0" y="4118"/>
                </a:lnTo>
              </a:path>
            </a:pathLst>
          </a:custGeom>
          <a:ln w="25400">
            <a:solidFill>
              <a:srgbClr val="E5E5E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8635" y="822451"/>
            <a:ext cx="22167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8635" y="1419859"/>
            <a:ext cx="6598284" cy="36252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007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&lt;groupId&gt;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com.h2database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&lt;/groupId&gt;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7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&lt;artifactId&gt;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h2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&lt;/artifactId&gt;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560070">
              <a:lnSpc>
                <a:spcPct val="100000"/>
              </a:lnSpc>
              <a:spcBef>
                <a:spcPts val="1825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&lt;scope&gt;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runtime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&lt;/scope&gt;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  <a:spcBef>
                <a:spcPts val="1800"/>
              </a:spcBef>
            </a:pP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&lt;/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dependency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&gt;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>
              <a:lnSpc>
                <a:spcPct val="100000"/>
              </a:lnSpc>
            </a:pPr>
            <a:endParaRPr sz="3200">
              <a:latin typeface="Courier New" panose="02070309020205020404"/>
              <a:cs typeface="Courier New" panose="02070309020205020404"/>
            </a:endParaRPr>
          </a:p>
          <a:p>
            <a:pPr marL="12700">
              <a:lnSpc>
                <a:spcPct val="100000"/>
              </a:lnSpc>
            </a:pPr>
            <a:r>
              <a:rPr sz="3600" spc="-7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3600" spc="-229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3600" spc="1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Dependency</a:t>
            </a:r>
            <a:endParaRPr sz="3600">
              <a:latin typeface="Verdana" panose="020B0604030504040204"/>
              <a:cs typeface="Verdana" panose="020B0604030504040204"/>
            </a:endParaRPr>
          </a:p>
          <a:p>
            <a:pPr marL="22225">
              <a:lnSpc>
                <a:spcPct val="100000"/>
              </a:lnSpc>
              <a:spcBef>
                <a:spcPts val="650"/>
              </a:spcBef>
            </a:pP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Auto-configures</a:t>
            </a:r>
            <a:r>
              <a:rPr sz="2400" spc="-1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H2</a:t>
            </a:r>
            <a:r>
              <a:rPr sz="2400" spc="-114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related</a:t>
            </a:r>
            <a:r>
              <a:rPr sz="2400" spc="-120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25" dirty="0">
                <a:solidFill>
                  <a:srgbClr val="404040"/>
                </a:solidFill>
                <a:latin typeface="Verdana" panose="020B0604030504040204"/>
                <a:cs typeface="Verdana" panose="020B0604030504040204"/>
              </a:rPr>
              <a:t>properties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1494007" y="6184391"/>
            <a:ext cx="454151" cy="45110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3817" y="1959355"/>
            <a:ext cx="8606155" cy="276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testdb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162000"/>
              </a:lnSpc>
              <a:spcBef>
                <a:spcPts val="4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spring.datasource.driverClassName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org.h2.Driver </a:t>
            </a:r>
            <a:r>
              <a:rPr sz="2400" spc="-143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spring.datasource.username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sa 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spring.datasource.password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 </a:t>
            </a:r>
            <a:r>
              <a:rPr sz="240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false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37846" y="517651"/>
            <a:ext cx="26289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solidFill>
                  <a:srgbClr val="404040"/>
                </a:solidFill>
              </a:rPr>
              <a:t>H2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9"/>
                </a:lnTo>
                <a:lnTo>
                  <a:pt x="12192000" y="68579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93817" y="2224532"/>
            <a:ext cx="8058784" cy="19519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spring.h2.console.enabled</a:t>
            </a:r>
            <a:r>
              <a:rPr sz="2400" spc="-10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1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true</a:t>
            </a:r>
            <a:endParaRPr sz="2400">
              <a:latin typeface="Courier New" panose="02070309020205020404"/>
              <a:cs typeface="Courier New" panose="02070309020205020404"/>
            </a:endParaRPr>
          </a:p>
          <a:p>
            <a:pPr marL="12700" marR="5080">
              <a:lnSpc>
                <a:spcPct val="212000"/>
              </a:lnSpc>
              <a:spcBef>
                <a:spcPts val="95"/>
              </a:spcBef>
            </a:pP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spring.h2.console.path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/h2 </a:t>
            </a:r>
            <a:r>
              <a:rPr sz="2400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 </a:t>
            </a:r>
            <a:r>
              <a:rPr sz="2400" spc="-5" dirty="0">
                <a:solidFill>
                  <a:srgbClr val="F05A28"/>
                </a:solidFill>
                <a:latin typeface="Courier New" panose="02070309020205020404"/>
                <a:cs typeface="Courier New" panose="02070309020205020404"/>
              </a:rPr>
              <a:t>spring.datasource.url</a:t>
            </a:r>
            <a:r>
              <a:rPr sz="2400" spc="-5" dirty="0">
                <a:solidFill>
                  <a:srgbClr val="404040"/>
                </a:solidFill>
                <a:latin typeface="Courier New" panose="02070309020205020404"/>
                <a:cs typeface="Courier New" panose="02070309020205020404"/>
              </a:rPr>
              <a:t>=</a:t>
            </a:r>
            <a:r>
              <a:rPr sz="2400" spc="-5" dirty="0">
                <a:solidFill>
                  <a:srgbClr val="2A9FBC"/>
                </a:solidFill>
                <a:latin typeface="Courier New" panose="02070309020205020404"/>
                <a:cs typeface="Courier New" panose="02070309020205020404"/>
              </a:rPr>
              <a:t>jdbc:h2:mem:</a:t>
            </a:r>
            <a:r>
              <a:rPr sz="2400" spc="-5" dirty="0">
                <a:solidFill>
                  <a:srgbClr val="A62E5C"/>
                </a:solidFill>
                <a:latin typeface="Courier New" panose="02070309020205020404"/>
                <a:cs typeface="Courier New" panose="02070309020205020404"/>
              </a:rPr>
              <a:t>bugtracker</a:t>
            </a:r>
            <a:endParaRPr sz="2400">
              <a:latin typeface="Courier New" panose="02070309020205020404"/>
              <a:cs typeface="Courier New" panose="02070309020205020404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068429" y="517651"/>
            <a:ext cx="39681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>
                <a:solidFill>
                  <a:srgbClr val="404040"/>
                </a:solidFill>
              </a:rPr>
              <a:t>Override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-50" dirty="0">
                <a:solidFill>
                  <a:srgbClr val="404040"/>
                </a:solidFill>
              </a:rPr>
              <a:t>Defaults</a:t>
            </a:r>
            <a:endParaRPr spc="-50" dirty="0">
              <a:solidFill>
                <a:srgbClr val="40404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11694" y="3409950"/>
            <a:ext cx="10768615" cy="3810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123864" y="2718308"/>
            <a:ext cx="32797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/>
              <a:t>ORM</a:t>
            </a:r>
            <a:r>
              <a:rPr spc="-235" dirty="0"/>
              <a:t> </a:t>
            </a:r>
            <a:r>
              <a:rPr spc="15" dirty="0"/>
              <a:t>with</a:t>
            </a:r>
            <a:r>
              <a:rPr spc="-229" dirty="0"/>
              <a:t> </a:t>
            </a:r>
            <a:r>
              <a:rPr spc="235" dirty="0"/>
              <a:t>JPA</a:t>
            </a:r>
            <a:endParaRPr spc="235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6252" y="517651"/>
            <a:ext cx="32708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35" dirty="0">
                <a:solidFill>
                  <a:srgbClr val="404040"/>
                </a:solidFill>
              </a:rPr>
              <a:t>ORM</a:t>
            </a:r>
            <a:r>
              <a:rPr spc="-240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with</a:t>
            </a:r>
            <a:r>
              <a:rPr spc="-225" dirty="0">
                <a:solidFill>
                  <a:srgbClr val="404040"/>
                </a:solidFill>
              </a:rPr>
              <a:t> </a:t>
            </a:r>
            <a:r>
              <a:rPr spc="229" dirty="0">
                <a:solidFill>
                  <a:srgbClr val="404040"/>
                </a:solidFill>
              </a:rPr>
              <a:t>JPA</a:t>
            </a:r>
            <a:endParaRPr spc="229" dirty="0">
              <a:solidFill>
                <a:srgbClr val="40404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06517" y="2395085"/>
            <a:ext cx="10779125" cy="1026160"/>
          </a:xfrm>
          <a:prstGeom prst="rect">
            <a:avLst/>
          </a:prstGeom>
          <a:solidFill>
            <a:srgbClr val="9BC850"/>
          </a:solidFill>
        </p:spPr>
        <p:txBody>
          <a:bodyPr vert="horz" wrap="square" lIns="0" tIns="3175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0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Persistence</a:t>
            </a:r>
            <a:r>
              <a:rPr sz="2400" spc="-13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5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API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8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(JPA)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06517" y="1315351"/>
            <a:ext cx="10779125" cy="1026160"/>
          </a:xfrm>
          <a:custGeom>
            <a:avLst/>
            <a:gdLst/>
            <a:ahLst/>
            <a:cxnLst/>
            <a:rect l="l" t="t" r="r" b="b"/>
            <a:pathLst>
              <a:path w="10779125" h="1026160">
                <a:moveTo>
                  <a:pt x="10778970" y="0"/>
                </a:moveTo>
                <a:lnTo>
                  <a:pt x="0" y="0"/>
                </a:lnTo>
                <a:lnTo>
                  <a:pt x="0" y="1025819"/>
                </a:lnTo>
                <a:lnTo>
                  <a:pt x="10778970" y="1025819"/>
                </a:lnTo>
                <a:lnTo>
                  <a:pt x="10778970" y="0"/>
                </a:lnTo>
                <a:close/>
              </a:path>
            </a:pathLst>
          </a:custGeom>
          <a:solidFill>
            <a:srgbClr val="F05A2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706517" y="1621028"/>
            <a:ext cx="107791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spc="1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Spring</a:t>
            </a:r>
            <a:r>
              <a:rPr sz="2400" spc="-14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-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</a:t>
            </a:r>
            <a:r>
              <a:rPr sz="2400" spc="-14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1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JPA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6517" y="3485720"/>
            <a:ext cx="10779125" cy="1026160"/>
          </a:xfrm>
          <a:prstGeom prst="rect">
            <a:avLst/>
          </a:prstGeom>
          <a:solidFill>
            <a:srgbClr val="675BA7"/>
          </a:solidFill>
        </p:spPr>
        <p:txBody>
          <a:bodyPr vert="horz" wrap="square" lIns="0" tIns="31813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2505"/>
              </a:spcBef>
            </a:pPr>
            <a:r>
              <a:rPr sz="2400" spc="1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Java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Database</a:t>
            </a:r>
            <a:r>
              <a:rPr sz="2400" spc="-12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3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Connectivity</a:t>
            </a:r>
            <a:r>
              <a:rPr sz="2400" spc="-125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 </a:t>
            </a:r>
            <a:r>
              <a:rPr sz="2400" spc="60" dirty="0">
                <a:solidFill>
                  <a:srgbClr val="FFFFFF"/>
                </a:solidFill>
                <a:latin typeface="Verdana" panose="020B0604030504040204"/>
                <a:cs typeface="Verdana" panose="020B0604030504040204"/>
              </a:rPr>
              <a:t>(JDBC)</a:t>
            </a:r>
            <a:endParaRPr sz="2400">
              <a:latin typeface="Verdana" panose="020B0604030504040204"/>
              <a:cs typeface="Verdana" panose="020B0604030504040204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379720" y="4511540"/>
            <a:ext cx="1432560" cy="2346960"/>
            <a:chOff x="5379720" y="4511540"/>
            <a:chExt cx="1432560" cy="2346960"/>
          </a:xfrm>
        </p:grpSpPr>
        <p:pic>
          <p:nvPicPr>
            <p:cNvPr id="8" name="object 8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5379720" y="5376672"/>
              <a:ext cx="1432559" cy="1481328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034088" y="4511540"/>
              <a:ext cx="123825" cy="855344"/>
            </a:xfrm>
            <a:custGeom>
              <a:avLst/>
              <a:gdLst/>
              <a:ahLst/>
              <a:cxnLst/>
              <a:rect l="l" t="t" r="r" b="b"/>
              <a:pathLst>
                <a:path w="123825" h="855345">
                  <a:moveTo>
                    <a:pt x="41276" y="731055"/>
                  </a:moveTo>
                  <a:lnTo>
                    <a:pt x="1" y="731055"/>
                  </a:lnTo>
                  <a:lnTo>
                    <a:pt x="61913" y="854880"/>
                  </a:lnTo>
                  <a:lnTo>
                    <a:pt x="113507" y="751692"/>
                  </a:lnTo>
                  <a:lnTo>
                    <a:pt x="41276" y="751692"/>
                  </a:lnTo>
                  <a:lnTo>
                    <a:pt x="41276" y="731055"/>
                  </a:lnTo>
                  <a:close/>
                </a:path>
                <a:path w="123825" h="855345">
                  <a:moveTo>
                    <a:pt x="82550" y="103187"/>
                  </a:moveTo>
                  <a:lnTo>
                    <a:pt x="41275" y="103187"/>
                  </a:lnTo>
                  <a:lnTo>
                    <a:pt x="41276" y="751692"/>
                  </a:lnTo>
                  <a:lnTo>
                    <a:pt x="82551" y="751692"/>
                  </a:lnTo>
                  <a:lnTo>
                    <a:pt x="82550" y="103187"/>
                  </a:lnTo>
                  <a:close/>
                </a:path>
                <a:path w="123825" h="855345">
                  <a:moveTo>
                    <a:pt x="123826" y="731055"/>
                  </a:moveTo>
                  <a:lnTo>
                    <a:pt x="82551" y="731055"/>
                  </a:lnTo>
                  <a:lnTo>
                    <a:pt x="82551" y="751692"/>
                  </a:lnTo>
                  <a:lnTo>
                    <a:pt x="113507" y="751692"/>
                  </a:lnTo>
                  <a:lnTo>
                    <a:pt x="123826" y="731055"/>
                  </a:lnTo>
                  <a:close/>
                </a:path>
                <a:path w="123825" h="855345">
                  <a:moveTo>
                    <a:pt x="61912" y="0"/>
                  </a:moveTo>
                  <a:lnTo>
                    <a:pt x="0" y="123825"/>
                  </a:lnTo>
                  <a:lnTo>
                    <a:pt x="41275" y="123825"/>
                  </a:lnTo>
                  <a:lnTo>
                    <a:pt x="41275" y="103187"/>
                  </a:lnTo>
                  <a:lnTo>
                    <a:pt x="113506" y="103187"/>
                  </a:lnTo>
                  <a:lnTo>
                    <a:pt x="61912" y="0"/>
                  </a:lnTo>
                  <a:close/>
                </a:path>
                <a:path w="123825" h="855345">
                  <a:moveTo>
                    <a:pt x="113506" y="103187"/>
                  </a:moveTo>
                  <a:lnTo>
                    <a:pt x="82550" y="103187"/>
                  </a:lnTo>
                  <a:lnTo>
                    <a:pt x="82550" y="123825"/>
                  </a:lnTo>
                  <a:lnTo>
                    <a:pt x="123825" y="123825"/>
                  </a:lnTo>
                  <a:lnTo>
                    <a:pt x="113506" y="103187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3664" y="1411898"/>
            <a:ext cx="3391786" cy="904475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0202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1519</Words>
  <Application>WPS Presentation</Application>
  <PresentationFormat>On-screen Show (4:3)</PresentationFormat>
  <Paragraphs>115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SimSun</vt:lpstr>
      <vt:lpstr>Wingdings</vt:lpstr>
      <vt:lpstr>Verdana</vt:lpstr>
      <vt:lpstr>Courier New</vt:lpstr>
      <vt:lpstr>Calibri</vt:lpstr>
      <vt:lpstr>Microsoft YaHei</vt:lpstr>
      <vt:lpstr>Arial Unicode MS</vt:lpstr>
      <vt:lpstr>Office Theme</vt:lpstr>
      <vt:lpstr>Paint.Picture</vt:lpstr>
      <vt:lpstr>Accessing Data with Spring Boot and H2</vt:lpstr>
      <vt:lpstr>Overview</vt:lpstr>
      <vt:lpstr>H2 Database</vt:lpstr>
      <vt:lpstr>H2 Database</vt:lpstr>
      <vt:lpstr>&lt;dependency&gt;</vt:lpstr>
      <vt:lpstr>H2 Defaults</vt:lpstr>
      <vt:lpstr>Override Defaults</vt:lpstr>
      <vt:lpstr>ORM with JPA</vt:lpstr>
      <vt:lpstr>ORM with JPA</vt:lpstr>
      <vt:lpstr>&lt;dependency&gt;</vt:lpstr>
      <vt:lpstr>Entities</vt:lpstr>
      <vt:lpstr>Entities</vt:lpstr>
      <vt:lpstr>Entity Scanning</vt:lpstr>
      <vt:lpstr>Demo</vt:lpstr>
      <vt:lpstr>ORM with JPA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Accessing Data with Spring Boot and H2</dc:title>
  <dc:creator/>
  <cp:lastModifiedBy>Steve Sam</cp:lastModifiedBy>
  <cp:revision>4</cp:revision>
  <dcterms:created xsi:type="dcterms:W3CDTF">2021-10-21T15:22:00Z</dcterms:created>
  <dcterms:modified xsi:type="dcterms:W3CDTF">2025-06-03T14:01:22Z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9A40B07C378B420295E6B2C6B31EBEB2</vt:lpwstr>
  </property>
  <property fmtid="{D5CDD505-2E9C-101B-9397-08002B2CF9AE}" pid="3" name="KSOProductBuildVer">
    <vt:lpwstr>1033-12.2.0.21179</vt:lpwstr>
  </property>
</Properties>
</file>