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26392" y="1922779"/>
            <a:ext cx="893921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22756" y="1925828"/>
            <a:ext cx="8746487" cy="276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22756" y="2224532"/>
            <a:ext cx="8746487" cy="2168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1384" y="1427479"/>
            <a:ext cx="10340340" cy="1293495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12700" marR="5080">
              <a:lnSpc>
                <a:spcPts val="4580"/>
              </a:lnSpc>
              <a:spcBef>
                <a:spcPts val="935"/>
              </a:spcBef>
            </a:pPr>
            <a:r>
              <a:rPr sz="4500" spc="30" dirty="0">
                <a:solidFill>
                  <a:srgbClr val="171717"/>
                </a:solidFill>
              </a:rPr>
              <a:t>C</a:t>
            </a:r>
            <a:r>
              <a:rPr sz="4500" spc="50" dirty="0">
                <a:solidFill>
                  <a:srgbClr val="171717"/>
                </a:solidFill>
              </a:rPr>
              <a:t>o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-50" dirty="0">
                <a:solidFill>
                  <a:srgbClr val="171717"/>
                </a:solidFill>
              </a:rPr>
              <a:t>f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g</a:t>
            </a:r>
            <a:r>
              <a:rPr sz="4500" spc="-190" dirty="0">
                <a:solidFill>
                  <a:srgbClr val="171717"/>
                </a:solidFill>
              </a:rPr>
              <a:t>u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00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65" dirty="0">
                <a:solidFill>
                  <a:srgbClr val="171717"/>
                </a:solidFill>
              </a:rPr>
              <a:t>p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0" dirty="0">
                <a:solidFill>
                  <a:srgbClr val="171717"/>
                </a:solidFill>
              </a:rPr>
              <a:t>M</a:t>
            </a:r>
            <a:r>
              <a:rPr sz="4500" spc="-5" dirty="0">
                <a:solidFill>
                  <a:srgbClr val="171717"/>
                </a:solidFill>
              </a:rPr>
              <a:t>V</a:t>
            </a:r>
            <a:r>
              <a:rPr sz="4500" spc="175" dirty="0">
                <a:solidFill>
                  <a:srgbClr val="171717"/>
                </a:solidFill>
              </a:rPr>
              <a:t>C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355" dirty="0">
                <a:solidFill>
                  <a:srgbClr val="171717"/>
                </a:solidFill>
              </a:rPr>
              <a:t>A</a:t>
            </a:r>
            <a:r>
              <a:rPr sz="4500" spc="65" dirty="0">
                <a:solidFill>
                  <a:srgbClr val="171717"/>
                </a:solidFill>
              </a:rPr>
              <a:t>pp</a:t>
            </a:r>
            <a:r>
              <a:rPr sz="4500" spc="-165" dirty="0">
                <a:solidFill>
                  <a:srgbClr val="171717"/>
                </a:solidFill>
              </a:rPr>
              <a:t>li</a:t>
            </a:r>
            <a:r>
              <a:rPr sz="4500" spc="114" dirty="0">
                <a:solidFill>
                  <a:srgbClr val="171717"/>
                </a:solidFill>
              </a:rPr>
              <a:t>c</a:t>
            </a:r>
            <a:r>
              <a:rPr sz="4500" spc="-240" dirty="0">
                <a:solidFill>
                  <a:srgbClr val="171717"/>
                </a:solidFill>
              </a:rPr>
              <a:t>a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-55" dirty="0">
                <a:solidFill>
                  <a:srgbClr val="171717"/>
                </a:solidFill>
              </a:rPr>
              <a:t>n  </a:t>
            </a:r>
            <a:r>
              <a:rPr sz="4500" spc="-10" dirty="0">
                <a:solidFill>
                  <a:srgbClr val="171717"/>
                </a:solidFill>
              </a:rPr>
              <a:t>w</a:t>
            </a:r>
            <a:r>
              <a:rPr sz="4500" spc="-75" dirty="0">
                <a:solidFill>
                  <a:srgbClr val="171717"/>
                </a:solidFill>
              </a:rPr>
              <a:t>i</a:t>
            </a:r>
            <a:r>
              <a:rPr sz="4500" spc="-80" dirty="0">
                <a:solidFill>
                  <a:srgbClr val="171717"/>
                </a:solidFill>
              </a:rPr>
              <a:t>t</a:t>
            </a:r>
            <a:r>
              <a:rPr sz="4500" spc="-80" dirty="0">
                <a:solidFill>
                  <a:srgbClr val="171717"/>
                </a:solidFill>
              </a:rPr>
              <a:t>h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320" dirty="0">
                <a:solidFill>
                  <a:srgbClr val="171717"/>
                </a:solidFill>
              </a:rPr>
              <a:t>S</a:t>
            </a:r>
            <a:r>
              <a:rPr sz="4500" spc="-65" dirty="0">
                <a:solidFill>
                  <a:srgbClr val="171717"/>
                </a:solidFill>
              </a:rPr>
              <a:t>p</a:t>
            </a:r>
            <a:r>
              <a:rPr sz="4500" spc="-75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65" dirty="0">
                <a:solidFill>
                  <a:srgbClr val="171717"/>
                </a:solidFill>
              </a:rPr>
              <a:t>B</a:t>
            </a:r>
            <a:r>
              <a:rPr sz="4500" spc="45" dirty="0">
                <a:solidFill>
                  <a:srgbClr val="171717"/>
                </a:solidFill>
              </a:rPr>
              <a:t>o</a:t>
            </a:r>
            <a:r>
              <a:rPr sz="4500" spc="65" dirty="0">
                <a:solidFill>
                  <a:srgbClr val="171717"/>
                </a:solidFill>
              </a:rPr>
              <a:t>o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937686" y="517651"/>
            <a:ext cx="6229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" dirty="0">
                <a:solidFill>
                  <a:srgbClr val="404040"/>
                </a:solidFill>
              </a:rPr>
              <a:t>Packaging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15" dirty="0">
                <a:solidFill>
                  <a:srgbClr val="404040"/>
                </a:solidFill>
              </a:rPr>
              <a:t>and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-20" dirty="0">
                <a:solidFill>
                  <a:srgbClr val="404040"/>
                </a:solidFill>
              </a:rPr>
              <a:t>Deployment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675576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Packaged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traditional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web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.war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47123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Trackzilla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standalone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71215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Packaged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executable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file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main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method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8" y="1514347"/>
            <a:ext cx="10249535" cy="4545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build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494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plugins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plugin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9032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9032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spring-boot-maven-plugin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74231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9BC850"/>
                </a:solidFill>
                <a:latin typeface="Courier New" panose="02070309020205020404"/>
                <a:cs typeface="Courier New" panose="02070309020205020404"/>
              </a:rPr>
              <a:t>plugin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4945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plugins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675BA7"/>
                </a:solidFill>
                <a:latin typeface="Courier New" panose="02070309020205020404"/>
                <a:cs typeface="Courier New" panose="02070309020205020404"/>
              </a:rPr>
              <a:t>build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02742" y="517651"/>
            <a:ext cx="1499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Sp</a:t>
            </a:r>
            <a:r>
              <a:rPr sz="3600" spc="-120" dirty="0">
                <a:solidFill>
                  <a:srgbClr val="404040"/>
                </a:solidFill>
              </a:rPr>
              <a:t>r</a:t>
            </a:r>
            <a:r>
              <a:rPr sz="3600" spc="-75" dirty="0">
                <a:solidFill>
                  <a:srgbClr val="404040"/>
                </a:solidFill>
              </a:rPr>
              <a:t>i</a:t>
            </a:r>
            <a:r>
              <a:rPr sz="3600" spc="-70" dirty="0">
                <a:solidFill>
                  <a:srgbClr val="404040"/>
                </a:solidFill>
              </a:rPr>
              <a:t>n</a:t>
            </a:r>
            <a:r>
              <a:rPr sz="3600" spc="130" dirty="0">
                <a:solidFill>
                  <a:srgbClr val="404040"/>
                </a:solidFill>
              </a:rPr>
              <a:t>g</a:t>
            </a:r>
            <a:endParaRPr sz="3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66643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k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.</a:t>
            </a: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x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125805" y="517651"/>
            <a:ext cx="58521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404040"/>
                </a:solidFill>
              </a:rPr>
              <a:t>Spring</a:t>
            </a:r>
            <a:r>
              <a:rPr sz="3600" spc="-210" dirty="0">
                <a:solidFill>
                  <a:srgbClr val="404040"/>
                </a:solidFill>
              </a:rPr>
              <a:t> </a:t>
            </a:r>
            <a:r>
              <a:rPr sz="3600" spc="90" dirty="0">
                <a:solidFill>
                  <a:srgbClr val="404040"/>
                </a:solidFill>
              </a:rPr>
              <a:t>Boot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70" dirty="0">
                <a:solidFill>
                  <a:srgbClr val="404040"/>
                </a:solidFill>
              </a:rPr>
              <a:t>Maven</a:t>
            </a:r>
            <a:r>
              <a:rPr sz="3600" spc="-200" dirty="0">
                <a:solidFill>
                  <a:srgbClr val="404040"/>
                </a:solidFill>
              </a:rPr>
              <a:t> </a:t>
            </a:r>
            <a:r>
              <a:rPr sz="3600" spc="5" dirty="0">
                <a:solidFill>
                  <a:srgbClr val="404040"/>
                </a:solidFill>
              </a:rPr>
              <a:t>Plugin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37680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Runs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487235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Provides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built-in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resolver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57346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Manages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lifecycle</a:t>
            </a: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Boot</a:t>
            </a:r>
            <a:r>
              <a:rPr sz="2000" spc="-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application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</a:rPr>
              <a:t>De</a:t>
            </a:r>
            <a:r>
              <a:rPr sz="3600" spc="-35" dirty="0">
                <a:solidFill>
                  <a:srgbClr val="FFFFFF"/>
                </a:solidFill>
              </a:rPr>
              <a:t>m</a:t>
            </a:r>
            <a:r>
              <a:rPr sz="3600" spc="114" dirty="0">
                <a:solidFill>
                  <a:srgbClr val="FFFFFF"/>
                </a:solidFill>
              </a:rPr>
              <a:t>o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226050" y="1931923"/>
            <a:ext cx="2893060" cy="268033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Application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Layers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TzaController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0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530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Service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Repository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541655" indent="-289560">
              <a:lnSpc>
                <a:spcPct val="100000"/>
              </a:lnSpc>
              <a:spcBef>
                <a:spcPts val="625"/>
              </a:spcBef>
              <a:buSzPct val="75000"/>
              <a:buFont typeface="Lucida Sans Unicode" panose="020B0602030504020204"/>
              <a:buChar char="-"/>
              <a:tabLst>
                <a:tab pos="541020" algn="l"/>
                <a:tab pos="541655" algn="l"/>
              </a:tabLst>
            </a:pP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536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Configure</a:t>
            </a:r>
            <a:r>
              <a:rPr spc="-130" dirty="0"/>
              <a:t> </a:t>
            </a:r>
            <a:r>
              <a:rPr spc="10" dirty="0"/>
              <a:t>Spring</a:t>
            </a:r>
            <a:r>
              <a:rPr spc="-125" dirty="0"/>
              <a:t> </a:t>
            </a:r>
            <a:r>
              <a:rPr spc="70" dirty="0"/>
              <a:t>MVC</a:t>
            </a:r>
            <a:r>
              <a:rPr spc="-125" dirty="0"/>
              <a:t> </a:t>
            </a:r>
            <a:r>
              <a:rPr spc="40" dirty="0"/>
              <a:t>application</a:t>
            </a:r>
            <a:endParaRPr spc="40" dirty="0"/>
          </a:p>
          <a:p>
            <a:pPr marL="3515360" marR="236855">
              <a:lnSpc>
                <a:spcPct val="163000"/>
              </a:lnSpc>
            </a:pPr>
            <a:r>
              <a:rPr spc="15" dirty="0"/>
              <a:t>Overview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30" dirty="0"/>
              <a:t> </a:t>
            </a:r>
            <a:r>
              <a:rPr spc="70" dirty="0"/>
              <a:t>MVC</a:t>
            </a:r>
            <a:r>
              <a:rPr spc="-125" dirty="0"/>
              <a:t> </a:t>
            </a:r>
            <a:r>
              <a:rPr spc="30" dirty="0"/>
              <a:t>design</a:t>
            </a:r>
            <a:r>
              <a:rPr spc="-125" dirty="0"/>
              <a:t> </a:t>
            </a:r>
            <a:r>
              <a:rPr spc="5" dirty="0"/>
              <a:t>pattern </a:t>
            </a:r>
            <a:r>
              <a:rPr spc="-830" dirty="0"/>
              <a:t> </a:t>
            </a:r>
            <a:r>
              <a:rPr spc="10" dirty="0"/>
              <a:t>Useful</a:t>
            </a:r>
            <a:r>
              <a:rPr spc="-125" dirty="0"/>
              <a:t> </a:t>
            </a:r>
            <a:r>
              <a:rPr spc="5" dirty="0"/>
              <a:t>annotations</a:t>
            </a:r>
            <a:endParaRPr spc="5" dirty="0"/>
          </a:p>
          <a:p>
            <a:pPr marL="3515360" marR="692150">
              <a:lnSpc>
                <a:spcPts val="4680"/>
              </a:lnSpc>
              <a:spcBef>
                <a:spcPts val="185"/>
              </a:spcBef>
            </a:pPr>
            <a:r>
              <a:rPr spc="40" dirty="0"/>
              <a:t>Automatic </a:t>
            </a:r>
            <a:r>
              <a:rPr spc="25" dirty="0"/>
              <a:t>configuration </a:t>
            </a:r>
            <a:r>
              <a:rPr spc="30" dirty="0"/>
              <a:t> </a:t>
            </a:r>
            <a:r>
              <a:rPr spc="40" dirty="0"/>
              <a:t>Deploy</a:t>
            </a:r>
            <a:r>
              <a:rPr spc="-140" dirty="0"/>
              <a:t> </a:t>
            </a:r>
            <a:r>
              <a:rPr spc="40" dirty="0"/>
              <a:t>application</a:t>
            </a:r>
            <a:r>
              <a:rPr spc="-135" dirty="0"/>
              <a:t> </a:t>
            </a:r>
            <a:r>
              <a:rPr spc="60" dirty="0"/>
              <a:t>to</a:t>
            </a:r>
            <a:r>
              <a:rPr spc="-135" dirty="0"/>
              <a:t> </a:t>
            </a:r>
            <a:r>
              <a:rPr spc="-5" dirty="0"/>
              <a:t>Tomcat</a:t>
            </a:r>
            <a:endParaRPr spc="-5" dirty="0"/>
          </a:p>
        </p:txBody>
      </p:sp>
      <p:sp>
        <p:nvSpPr>
          <p:cNvPr id="4" name="object 4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15360">
              <a:lnSpc>
                <a:spcPct val="100000"/>
              </a:lnSpc>
              <a:spcBef>
                <a:spcPts val="100"/>
              </a:spcBef>
            </a:pPr>
            <a:r>
              <a:rPr spc="25" dirty="0"/>
              <a:t>Configure</a:t>
            </a:r>
            <a:r>
              <a:rPr spc="-130" dirty="0"/>
              <a:t> </a:t>
            </a:r>
            <a:r>
              <a:rPr spc="10" dirty="0"/>
              <a:t>Spring</a:t>
            </a:r>
            <a:r>
              <a:rPr spc="-125" dirty="0"/>
              <a:t> </a:t>
            </a:r>
            <a:r>
              <a:rPr spc="70" dirty="0"/>
              <a:t>MVC</a:t>
            </a:r>
            <a:r>
              <a:rPr spc="-125" dirty="0"/>
              <a:t> </a:t>
            </a:r>
            <a:r>
              <a:rPr spc="40" dirty="0"/>
              <a:t>application</a:t>
            </a:r>
            <a:endParaRPr spc="40" dirty="0"/>
          </a:p>
          <a:p>
            <a:pPr marL="3515360" marR="2181860">
              <a:lnSpc>
                <a:spcPct val="163000"/>
              </a:lnSpc>
              <a:spcBef>
                <a:spcPts val="25"/>
              </a:spcBef>
            </a:pPr>
            <a:r>
              <a:rPr spc="70" dirty="0"/>
              <a:t>MVC</a:t>
            </a:r>
            <a:r>
              <a:rPr spc="-145" dirty="0"/>
              <a:t> </a:t>
            </a:r>
            <a:r>
              <a:rPr spc="30" dirty="0"/>
              <a:t>design</a:t>
            </a:r>
            <a:r>
              <a:rPr spc="-150" dirty="0"/>
              <a:t> </a:t>
            </a:r>
            <a:r>
              <a:rPr spc="5" dirty="0"/>
              <a:t>pattern </a:t>
            </a:r>
            <a:r>
              <a:rPr spc="-830" dirty="0"/>
              <a:t> </a:t>
            </a:r>
            <a:r>
              <a:rPr spc="10" dirty="0"/>
              <a:t>Useful</a:t>
            </a:r>
            <a:r>
              <a:rPr spc="-135" dirty="0"/>
              <a:t> </a:t>
            </a:r>
            <a:r>
              <a:rPr spc="5" dirty="0"/>
              <a:t>annotations</a:t>
            </a:r>
            <a:endParaRPr spc="5" dirty="0"/>
          </a:p>
          <a:p>
            <a:pPr marL="3515360">
              <a:lnSpc>
                <a:spcPct val="100000"/>
              </a:lnSpc>
              <a:spcBef>
                <a:spcPts val="1725"/>
              </a:spcBef>
            </a:pPr>
            <a:r>
              <a:rPr spc="40" dirty="0"/>
              <a:t>Deploy</a:t>
            </a:r>
            <a:r>
              <a:rPr spc="-135" dirty="0"/>
              <a:t> </a:t>
            </a:r>
            <a:r>
              <a:rPr spc="40" dirty="0"/>
              <a:t>application</a:t>
            </a:r>
            <a:r>
              <a:rPr spc="-130" dirty="0"/>
              <a:t> </a:t>
            </a:r>
            <a:r>
              <a:rPr spc="60" dirty="0"/>
              <a:t>to</a:t>
            </a:r>
            <a:r>
              <a:rPr spc="-135" dirty="0"/>
              <a:t> </a:t>
            </a:r>
            <a:r>
              <a:rPr spc="-5" dirty="0"/>
              <a:t>Tomcat</a:t>
            </a:r>
            <a:endParaRPr spc="-5" dirty="0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FFFFFF"/>
                </a:solidFill>
              </a:rPr>
              <a:t>Overview</a:t>
            </a:r>
            <a:endParaRPr sz="36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1416811"/>
            <a:ext cx="221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dirty="0">
              <a:solidFill>
                <a:srgbClr val="404040"/>
              </a:solidFill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2014220"/>
            <a:ext cx="8971915" cy="303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94945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spring-boot-starter-web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MVC</a:t>
            </a:r>
            <a:r>
              <a:rPr sz="3600" spc="-20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45"/>
              </a:spcBef>
            </a:pP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Dispatcher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servlet,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error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page,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servlet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container,</a:t>
            </a:r>
            <a:r>
              <a:rPr sz="24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jars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27322" y="2718308"/>
            <a:ext cx="45783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202020"/>
                </a:solidFill>
              </a:rPr>
              <a:t>MVC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Design</a:t>
            </a:r>
            <a:r>
              <a:rPr sz="3600" spc="-225" dirty="0">
                <a:solidFill>
                  <a:srgbClr val="202020"/>
                </a:solidFill>
              </a:rPr>
              <a:t> </a:t>
            </a:r>
            <a:r>
              <a:rPr sz="3600" spc="-10" dirty="0">
                <a:solidFill>
                  <a:srgbClr val="202020"/>
                </a:solidFill>
              </a:rPr>
              <a:t>Pattern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60761" y="1834000"/>
            <a:ext cx="6732905" cy="2357755"/>
            <a:chOff x="1560761" y="1834000"/>
            <a:chExt cx="6732905" cy="235775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1560761" y="1834000"/>
              <a:ext cx="2357402" cy="235740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957129" y="2532487"/>
              <a:ext cx="4336415" cy="104775"/>
            </a:xfrm>
            <a:custGeom>
              <a:avLst/>
              <a:gdLst/>
              <a:ahLst/>
              <a:cxnLst/>
              <a:rect l="l" t="t" r="r" b="b"/>
              <a:pathLst>
                <a:path w="4336415" h="104775">
                  <a:moveTo>
                    <a:pt x="4231490" y="69849"/>
                  </a:moveTo>
                  <a:lnTo>
                    <a:pt x="4231490" y="104775"/>
                  </a:lnTo>
                  <a:lnTo>
                    <a:pt x="4301340" y="69850"/>
                  </a:lnTo>
                  <a:lnTo>
                    <a:pt x="4231490" y="69849"/>
                  </a:lnTo>
                  <a:close/>
                </a:path>
                <a:path w="4336415" h="104775">
                  <a:moveTo>
                    <a:pt x="4231490" y="34924"/>
                  </a:moveTo>
                  <a:lnTo>
                    <a:pt x="4231490" y="69849"/>
                  </a:lnTo>
                  <a:lnTo>
                    <a:pt x="4248948" y="69850"/>
                  </a:lnTo>
                  <a:lnTo>
                    <a:pt x="4248948" y="34925"/>
                  </a:lnTo>
                  <a:lnTo>
                    <a:pt x="4231490" y="34924"/>
                  </a:lnTo>
                  <a:close/>
                </a:path>
                <a:path w="4336415" h="104775">
                  <a:moveTo>
                    <a:pt x="4231490" y="0"/>
                  </a:moveTo>
                  <a:lnTo>
                    <a:pt x="4231490" y="34924"/>
                  </a:lnTo>
                  <a:lnTo>
                    <a:pt x="4248948" y="34925"/>
                  </a:lnTo>
                  <a:lnTo>
                    <a:pt x="4248948" y="69850"/>
                  </a:lnTo>
                  <a:lnTo>
                    <a:pt x="4301342" y="69848"/>
                  </a:lnTo>
                  <a:lnTo>
                    <a:pt x="4336265" y="52387"/>
                  </a:lnTo>
                  <a:lnTo>
                    <a:pt x="4231490" y="0"/>
                  </a:lnTo>
                  <a:close/>
                </a:path>
                <a:path w="4336415" h="104775">
                  <a:moveTo>
                    <a:pt x="0" y="34923"/>
                  </a:moveTo>
                  <a:lnTo>
                    <a:pt x="0" y="69848"/>
                  </a:lnTo>
                  <a:lnTo>
                    <a:pt x="4231490" y="69849"/>
                  </a:lnTo>
                  <a:lnTo>
                    <a:pt x="4231490" y="34924"/>
                  </a:lnTo>
                  <a:lnTo>
                    <a:pt x="0" y="3492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74902" y="517651"/>
            <a:ext cx="4553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105" dirty="0">
                <a:solidFill>
                  <a:srgbClr val="404040"/>
                </a:solidFill>
              </a:rPr>
              <a:t>MVC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Design</a:t>
            </a:r>
            <a:r>
              <a:rPr sz="3600" spc="-215" dirty="0">
                <a:solidFill>
                  <a:srgbClr val="404040"/>
                </a:solidFill>
              </a:rPr>
              <a:t> </a:t>
            </a:r>
            <a:r>
              <a:rPr sz="3600" spc="-25" dirty="0">
                <a:solidFill>
                  <a:srgbClr val="404040"/>
                </a:solidFill>
              </a:rPr>
              <a:t>Pattern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440271" y="4287011"/>
            <a:ext cx="6038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8762" y="5179980"/>
            <a:ext cx="1999614" cy="600710"/>
          </a:xfrm>
          <a:prstGeom prst="rect">
            <a:avLst/>
          </a:prstGeom>
          <a:solidFill>
            <a:srgbClr val="F05A28"/>
          </a:solidFill>
        </p:spPr>
        <p:txBody>
          <a:bodyPr vert="horz" wrap="square" lIns="0" tIns="0" rIns="0" bIns="0" rtlCol="0">
            <a:spAutoFit/>
          </a:bodyPr>
          <a:lstStyle/>
          <a:p>
            <a:pPr marL="557530">
              <a:lnSpc>
                <a:spcPts val="2775"/>
              </a:lnSpc>
            </a:pPr>
            <a:r>
              <a:rPr sz="2400" spc="6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90050" y="3905312"/>
            <a:ext cx="1999614" cy="60071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0" rIns="0" bIns="0" rtlCol="0">
            <a:spAutoFit/>
          </a:bodyPr>
          <a:lstStyle/>
          <a:p>
            <a:pPr marL="654050">
              <a:lnSpc>
                <a:spcPts val="2780"/>
              </a:lnSpc>
            </a:pPr>
            <a:r>
              <a:rPr sz="2400" spc="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8762" y="2414752"/>
            <a:ext cx="1999614" cy="60071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0" rIns="0" bIns="0" rtlCol="0">
            <a:spAutoFit/>
          </a:bodyPr>
          <a:lstStyle/>
          <a:p>
            <a:pPr marL="257175">
              <a:lnSpc>
                <a:spcPts val="2780"/>
              </a:lnSpc>
            </a:pPr>
            <a:r>
              <a:rPr sz="2400" spc="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56041" y="3275247"/>
            <a:ext cx="104775" cy="1637664"/>
          </a:xfrm>
          <a:custGeom>
            <a:avLst/>
            <a:gdLst/>
            <a:ahLst/>
            <a:cxnLst/>
            <a:rect l="l" t="t" r="r" b="b"/>
            <a:pathLst>
              <a:path w="104775" h="1637664">
                <a:moveTo>
                  <a:pt x="34925" y="1532639"/>
                </a:moveTo>
                <a:lnTo>
                  <a:pt x="0" y="1532639"/>
                </a:lnTo>
                <a:lnTo>
                  <a:pt x="52387" y="1637414"/>
                </a:lnTo>
                <a:lnTo>
                  <a:pt x="96043" y="1550102"/>
                </a:lnTo>
                <a:lnTo>
                  <a:pt x="34925" y="1550102"/>
                </a:lnTo>
                <a:lnTo>
                  <a:pt x="34925" y="1532639"/>
                </a:lnTo>
                <a:close/>
              </a:path>
              <a:path w="104775" h="1637664">
                <a:moveTo>
                  <a:pt x="69850" y="0"/>
                </a:moveTo>
                <a:lnTo>
                  <a:pt x="34925" y="0"/>
                </a:lnTo>
                <a:lnTo>
                  <a:pt x="34925" y="1550102"/>
                </a:lnTo>
                <a:lnTo>
                  <a:pt x="69850" y="1550102"/>
                </a:lnTo>
                <a:lnTo>
                  <a:pt x="69850" y="0"/>
                </a:lnTo>
                <a:close/>
              </a:path>
              <a:path w="104775" h="1637664">
                <a:moveTo>
                  <a:pt x="104775" y="1532639"/>
                </a:moveTo>
                <a:lnTo>
                  <a:pt x="69850" y="1532639"/>
                </a:lnTo>
                <a:lnTo>
                  <a:pt x="69850" y="1550102"/>
                </a:lnTo>
                <a:lnTo>
                  <a:pt x="96043" y="1550102"/>
                </a:lnTo>
                <a:lnTo>
                  <a:pt x="104775" y="1532639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749541" y="3838955"/>
            <a:ext cx="15557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Manipulates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53693" y="4614533"/>
            <a:ext cx="1501775" cy="662940"/>
          </a:xfrm>
          <a:custGeom>
            <a:avLst/>
            <a:gdLst/>
            <a:ahLst/>
            <a:cxnLst/>
            <a:rect l="l" t="t" r="r" b="b"/>
            <a:pathLst>
              <a:path w="1501775" h="662939">
                <a:moveTo>
                  <a:pt x="103190" y="32105"/>
                </a:moveTo>
                <a:lnTo>
                  <a:pt x="89442" y="64210"/>
                </a:lnTo>
                <a:lnTo>
                  <a:pt x="1487596" y="662909"/>
                </a:lnTo>
                <a:lnTo>
                  <a:pt x="1501344" y="630803"/>
                </a:lnTo>
                <a:lnTo>
                  <a:pt x="103190" y="32105"/>
                </a:lnTo>
                <a:close/>
              </a:path>
              <a:path w="1501775" h="662939">
                <a:moveTo>
                  <a:pt x="116937" y="0"/>
                </a:moveTo>
                <a:lnTo>
                  <a:pt x="0" y="6913"/>
                </a:lnTo>
                <a:lnTo>
                  <a:pt x="75694" y="96315"/>
                </a:lnTo>
                <a:lnTo>
                  <a:pt x="89442" y="64210"/>
                </a:lnTo>
                <a:lnTo>
                  <a:pt x="73389" y="57336"/>
                </a:lnTo>
                <a:lnTo>
                  <a:pt x="87137" y="25231"/>
                </a:lnTo>
                <a:lnTo>
                  <a:pt x="106133" y="25231"/>
                </a:lnTo>
                <a:lnTo>
                  <a:pt x="116937" y="0"/>
                </a:lnTo>
                <a:close/>
              </a:path>
              <a:path w="1501775" h="662939">
                <a:moveTo>
                  <a:pt x="87137" y="25231"/>
                </a:moveTo>
                <a:lnTo>
                  <a:pt x="73389" y="57336"/>
                </a:lnTo>
                <a:lnTo>
                  <a:pt x="89442" y="64210"/>
                </a:lnTo>
                <a:lnTo>
                  <a:pt x="103190" y="32105"/>
                </a:lnTo>
                <a:lnTo>
                  <a:pt x="87137" y="25231"/>
                </a:lnTo>
                <a:close/>
              </a:path>
              <a:path w="1501775" h="662939">
                <a:moveTo>
                  <a:pt x="106133" y="25231"/>
                </a:moveTo>
                <a:lnTo>
                  <a:pt x="87137" y="25231"/>
                </a:lnTo>
                <a:lnTo>
                  <a:pt x="103190" y="32105"/>
                </a:lnTo>
                <a:lnTo>
                  <a:pt x="106133" y="25231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379592" y="4972811"/>
            <a:ext cx="14846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53037" y="2628900"/>
            <a:ext cx="121602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Activates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951990" y="3513319"/>
            <a:ext cx="1088390" cy="369570"/>
          </a:xfrm>
          <a:custGeom>
            <a:avLst/>
            <a:gdLst/>
            <a:ahLst/>
            <a:cxnLst/>
            <a:rect l="l" t="t" r="r" b="b"/>
            <a:pathLst>
              <a:path w="1088389" h="369570">
                <a:moveTo>
                  <a:pt x="982567" y="335885"/>
                </a:moveTo>
                <a:lnTo>
                  <a:pt x="972290" y="369265"/>
                </a:lnTo>
                <a:lnTo>
                  <a:pt x="1087841" y="350025"/>
                </a:lnTo>
                <a:lnTo>
                  <a:pt x="1078414" y="341024"/>
                </a:lnTo>
                <a:lnTo>
                  <a:pt x="999257" y="341024"/>
                </a:lnTo>
                <a:lnTo>
                  <a:pt x="982567" y="335885"/>
                </a:lnTo>
                <a:close/>
              </a:path>
              <a:path w="1088389" h="369570">
                <a:moveTo>
                  <a:pt x="992843" y="302506"/>
                </a:moveTo>
                <a:lnTo>
                  <a:pt x="982567" y="335885"/>
                </a:lnTo>
                <a:lnTo>
                  <a:pt x="999257" y="341024"/>
                </a:lnTo>
                <a:lnTo>
                  <a:pt x="1009533" y="307644"/>
                </a:lnTo>
                <a:lnTo>
                  <a:pt x="992843" y="302506"/>
                </a:lnTo>
                <a:close/>
              </a:path>
              <a:path w="1088389" h="369570">
                <a:moveTo>
                  <a:pt x="1003119" y="269128"/>
                </a:moveTo>
                <a:lnTo>
                  <a:pt x="992843" y="302506"/>
                </a:lnTo>
                <a:lnTo>
                  <a:pt x="1009533" y="307644"/>
                </a:lnTo>
                <a:lnTo>
                  <a:pt x="999257" y="341024"/>
                </a:lnTo>
                <a:lnTo>
                  <a:pt x="1078414" y="341024"/>
                </a:lnTo>
                <a:lnTo>
                  <a:pt x="1003119" y="269128"/>
                </a:lnTo>
                <a:close/>
              </a:path>
              <a:path w="1088389" h="369570">
                <a:moveTo>
                  <a:pt x="10276" y="0"/>
                </a:moveTo>
                <a:lnTo>
                  <a:pt x="0" y="33379"/>
                </a:lnTo>
                <a:lnTo>
                  <a:pt x="982567" y="335885"/>
                </a:lnTo>
                <a:lnTo>
                  <a:pt x="992843" y="302506"/>
                </a:lnTo>
                <a:lnTo>
                  <a:pt x="1027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020889" y="3823716"/>
            <a:ext cx="62293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</a:t>
            </a:r>
            <a:r>
              <a:rPr sz="20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6147" y="4466844"/>
            <a:ext cx="2315845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indent="752475">
              <a:lnSpc>
                <a:spcPct val="100000"/>
              </a:lnSpc>
              <a:spcBef>
                <a:spcPts val="700"/>
              </a:spcBef>
            </a:pPr>
            <a:r>
              <a:rPr sz="2000" spc="55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Model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2555" marR="5080" indent="-110490">
              <a:lnSpc>
                <a:spcPct val="100000"/>
              </a:lnSpc>
              <a:spcBef>
                <a:spcPts val="600"/>
              </a:spcBef>
            </a:pP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Representation</a:t>
            </a:r>
            <a:r>
              <a:rPr sz="2000" spc="-17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system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509531" y="517651"/>
            <a:ext cx="10845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90" dirty="0">
                <a:solidFill>
                  <a:srgbClr val="404040"/>
                </a:solidFill>
              </a:rPr>
              <a:t>M</a:t>
            </a:r>
            <a:r>
              <a:rPr sz="3600" spc="90" dirty="0">
                <a:solidFill>
                  <a:srgbClr val="404040"/>
                </a:solidFill>
              </a:rPr>
              <a:t>V</a:t>
            </a:r>
            <a:r>
              <a:rPr sz="3600" spc="140" dirty="0">
                <a:solidFill>
                  <a:srgbClr val="404040"/>
                </a:solidFill>
              </a:rPr>
              <a:t>C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5095232" y="4466844"/>
            <a:ext cx="201930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indent="683895">
              <a:lnSpc>
                <a:spcPct val="100000"/>
              </a:lnSpc>
              <a:spcBef>
                <a:spcPts val="700"/>
              </a:spcBef>
            </a:pPr>
            <a:r>
              <a:rPr sz="2000" spc="4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View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31115" marR="5080" indent="-19050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Responsible</a:t>
            </a:r>
            <a:r>
              <a:rPr sz="2000" spc="-1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 </a:t>
            </a:r>
            <a:r>
              <a:rPr sz="2000" spc="-6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l</a:t>
            </a:r>
            <a:r>
              <a:rPr sz="20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02214" y="4466844"/>
            <a:ext cx="2456180" cy="10922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00"/>
              </a:spcBef>
            </a:pPr>
            <a:r>
              <a:rPr sz="2000" spc="20" dirty="0">
                <a:solidFill>
                  <a:srgbClr val="675BA7"/>
                </a:solidFill>
                <a:latin typeface="Verdana" panose="020B0604030504040204"/>
                <a:cs typeface="Verdana" panose="020B0604030504040204"/>
              </a:rPr>
              <a:t>Controller</a:t>
            </a:r>
            <a:endParaRPr sz="2000">
              <a:latin typeface="Verdana" panose="020B0604030504040204"/>
              <a:cs typeface="Verdana" panose="020B0604030504040204"/>
            </a:endParaRPr>
          </a:p>
          <a:p>
            <a:pPr marL="12065" marR="5080" algn="ctr">
              <a:lnSpc>
                <a:spcPct val="100000"/>
              </a:lnSpc>
              <a:spcBef>
                <a:spcPts val="6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Directing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incoming </a:t>
            </a:r>
            <a:r>
              <a:rPr sz="2000" spc="-6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user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requests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05994" y="2033216"/>
            <a:ext cx="2096023" cy="205869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67904" y="2033216"/>
            <a:ext cx="1880431" cy="22131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2469" y="1925109"/>
            <a:ext cx="2274904" cy="227490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798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3258097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2"/>
                </a:moveTo>
                <a:lnTo>
                  <a:pt x="79173" y="1252042"/>
                </a:lnTo>
                <a:lnTo>
                  <a:pt x="79173" y="0"/>
                </a:lnTo>
                <a:lnTo>
                  <a:pt x="0" y="0"/>
                </a:lnTo>
                <a:lnTo>
                  <a:pt x="0" y="1252042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687394"/>
            <a:ext cx="79375" cy="1252220"/>
          </a:xfrm>
          <a:custGeom>
            <a:avLst/>
            <a:gdLst/>
            <a:ahLst/>
            <a:cxnLst/>
            <a:rect l="l" t="t" r="r" b="b"/>
            <a:pathLst>
              <a:path w="79375" h="1252220">
                <a:moveTo>
                  <a:pt x="0" y="1252043"/>
                </a:moveTo>
                <a:lnTo>
                  <a:pt x="79173" y="1252043"/>
                </a:lnTo>
                <a:lnTo>
                  <a:pt x="79173" y="0"/>
                </a:lnTo>
                <a:lnTo>
                  <a:pt x="0" y="0"/>
                </a:lnTo>
                <a:lnTo>
                  <a:pt x="0" y="1252043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87568" y="517651"/>
            <a:ext cx="25298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solidFill>
                  <a:srgbClr val="404040"/>
                </a:solidFill>
              </a:rPr>
              <a:t>ThymeLeaf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2391578" y="2278379"/>
            <a:ext cx="13944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Fragments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1578" y="3704844"/>
            <a:ext cx="349567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Repeatable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chunks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000" spc="-1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code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5134355"/>
            <a:ext cx="43281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Components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reused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across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pages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7550" y="2099934"/>
            <a:ext cx="882650" cy="62136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550" y="3510838"/>
            <a:ext cx="882650" cy="657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620" y="4899991"/>
            <a:ext cx="738507" cy="736255"/>
          </a:xfrm>
          <a:prstGeom prst="rect">
            <a:avLst/>
          </a:prstGeom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De</a:t>
            </a:r>
            <a:r>
              <a:rPr sz="3600" spc="-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3600" spc="114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o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26050" y="2931667"/>
            <a:ext cx="4873625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75"/>
              </a:spcBef>
            </a:pPr>
            <a:r>
              <a:rPr sz="2400" spc="6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Model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4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View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Controller</a:t>
            </a:r>
            <a:r>
              <a:rPr sz="2400" spc="-13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(MVC)</a:t>
            </a:r>
            <a:r>
              <a:rPr sz="2400" spc="-14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in </a:t>
            </a:r>
            <a:r>
              <a:rPr sz="2400" spc="-8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TrackZilla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66370" y="2718308"/>
            <a:ext cx="91395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202020"/>
                </a:solidFill>
              </a:rPr>
              <a:t>Spring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105" dirty="0">
                <a:solidFill>
                  <a:srgbClr val="202020"/>
                </a:solidFill>
              </a:rPr>
              <a:t>Boot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spc="30" dirty="0">
                <a:solidFill>
                  <a:srgbClr val="202020"/>
                </a:solidFill>
              </a:rPr>
              <a:t>Packaging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and</a:t>
            </a:r>
            <a:r>
              <a:rPr sz="3600" spc="-215" dirty="0">
                <a:solidFill>
                  <a:srgbClr val="202020"/>
                </a:solidFill>
              </a:rPr>
              <a:t> </a:t>
            </a:r>
            <a:r>
              <a:rPr sz="3600" dirty="0">
                <a:solidFill>
                  <a:srgbClr val="202020"/>
                </a:solidFill>
              </a:rPr>
              <a:t>Deployment</a:t>
            </a:r>
            <a:endParaRPr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1443</Words>
  <Application>WPS Presentation</Application>
  <PresentationFormat>On-screen Show (4:3)</PresentationFormat>
  <Paragraphs>134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Verdana</vt:lpstr>
      <vt:lpstr>Courier New</vt:lpstr>
      <vt:lpstr>Lucida Sans Unicode</vt:lpstr>
      <vt:lpstr>Calibri</vt:lpstr>
      <vt:lpstr>Microsoft YaHei</vt:lpstr>
      <vt:lpstr>Arial Unicode MS</vt:lpstr>
      <vt:lpstr>Office Theme</vt:lpstr>
      <vt:lpstr>Configuring a Spring MVC Application  with Spring Boot</vt:lpstr>
      <vt:lpstr>Overview</vt:lpstr>
      <vt:lpstr>&lt;dependency&gt;</vt:lpstr>
      <vt:lpstr>MVC Design Pattern</vt:lpstr>
      <vt:lpstr>MVC Design Pattern</vt:lpstr>
      <vt:lpstr>MVC</vt:lpstr>
      <vt:lpstr>ThymeLeaf</vt:lpstr>
      <vt:lpstr>PowerPoint 演示文稿</vt:lpstr>
      <vt:lpstr>Spring Boot Packaging and Deployment</vt:lpstr>
      <vt:lpstr>Packaging and Deployment</vt:lpstr>
      <vt:lpstr>Spring</vt:lpstr>
      <vt:lpstr>Spring Boot Maven Plugin</vt:lpstr>
      <vt:lpstr>Demo</vt:lpstr>
      <vt:lpstr>Automatic configuration  Deploy application to Tomcat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Configuring a Spring MVC Application  with Spring Boot</dc:title>
  <dc:creator/>
  <cp:lastModifiedBy>Steve Sam</cp:lastModifiedBy>
  <cp:revision>2</cp:revision>
  <dcterms:created xsi:type="dcterms:W3CDTF">2021-10-21T17:26:00Z</dcterms:created>
  <dcterms:modified xsi:type="dcterms:W3CDTF">2025-06-03T14:04:25Z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DB1C4D0F391A4C749A9E0B18D79D39A3</vt:lpwstr>
  </property>
  <property fmtid="{D5CDD505-2E9C-101B-9397-08002B2CF9AE}" pid="3" name="KSOProductBuildVer">
    <vt:lpwstr>1033-12.2.0.21179</vt:lpwstr>
  </property>
</Properties>
</file>