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3DFA7-95D4-4CAE-B6F0-D142C52646E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4CA9A-A17B-438B-BB6A-BDDFC428E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7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05A2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4259-F25A-4F87-BA63-3B100FA8B981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05A2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4619-1EE2-47A9-B101-E6CBDB82A653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2447291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1" y="696087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2E26-F9EA-4BF3-8667-ED19FF17E3D6}" type="datetime1">
              <a:rPr lang="en-US" smtClean="0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E1F5-D2CD-4CAD-9315-4234BBCF0F56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E3AD-B49E-476D-A0CC-206672302BA8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649" y="4059428"/>
            <a:ext cx="1554670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3516884"/>
            <a:ext cx="9035415" cy="3799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05A2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B988-EB30-4B78-95C3-064B3960E79E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3310869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35" dirty="0">
                <a:latin typeface="Tahoma"/>
                <a:cs typeface="Tahoma"/>
              </a:rPr>
              <a:t>Working</a:t>
            </a:r>
            <a:r>
              <a:rPr sz="6800" spc="-390" dirty="0">
                <a:latin typeface="Tahoma"/>
                <a:cs typeface="Tahoma"/>
              </a:rPr>
              <a:t> </a:t>
            </a:r>
            <a:r>
              <a:rPr sz="6800" spc="-55" dirty="0">
                <a:latin typeface="Tahoma"/>
                <a:cs typeface="Tahoma"/>
              </a:rPr>
              <a:t>with</a:t>
            </a:r>
            <a:r>
              <a:rPr sz="6800" spc="-385" dirty="0">
                <a:latin typeface="Tahoma"/>
                <a:cs typeface="Tahoma"/>
              </a:rPr>
              <a:t> </a:t>
            </a:r>
            <a:r>
              <a:rPr sz="6800" dirty="0">
                <a:latin typeface="Tahoma"/>
                <a:cs typeface="Tahoma"/>
              </a:rPr>
              <a:t>Streams</a:t>
            </a:r>
            <a:r>
              <a:rPr sz="6800" spc="-390" dirty="0">
                <a:latin typeface="Tahoma"/>
                <a:cs typeface="Tahoma"/>
              </a:rPr>
              <a:t> </a:t>
            </a:r>
            <a:r>
              <a:rPr sz="6800" spc="-120" dirty="0">
                <a:latin typeface="Tahoma"/>
                <a:cs typeface="Tahoma"/>
              </a:rPr>
              <a:t>–</a:t>
            </a:r>
            <a:r>
              <a:rPr sz="6800" spc="-385" dirty="0">
                <a:latin typeface="Tahoma"/>
                <a:cs typeface="Tahoma"/>
              </a:rPr>
              <a:t> </a:t>
            </a:r>
            <a:r>
              <a:rPr sz="6800" dirty="0">
                <a:latin typeface="Tahoma"/>
                <a:cs typeface="Tahoma"/>
              </a:rPr>
              <a:t>The</a:t>
            </a:r>
            <a:r>
              <a:rPr sz="6800" spc="-390" dirty="0">
                <a:latin typeface="Tahoma"/>
                <a:cs typeface="Tahoma"/>
              </a:rPr>
              <a:t> </a:t>
            </a:r>
            <a:r>
              <a:rPr sz="6800" spc="120" dirty="0">
                <a:latin typeface="Tahoma"/>
                <a:cs typeface="Tahoma"/>
              </a:rPr>
              <a:t>Basics</a:t>
            </a:r>
            <a:endParaRPr sz="6800">
              <a:latin typeface="Tahoma"/>
              <a:cs typeface="Tahom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04D8-E8B0-4551-E07A-D637C3CD0B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1766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Obtaining</a:t>
            </a:r>
            <a:r>
              <a:rPr spc="-195" dirty="0"/>
              <a:t> </a:t>
            </a:r>
            <a:r>
              <a:rPr spc="-45" dirty="0"/>
              <a:t>Streams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2A085-F5DC-8692-3DB4-BED70BF99D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5540">
              <a:lnSpc>
                <a:spcPct val="100000"/>
              </a:lnSpc>
              <a:spcBef>
                <a:spcPts val="100"/>
              </a:spcBef>
            </a:pPr>
            <a:r>
              <a:rPr dirty="0"/>
              <a:t>Filtering</a:t>
            </a:r>
            <a:r>
              <a:rPr spc="-120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30" dirty="0"/>
              <a:t>Transforming</a:t>
            </a:r>
            <a:r>
              <a:rPr spc="-125" dirty="0"/>
              <a:t> </a:t>
            </a:r>
            <a:r>
              <a:rPr spc="-10" dirty="0"/>
              <a:t>Streams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C0F02-EDE4-A28F-A7E5-7EAD2D592B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34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Searching</a:t>
            </a:r>
            <a:r>
              <a:rPr spc="-254" dirty="0"/>
              <a:t> </a:t>
            </a:r>
            <a:r>
              <a:rPr dirty="0"/>
              <a:t>in</a:t>
            </a:r>
            <a:r>
              <a:rPr spc="-260" dirty="0"/>
              <a:t> </a:t>
            </a:r>
            <a:r>
              <a:rPr spc="-35" dirty="0"/>
              <a:t>Streams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8B6E07-7FA6-F0AC-8652-CA15AB5E95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2468" y="754380"/>
            <a:ext cx="67246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/>
              <a:t>Searching</a:t>
            </a:r>
            <a:r>
              <a:rPr sz="5600" spc="-229" dirty="0"/>
              <a:t> </a:t>
            </a:r>
            <a:r>
              <a:rPr sz="5600" dirty="0"/>
              <a:t>in</a:t>
            </a:r>
            <a:r>
              <a:rPr sz="5600" spc="-229" dirty="0"/>
              <a:t> </a:t>
            </a:r>
            <a:r>
              <a:rPr sz="5600" spc="-30" dirty="0"/>
              <a:t>Streams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2280456" y="3078304"/>
            <a:ext cx="6677025" cy="192087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4591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361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filter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(...)</a:t>
            </a:r>
            <a:endParaRPr sz="32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findFirst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32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or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findAny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897" y="3655059"/>
            <a:ext cx="6054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80" dirty="0">
                <a:solidFill>
                  <a:srgbClr val="171717"/>
                </a:solidFill>
                <a:latin typeface="Arial Black"/>
                <a:cs typeface="Arial Black"/>
              </a:rPr>
              <a:t>Find </a:t>
            </a:r>
            <a:r>
              <a:rPr sz="4000" spc="-480" dirty="0">
                <a:solidFill>
                  <a:srgbClr val="171717"/>
                </a:solidFill>
                <a:latin typeface="Arial Black"/>
                <a:cs typeface="Arial Black"/>
              </a:rPr>
              <a:t>a</a:t>
            </a:r>
            <a:r>
              <a:rPr sz="4000" spc="-27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20" dirty="0">
                <a:solidFill>
                  <a:srgbClr val="171717"/>
                </a:solidFill>
                <a:latin typeface="Arial Black"/>
                <a:cs typeface="Arial Black"/>
              </a:rPr>
              <a:t>particular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45" dirty="0">
                <a:solidFill>
                  <a:srgbClr val="171717"/>
                </a:solidFill>
                <a:latin typeface="Arial Black"/>
                <a:cs typeface="Arial Black"/>
              </a:rPr>
              <a:t>element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0456" y="5749680"/>
            <a:ext cx="6677025" cy="22098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6004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83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anyMatch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(...)</a:t>
            </a:r>
            <a:endParaRPr sz="3200">
              <a:latin typeface="Arial MT"/>
              <a:cs typeface="Arial MT"/>
            </a:endParaRPr>
          </a:p>
          <a:p>
            <a:pPr marL="359410">
              <a:lnSpc>
                <a:spcPts val="3815"/>
              </a:lnSpc>
              <a:spcBef>
                <a:spcPts val="7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allMatch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(...)</a:t>
            </a:r>
            <a:endParaRPr sz="3200">
              <a:latin typeface="Arial MT"/>
              <a:cs typeface="Arial MT"/>
            </a:endParaRPr>
          </a:p>
          <a:p>
            <a:pPr marL="359410">
              <a:lnSpc>
                <a:spcPts val="3815"/>
              </a:lnSpc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noneMatch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(...)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897" y="6471411"/>
            <a:ext cx="5631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40" dirty="0">
                <a:solidFill>
                  <a:srgbClr val="171717"/>
                </a:solidFill>
                <a:latin typeface="Arial Black"/>
                <a:cs typeface="Arial Black"/>
              </a:rPr>
              <a:t>Check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240" dirty="0">
                <a:solidFill>
                  <a:srgbClr val="171717"/>
                </a:solidFill>
                <a:latin typeface="Arial Black"/>
                <a:cs typeface="Arial Black"/>
              </a:rPr>
              <a:t>if</a:t>
            </a:r>
            <a:r>
              <a:rPr sz="4000" spc="-28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65" dirty="0">
                <a:solidFill>
                  <a:srgbClr val="171717"/>
                </a:solidFill>
                <a:latin typeface="Arial Black"/>
                <a:cs typeface="Arial Black"/>
              </a:rPr>
              <a:t>elements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400" dirty="0">
                <a:solidFill>
                  <a:srgbClr val="171717"/>
                </a:solidFill>
                <a:latin typeface="Arial Black"/>
                <a:cs typeface="Arial Black"/>
              </a:rPr>
              <a:t>exist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9D5C-558E-F3BD-AF7B-63A9F9CA16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450" y="754380"/>
            <a:ext cx="49917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65" dirty="0"/>
              <a:t>Short-</a:t>
            </a:r>
            <a:r>
              <a:rPr sz="5600" spc="100" dirty="0"/>
              <a:t>circuiting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5376353" y="2466339"/>
            <a:ext cx="32823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75" dirty="0">
                <a:solidFill>
                  <a:srgbClr val="F05A28"/>
                </a:solidFill>
                <a:latin typeface="Arial Black"/>
                <a:cs typeface="Arial Black"/>
              </a:rPr>
              <a:t>Short-</a:t>
            </a:r>
            <a:r>
              <a:rPr sz="3400" spc="-220" dirty="0">
                <a:solidFill>
                  <a:srgbClr val="F05A28"/>
                </a:solidFill>
                <a:latin typeface="Arial Black"/>
                <a:cs typeface="Arial Black"/>
              </a:rPr>
              <a:t>circuiting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6600" y="2466339"/>
            <a:ext cx="40919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4" dirty="0">
                <a:solidFill>
                  <a:srgbClr val="F05A28"/>
                </a:solidFill>
                <a:latin typeface="Arial Black"/>
                <a:cs typeface="Arial Black"/>
              </a:rPr>
              <a:t>Not</a:t>
            </a:r>
            <a:r>
              <a:rPr sz="3400" spc="-18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175" dirty="0">
                <a:solidFill>
                  <a:srgbClr val="F05A28"/>
                </a:solidFill>
                <a:latin typeface="Arial Black"/>
                <a:cs typeface="Arial Black"/>
              </a:rPr>
              <a:t>short-</a:t>
            </a:r>
            <a:r>
              <a:rPr sz="3400" spc="-225" dirty="0">
                <a:solidFill>
                  <a:srgbClr val="F05A28"/>
                </a:solidFill>
                <a:latin typeface="Arial Black"/>
                <a:cs typeface="Arial Black"/>
              </a:rPr>
              <a:t>circuiting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0770" y="4004204"/>
            <a:ext cx="4126865" cy="89725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1206500">
              <a:lnSpc>
                <a:spcPct val="100000"/>
              </a:lnSpc>
              <a:spcBef>
                <a:spcPts val="1510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findFirst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0770" y="5334006"/>
            <a:ext cx="4126865" cy="89725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1250950">
              <a:lnSpc>
                <a:spcPct val="100000"/>
              </a:lnSpc>
              <a:spcBef>
                <a:spcPts val="1500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findAny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770" y="6663807"/>
            <a:ext cx="4126865" cy="89725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1048385">
              <a:lnSpc>
                <a:spcPct val="100000"/>
              </a:lnSpc>
              <a:spcBef>
                <a:spcPts val="1520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anyMatch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0400" y="4004204"/>
            <a:ext cx="4126865" cy="89725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1172210">
              <a:lnSpc>
                <a:spcPct val="100000"/>
              </a:lnSpc>
              <a:spcBef>
                <a:spcPts val="1510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allMatch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0400" y="5334006"/>
            <a:ext cx="4126865" cy="89725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924560">
              <a:lnSpc>
                <a:spcPct val="100000"/>
              </a:lnSpc>
              <a:spcBef>
                <a:spcPts val="1500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noneMatch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51C094-037D-7435-0F97-1DA7736FDE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0520">
              <a:lnSpc>
                <a:spcPct val="100000"/>
              </a:lnSpc>
              <a:spcBef>
                <a:spcPts val="100"/>
              </a:spcBef>
            </a:pPr>
            <a:r>
              <a:rPr dirty="0"/>
              <a:t>Reducing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85" dirty="0"/>
              <a:t>Collecting</a:t>
            </a:r>
            <a:r>
              <a:rPr spc="-85" dirty="0"/>
              <a:t> </a:t>
            </a:r>
            <a:r>
              <a:rPr spc="-20" dirty="0"/>
              <a:t>Streams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5A7AA-2148-1DB3-5D6F-612FA7C2A5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1200404"/>
            <a:ext cx="3942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>
                <a:solidFill>
                  <a:srgbClr val="F05A28"/>
                </a:solidFill>
                <a:latin typeface="Arial Black"/>
                <a:cs typeface="Arial Black"/>
              </a:rPr>
              <a:t>Streams</a:t>
            </a:r>
            <a:r>
              <a:rPr sz="3600" spc="-229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05A28"/>
                </a:solidFill>
                <a:latin typeface="Arial Black"/>
                <a:cs typeface="Arial Black"/>
              </a:rPr>
              <a:t>concepts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1745995"/>
            <a:ext cx="9063990" cy="69996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805180" indent="-432434">
              <a:lnSpc>
                <a:spcPct val="100000"/>
              </a:lnSpc>
              <a:spcBef>
                <a:spcPts val="985"/>
              </a:spcBef>
              <a:buFont typeface="Lucida Sans Unicode"/>
              <a:buChar char="-"/>
              <a:tabLst>
                <a:tab pos="805180" algn="l"/>
              </a:tabLst>
            </a:pPr>
            <a:r>
              <a:rPr sz="3600" spc="-355" dirty="0">
                <a:solidFill>
                  <a:srgbClr val="F05A28"/>
                </a:solidFill>
                <a:latin typeface="Arial Black"/>
                <a:cs typeface="Arial Black"/>
              </a:rPr>
              <a:t>Stream</a:t>
            </a:r>
            <a:r>
              <a:rPr sz="3600" spc="-26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120" dirty="0">
                <a:solidFill>
                  <a:srgbClr val="F05A28"/>
                </a:solidFill>
                <a:latin typeface="Arial Black"/>
                <a:cs typeface="Arial Black"/>
              </a:rPr>
              <a:t>pipeline</a:t>
            </a:r>
            <a:endParaRPr sz="3600">
              <a:latin typeface="Arial Black"/>
              <a:cs typeface="Arial Black"/>
            </a:endParaRPr>
          </a:p>
          <a:p>
            <a:pPr marL="805180" indent="-432434">
              <a:lnSpc>
                <a:spcPct val="100000"/>
              </a:lnSpc>
              <a:spcBef>
                <a:spcPts val="890"/>
              </a:spcBef>
              <a:buFont typeface="Lucida Sans Unicode"/>
              <a:buChar char="-"/>
              <a:tabLst>
                <a:tab pos="805180" algn="l"/>
              </a:tabLst>
            </a:pPr>
            <a:r>
              <a:rPr sz="3600" spc="-305" dirty="0">
                <a:solidFill>
                  <a:srgbClr val="F05A28"/>
                </a:solidFill>
                <a:latin typeface="Arial Black"/>
                <a:cs typeface="Arial Black"/>
              </a:rPr>
              <a:t>Intermediate</a:t>
            </a:r>
            <a:r>
              <a:rPr sz="36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290" dirty="0">
                <a:solidFill>
                  <a:srgbClr val="F05A28"/>
                </a:solidFill>
                <a:latin typeface="Arial Black"/>
                <a:cs typeface="Arial Black"/>
              </a:rPr>
              <a:t>and</a:t>
            </a:r>
            <a:r>
              <a:rPr sz="36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15" dirty="0">
                <a:solidFill>
                  <a:srgbClr val="F05A28"/>
                </a:solidFill>
                <a:latin typeface="Arial Black"/>
                <a:cs typeface="Arial Black"/>
              </a:rPr>
              <a:t>terminal</a:t>
            </a:r>
            <a:r>
              <a:rPr sz="36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295" dirty="0">
                <a:solidFill>
                  <a:srgbClr val="F05A28"/>
                </a:solidFill>
                <a:latin typeface="Arial Black"/>
                <a:cs typeface="Arial Black"/>
              </a:rPr>
              <a:t>operations</a:t>
            </a:r>
            <a:endParaRPr sz="3600">
              <a:latin typeface="Arial Black"/>
              <a:cs typeface="Arial Black"/>
            </a:endParaRPr>
          </a:p>
          <a:p>
            <a:pPr marL="12700" marR="1737360" indent="7620">
              <a:lnSpc>
                <a:spcPts val="4300"/>
              </a:lnSpc>
              <a:spcBef>
                <a:spcPts val="2850"/>
              </a:spcBef>
            </a:pPr>
            <a:r>
              <a:rPr sz="3600" spc="-280" dirty="0">
                <a:solidFill>
                  <a:srgbClr val="F05A28"/>
                </a:solidFill>
                <a:latin typeface="Arial Black"/>
                <a:cs typeface="Arial Black"/>
              </a:rPr>
              <a:t>Differences</a:t>
            </a:r>
            <a:r>
              <a:rPr sz="36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295" dirty="0">
                <a:solidFill>
                  <a:srgbClr val="F05A28"/>
                </a:solidFill>
                <a:latin typeface="Arial Black"/>
                <a:cs typeface="Arial Black"/>
              </a:rPr>
              <a:t>between</a:t>
            </a:r>
            <a:r>
              <a:rPr sz="36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75" dirty="0">
                <a:solidFill>
                  <a:srgbClr val="F05A28"/>
                </a:solidFill>
                <a:latin typeface="Arial Black"/>
                <a:cs typeface="Arial Black"/>
              </a:rPr>
              <a:t>streams</a:t>
            </a:r>
            <a:r>
              <a:rPr sz="36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15" dirty="0">
                <a:solidFill>
                  <a:srgbClr val="F05A28"/>
                </a:solidFill>
                <a:latin typeface="Arial Black"/>
                <a:cs typeface="Arial Black"/>
              </a:rPr>
              <a:t>and </a:t>
            </a:r>
            <a:r>
              <a:rPr sz="3600" spc="-295" dirty="0">
                <a:solidFill>
                  <a:srgbClr val="F05A28"/>
                </a:solidFill>
                <a:latin typeface="Arial Black"/>
                <a:cs typeface="Arial Black"/>
              </a:rPr>
              <a:t>collections</a:t>
            </a:r>
            <a:endParaRPr sz="3600">
              <a:latin typeface="Arial Black"/>
              <a:cs typeface="Arial Black"/>
            </a:endParaRPr>
          </a:p>
          <a:p>
            <a:pPr marL="805180" indent="-432434">
              <a:lnSpc>
                <a:spcPct val="100000"/>
              </a:lnSpc>
              <a:spcBef>
                <a:spcPts val="840"/>
              </a:spcBef>
              <a:buFont typeface="Lucida Sans Unicode"/>
              <a:buChar char="-"/>
              <a:tabLst>
                <a:tab pos="805180" algn="l"/>
              </a:tabLst>
            </a:pPr>
            <a:r>
              <a:rPr sz="3600" spc="-310" dirty="0">
                <a:solidFill>
                  <a:srgbClr val="F05A28"/>
                </a:solidFill>
                <a:latin typeface="Arial Black"/>
                <a:cs typeface="Arial Black"/>
              </a:rPr>
              <a:t>Imperative</a:t>
            </a:r>
            <a:r>
              <a:rPr sz="3600" spc="-24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55" dirty="0">
                <a:solidFill>
                  <a:srgbClr val="F05A28"/>
                </a:solidFill>
                <a:latin typeface="Arial Black"/>
                <a:cs typeface="Arial Black"/>
              </a:rPr>
              <a:t>vs</a:t>
            </a:r>
            <a:r>
              <a:rPr sz="3600" spc="-24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F05A28"/>
                </a:solidFill>
                <a:latin typeface="Arial Black"/>
                <a:cs typeface="Arial Black"/>
              </a:rPr>
              <a:t>functional</a:t>
            </a:r>
            <a:r>
              <a:rPr sz="3600" spc="-24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20" dirty="0">
                <a:solidFill>
                  <a:srgbClr val="F05A28"/>
                </a:solidFill>
                <a:latin typeface="Arial Black"/>
                <a:cs typeface="Arial Black"/>
              </a:rPr>
              <a:t>programming</a:t>
            </a:r>
            <a:endParaRPr sz="3600">
              <a:latin typeface="Arial Black"/>
              <a:cs typeface="Arial Black"/>
            </a:endParaRPr>
          </a:p>
          <a:p>
            <a:pPr marL="805180" indent="-432434">
              <a:lnSpc>
                <a:spcPct val="100000"/>
              </a:lnSpc>
              <a:spcBef>
                <a:spcPts val="860"/>
              </a:spcBef>
              <a:buFont typeface="Lucida Sans Unicode"/>
              <a:buChar char="-"/>
              <a:tabLst>
                <a:tab pos="805180" algn="l"/>
              </a:tabLst>
            </a:pPr>
            <a:r>
              <a:rPr sz="3600" spc="-320" dirty="0">
                <a:solidFill>
                  <a:srgbClr val="F05A28"/>
                </a:solidFill>
                <a:latin typeface="Arial Black"/>
                <a:cs typeface="Arial Black"/>
              </a:rPr>
              <a:t>External</a:t>
            </a:r>
            <a:r>
              <a:rPr sz="3600" spc="-254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55" dirty="0">
                <a:solidFill>
                  <a:srgbClr val="F05A28"/>
                </a:solidFill>
                <a:latin typeface="Arial Black"/>
                <a:cs typeface="Arial Black"/>
              </a:rPr>
              <a:t>vs</a:t>
            </a:r>
            <a:r>
              <a:rPr sz="3600" spc="-25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275" dirty="0">
                <a:solidFill>
                  <a:srgbClr val="F05A28"/>
                </a:solidFill>
                <a:latin typeface="Arial Black"/>
                <a:cs typeface="Arial Black"/>
              </a:rPr>
              <a:t>internal</a:t>
            </a:r>
            <a:r>
              <a:rPr sz="3600" spc="-254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280" dirty="0">
                <a:solidFill>
                  <a:srgbClr val="F05A28"/>
                </a:solidFill>
                <a:latin typeface="Arial Black"/>
                <a:cs typeface="Arial Black"/>
              </a:rPr>
              <a:t>iteration</a:t>
            </a:r>
            <a:endParaRPr sz="3600">
              <a:latin typeface="Arial Black"/>
              <a:cs typeface="Arial Black"/>
            </a:endParaRPr>
          </a:p>
          <a:p>
            <a:pPr marR="4341495" algn="ctr">
              <a:lnSpc>
                <a:spcPct val="100000"/>
              </a:lnSpc>
              <a:spcBef>
                <a:spcPts val="2690"/>
              </a:spcBef>
            </a:pPr>
            <a:r>
              <a:rPr sz="3600" spc="-300" dirty="0">
                <a:solidFill>
                  <a:srgbClr val="F05A28"/>
                </a:solidFill>
                <a:latin typeface="Arial Black"/>
                <a:cs typeface="Arial Black"/>
              </a:rPr>
              <a:t>Working</a:t>
            </a:r>
            <a:r>
              <a:rPr sz="3600" spc="-254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25" dirty="0">
                <a:solidFill>
                  <a:srgbClr val="F05A28"/>
                </a:solidFill>
                <a:latin typeface="Arial Black"/>
                <a:cs typeface="Arial Black"/>
              </a:rPr>
              <a:t>with</a:t>
            </a:r>
            <a:r>
              <a:rPr sz="36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85" dirty="0">
                <a:solidFill>
                  <a:srgbClr val="F05A28"/>
                </a:solidFill>
                <a:latin typeface="Arial Black"/>
                <a:cs typeface="Arial Black"/>
              </a:rPr>
              <a:t>streams</a:t>
            </a:r>
            <a:endParaRPr sz="3600">
              <a:latin typeface="Arial Black"/>
              <a:cs typeface="Arial Black"/>
            </a:endParaRPr>
          </a:p>
          <a:p>
            <a:pPr marL="432434" marR="4251960" indent="-432434" algn="ctr">
              <a:lnSpc>
                <a:spcPct val="100000"/>
              </a:lnSpc>
              <a:spcBef>
                <a:spcPts val="890"/>
              </a:spcBef>
              <a:buFont typeface="Lucida Sans Unicode"/>
              <a:buChar char="-"/>
              <a:tabLst>
                <a:tab pos="432434" algn="l"/>
              </a:tabLst>
            </a:pPr>
            <a:r>
              <a:rPr sz="3600" spc="-390" dirty="0">
                <a:solidFill>
                  <a:srgbClr val="F05A28"/>
                </a:solidFill>
                <a:latin typeface="Arial Black"/>
                <a:cs typeface="Arial Black"/>
              </a:rPr>
              <a:t>map</a:t>
            </a:r>
            <a:r>
              <a:rPr sz="3600" spc="-26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290" dirty="0">
                <a:solidFill>
                  <a:srgbClr val="F05A28"/>
                </a:solidFill>
                <a:latin typeface="Arial Black"/>
                <a:cs typeface="Arial Black"/>
              </a:rPr>
              <a:t>and</a:t>
            </a:r>
            <a:r>
              <a:rPr sz="3600" spc="-26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285" dirty="0">
                <a:solidFill>
                  <a:srgbClr val="F05A28"/>
                </a:solidFill>
                <a:latin typeface="Arial Black"/>
                <a:cs typeface="Arial Black"/>
              </a:rPr>
              <a:t>flatMap</a:t>
            </a:r>
            <a:endParaRPr sz="3600">
              <a:latin typeface="Arial Black"/>
              <a:cs typeface="Arial Black"/>
            </a:endParaRPr>
          </a:p>
          <a:p>
            <a:pPr marL="805180" indent="-432434">
              <a:lnSpc>
                <a:spcPct val="100000"/>
              </a:lnSpc>
              <a:spcBef>
                <a:spcPts val="860"/>
              </a:spcBef>
              <a:buFont typeface="Lucida Sans Unicode"/>
              <a:buChar char="-"/>
              <a:tabLst>
                <a:tab pos="805180" algn="l"/>
              </a:tabLst>
            </a:pPr>
            <a:r>
              <a:rPr sz="3600" spc="-305" dirty="0">
                <a:solidFill>
                  <a:srgbClr val="F05A28"/>
                </a:solidFill>
                <a:latin typeface="Arial Black"/>
                <a:cs typeface="Arial Black"/>
              </a:rPr>
              <a:t>Searching</a:t>
            </a:r>
            <a:r>
              <a:rPr sz="3600" spc="-26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F05A28"/>
                </a:solidFill>
                <a:latin typeface="Arial Black"/>
                <a:cs typeface="Arial Black"/>
              </a:rPr>
              <a:t>in</a:t>
            </a:r>
            <a:r>
              <a:rPr sz="3600" spc="-25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85" dirty="0">
                <a:solidFill>
                  <a:srgbClr val="F05A28"/>
                </a:solidFill>
                <a:latin typeface="Arial Black"/>
                <a:cs typeface="Arial Black"/>
              </a:rPr>
              <a:t>streams</a:t>
            </a:r>
            <a:endParaRPr sz="3600">
              <a:latin typeface="Arial Black"/>
              <a:cs typeface="Arial Black"/>
            </a:endParaRPr>
          </a:p>
          <a:p>
            <a:pPr marL="805180" indent="-432434">
              <a:lnSpc>
                <a:spcPct val="100000"/>
              </a:lnSpc>
              <a:spcBef>
                <a:spcPts val="985"/>
              </a:spcBef>
              <a:buFont typeface="Lucida Sans Unicode"/>
              <a:buChar char="-"/>
              <a:tabLst>
                <a:tab pos="805180" algn="l"/>
              </a:tabLst>
            </a:pPr>
            <a:r>
              <a:rPr sz="3600" spc="-245" dirty="0">
                <a:solidFill>
                  <a:srgbClr val="F05A28"/>
                </a:solidFill>
                <a:latin typeface="Arial Black"/>
                <a:cs typeface="Arial Black"/>
              </a:rPr>
              <a:t>Collecting</a:t>
            </a:r>
            <a:r>
              <a:rPr sz="3600" spc="-21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85" dirty="0">
                <a:solidFill>
                  <a:srgbClr val="F05A28"/>
                </a:solidFill>
                <a:latin typeface="Arial Black"/>
                <a:cs typeface="Arial Black"/>
              </a:rPr>
              <a:t>streams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FFFF"/>
                </a:solidFill>
                <a:latin typeface="Arial MT"/>
                <a:cs typeface="Arial MT"/>
              </a:rPr>
              <a:t>Summary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5D84-E475-FB15-2479-8634279FBA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141128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</a:t>
            </a:r>
            <a:r>
              <a:rPr spc="-280" dirty="0"/>
              <a:t> </a:t>
            </a:r>
            <a:r>
              <a:rPr spc="-100" dirty="0"/>
              <a:t>Next:</a:t>
            </a:r>
            <a:r>
              <a:rPr spc="-285" dirty="0"/>
              <a:t> </a:t>
            </a:r>
            <a:r>
              <a:rPr spc="-35" dirty="0"/>
              <a:t>Working</a:t>
            </a:r>
            <a:r>
              <a:rPr spc="-285" dirty="0"/>
              <a:t> </a:t>
            </a:r>
            <a:r>
              <a:rPr spc="75" dirty="0"/>
              <a:t>with</a:t>
            </a:r>
            <a:r>
              <a:rPr spc="-285" dirty="0"/>
              <a:t> </a:t>
            </a:r>
            <a:r>
              <a:rPr spc="-75" dirty="0"/>
              <a:t>Streams</a:t>
            </a:r>
            <a:r>
              <a:rPr spc="-290" dirty="0"/>
              <a:t> </a:t>
            </a:r>
            <a:r>
              <a:rPr dirty="0"/>
              <a:t>–</a:t>
            </a:r>
            <a:r>
              <a:rPr spc="-285" dirty="0"/>
              <a:t> </a:t>
            </a:r>
            <a:r>
              <a:rPr dirty="0"/>
              <a:t>In</a:t>
            </a:r>
            <a:r>
              <a:rPr spc="-285" dirty="0"/>
              <a:t> </a:t>
            </a:r>
            <a:r>
              <a:rPr spc="85" dirty="0"/>
              <a:t>Depth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7CAAE-0DFD-3CFA-30E7-F1648E5723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626868"/>
            <a:ext cx="3942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>
                <a:solidFill>
                  <a:srgbClr val="F05A28"/>
                </a:solidFill>
                <a:latin typeface="Arial Black"/>
                <a:cs typeface="Arial Black"/>
              </a:rPr>
              <a:t>Streams</a:t>
            </a:r>
            <a:r>
              <a:rPr sz="3600" spc="-229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05A28"/>
                </a:solidFill>
                <a:latin typeface="Arial Black"/>
                <a:cs typeface="Arial Black"/>
              </a:rPr>
              <a:t>concepts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708785" indent="7620">
              <a:lnSpc>
                <a:spcPts val="4300"/>
              </a:lnSpc>
              <a:spcBef>
                <a:spcPts val="260"/>
              </a:spcBef>
            </a:pPr>
            <a:r>
              <a:rPr spc="-280" dirty="0"/>
              <a:t>Differences</a:t>
            </a:r>
            <a:r>
              <a:rPr spc="-240" dirty="0"/>
              <a:t> </a:t>
            </a:r>
            <a:r>
              <a:rPr spc="-295" dirty="0"/>
              <a:t>between</a:t>
            </a:r>
            <a:r>
              <a:rPr spc="-235" dirty="0"/>
              <a:t> </a:t>
            </a:r>
            <a:r>
              <a:rPr spc="-375" dirty="0"/>
              <a:t>streams</a:t>
            </a:r>
            <a:r>
              <a:rPr spc="-240" dirty="0"/>
              <a:t> </a:t>
            </a:r>
            <a:r>
              <a:rPr spc="-315" dirty="0"/>
              <a:t>and </a:t>
            </a:r>
            <a:r>
              <a:rPr spc="-295" dirty="0"/>
              <a:t>collections</a:t>
            </a:r>
          </a:p>
          <a:p>
            <a:pPr marL="20320">
              <a:lnSpc>
                <a:spcPct val="100000"/>
              </a:lnSpc>
              <a:spcBef>
                <a:spcPts val="2540"/>
              </a:spcBef>
            </a:pPr>
            <a:r>
              <a:rPr spc="-254" dirty="0"/>
              <a:t>Obtaining</a:t>
            </a:r>
            <a:r>
              <a:rPr spc="-235" dirty="0"/>
              <a:t> </a:t>
            </a:r>
            <a:r>
              <a:rPr spc="-385" dirty="0"/>
              <a:t>streams</a:t>
            </a:r>
          </a:p>
          <a:p>
            <a:pPr marL="20320" marR="5080">
              <a:lnSpc>
                <a:spcPts val="7080"/>
              </a:lnSpc>
              <a:spcBef>
                <a:spcPts val="425"/>
              </a:spcBef>
            </a:pPr>
            <a:r>
              <a:rPr spc="-270" dirty="0"/>
              <a:t>Filtering,</a:t>
            </a:r>
            <a:r>
              <a:rPr spc="-250" dirty="0"/>
              <a:t> </a:t>
            </a:r>
            <a:r>
              <a:rPr spc="-295" dirty="0"/>
              <a:t>transforming,</a:t>
            </a:r>
            <a:r>
              <a:rPr spc="-250" dirty="0"/>
              <a:t> </a:t>
            </a:r>
            <a:r>
              <a:rPr spc="-305" dirty="0"/>
              <a:t>searching</a:t>
            </a:r>
            <a:r>
              <a:rPr spc="-260" dirty="0"/>
              <a:t> </a:t>
            </a:r>
            <a:r>
              <a:rPr spc="-385" dirty="0"/>
              <a:t>streams </a:t>
            </a:r>
            <a:r>
              <a:rPr spc="-245" dirty="0"/>
              <a:t>Collecting</a:t>
            </a:r>
            <a:r>
              <a:rPr spc="-210" dirty="0"/>
              <a:t> </a:t>
            </a:r>
            <a:r>
              <a:rPr spc="-385" dirty="0"/>
              <a:t>streams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3E38-2D93-D2A8-6C8B-84DC5C25CA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9984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345" dirty="0"/>
              <a:t> </a:t>
            </a:r>
            <a:r>
              <a:rPr spc="-25" dirty="0"/>
              <a:t>Streams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85FC7-D760-9521-DD45-2C047DD17D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2816" y="754380"/>
            <a:ext cx="57219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What</a:t>
            </a:r>
            <a:r>
              <a:rPr sz="5600" spc="-254" dirty="0"/>
              <a:t> </a:t>
            </a:r>
            <a:r>
              <a:rPr sz="5600" spc="-195" dirty="0"/>
              <a:t>Is</a:t>
            </a:r>
            <a:r>
              <a:rPr sz="5600" spc="-204" dirty="0"/>
              <a:t> </a:t>
            </a:r>
            <a:r>
              <a:rPr sz="5600" dirty="0"/>
              <a:t>a</a:t>
            </a:r>
            <a:r>
              <a:rPr sz="5600" spc="-220" dirty="0"/>
              <a:t> </a:t>
            </a:r>
            <a:r>
              <a:rPr sz="5600" spc="-60" dirty="0"/>
              <a:t>Stream?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6718666" y="2252980"/>
            <a:ext cx="4785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5" dirty="0">
                <a:solidFill>
                  <a:srgbClr val="171717"/>
                </a:solidFill>
                <a:latin typeface="Arial Black"/>
                <a:cs typeface="Arial Black"/>
              </a:rPr>
              <a:t>The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400" dirty="0">
                <a:solidFill>
                  <a:srgbClr val="171717"/>
                </a:solidFill>
                <a:latin typeface="Arial Black"/>
                <a:cs typeface="Arial Black"/>
              </a:rPr>
              <a:t>stream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pipeline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7853" y="4155596"/>
            <a:ext cx="279273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7853" y="3602921"/>
            <a:ext cx="14752319" cy="2767965"/>
          </a:xfrm>
          <a:custGeom>
            <a:avLst/>
            <a:gdLst/>
            <a:ahLst/>
            <a:cxnLst/>
            <a:rect l="l" t="t" r="r" b="b"/>
            <a:pathLst>
              <a:path w="14752319" h="2767965">
                <a:moveTo>
                  <a:pt x="0" y="0"/>
                </a:moveTo>
                <a:lnTo>
                  <a:pt x="14752292" y="0"/>
                </a:lnTo>
                <a:lnTo>
                  <a:pt x="14752292" y="2767579"/>
                </a:lnTo>
                <a:lnTo>
                  <a:pt x="0" y="276757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7853" y="4155596"/>
            <a:ext cx="10134600" cy="827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  <a:p>
            <a:pPr marL="787400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filter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(product</a:t>
            </a:r>
            <a:r>
              <a:rPr sz="28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getCategory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==</a:t>
            </a:r>
            <a:r>
              <a:rPr sz="2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Category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.FOOD)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7853" y="4155596"/>
            <a:ext cx="10134600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  <a:p>
            <a:pPr marL="787400">
              <a:lnSpc>
                <a:spcPts val="3335"/>
              </a:lnSpc>
              <a:spcBef>
                <a:spcPts val="20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filter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(product</a:t>
            </a:r>
            <a:r>
              <a:rPr sz="28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getCategory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==</a:t>
            </a:r>
            <a:r>
              <a:rPr sz="2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Category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.FOOD)</a:t>
            </a:r>
            <a:endParaRPr sz="2800">
              <a:latin typeface="Arial MT"/>
              <a:cs typeface="Arial MT"/>
            </a:endParaRPr>
          </a:p>
          <a:p>
            <a:pPr marL="787400">
              <a:lnSpc>
                <a:spcPts val="3335"/>
              </a:lnSpc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map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getName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7853" y="3602921"/>
            <a:ext cx="14752319" cy="2767965"/>
          </a:xfrm>
          <a:custGeom>
            <a:avLst/>
            <a:gdLst/>
            <a:ahLst/>
            <a:cxnLst/>
            <a:rect l="l" t="t" r="r" b="b"/>
            <a:pathLst>
              <a:path w="14752319" h="2767965">
                <a:moveTo>
                  <a:pt x="14752293" y="0"/>
                </a:moveTo>
                <a:lnTo>
                  <a:pt x="0" y="0"/>
                </a:lnTo>
                <a:lnTo>
                  <a:pt x="0" y="2767578"/>
                </a:lnTo>
                <a:lnTo>
                  <a:pt x="14752293" y="2767578"/>
                </a:lnTo>
                <a:lnTo>
                  <a:pt x="14752293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7853" y="3602920"/>
            <a:ext cx="14752319" cy="2767965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5"/>
              </a:spcBef>
            </a:pPr>
            <a:endParaRPr sz="28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  <a:p>
            <a:pPr marL="1146810">
              <a:lnSpc>
                <a:spcPts val="3335"/>
              </a:lnSpc>
              <a:spcBef>
                <a:spcPts val="25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filter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(product</a:t>
            </a:r>
            <a:r>
              <a:rPr sz="28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getCategory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==</a:t>
            </a:r>
            <a:r>
              <a:rPr sz="2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Category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.FOOD)</a:t>
            </a:r>
            <a:endParaRPr sz="2800">
              <a:latin typeface="Arial MT"/>
              <a:cs typeface="Arial MT"/>
            </a:endParaRPr>
          </a:p>
          <a:p>
            <a:pPr marL="1146810">
              <a:lnSpc>
                <a:spcPts val="3335"/>
              </a:lnSpc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map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getName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14681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forEach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.out::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EDF066-9588-0761-D865-EB975FB346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2816" y="754380"/>
            <a:ext cx="57219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What</a:t>
            </a:r>
            <a:r>
              <a:rPr sz="5600" spc="-254" dirty="0"/>
              <a:t> </a:t>
            </a:r>
            <a:r>
              <a:rPr sz="5600" spc="-195" dirty="0"/>
              <a:t>Is</a:t>
            </a:r>
            <a:r>
              <a:rPr sz="5600" spc="-204" dirty="0"/>
              <a:t> </a:t>
            </a:r>
            <a:r>
              <a:rPr sz="5600" dirty="0"/>
              <a:t>a</a:t>
            </a:r>
            <a:r>
              <a:rPr sz="5600" spc="-220" dirty="0"/>
              <a:t> </a:t>
            </a:r>
            <a:r>
              <a:rPr sz="5600" spc="-60" dirty="0"/>
              <a:t>Stream?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6718666" y="2252980"/>
            <a:ext cx="4785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5" dirty="0">
                <a:solidFill>
                  <a:srgbClr val="171717"/>
                </a:solidFill>
                <a:latin typeface="Arial Black"/>
                <a:cs typeface="Arial Black"/>
              </a:rPr>
              <a:t>The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400" dirty="0">
                <a:solidFill>
                  <a:srgbClr val="171717"/>
                </a:solidFill>
                <a:latin typeface="Arial Black"/>
                <a:cs typeface="Arial Black"/>
              </a:rPr>
              <a:t>stream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pipeline</a:t>
            </a:r>
            <a:endParaRPr sz="4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2453" y="3577521"/>
            <a:ext cx="14803119" cy="2818765"/>
            <a:chOff x="1742453" y="3577521"/>
            <a:chExt cx="14803119" cy="2818765"/>
          </a:xfrm>
        </p:grpSpPr>
        <p:sp>
          <p:nvSpPr>
            <p:cNvPr id="5" name="object 5"/>
            <p:cNvSpPr/>
            <p:nvPr/>
          </p:nvSpPr>
          <p:spPr>
            <a:xfrm>
              <a:off x="1767853" y="3602921"/>
              <a:ext cx="14752319" cy="2767965"/>
            </a:xfrm>
            <a:custGeom>
              <a:avLst/>
              <a:gdLst/>
              <a:ahLst/>
              <a:cxnLst/>
              <a:rect l="l" t="t" r="r" b="b"/>
              <a:pathLst>
                <a:path w="14752319" h="2767965">
                  <a:moveTo>
                    <a:pt x="14752293" y="0"/>
                  </a:moveTo>
                  <a:lnTo>
                    <a:pt x="0" y="0"/>
                  </a:lnTo>
                  <a:lnTo>
                    <a:pt x="0" y="2767578"/>
                  </a:lnTo>
                  <a:lnTo>
                    <a:pt x="14752293" y="2767578"/>
                  </a:lnTo>
                  <a:lnTo>
                    <a:pt x="1475229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853" y="3602921"/>
              <a:ext cx="14752319" cy="2767965"/>
            </a:xfrm>
            <a:custGeom>
              <a:avLst/>
              <a:gdLst/>
              <a:ahLst/>
              <a:cxnLst/>
              <a:rect l="l" t="t" r="r" b="b"/>
              <a:pathLst>
                <a:path w="14752319" h="2767965">
                  <a:moveTo>
                    <a:pt x="0" y="0"/>
                  </a:moveTo>
                  <a:lnTo>
                    <a:pt x="14752292" y="0"/>
                  </a:lnTo>
                  <a:lnTo>
                    <a:pt x="14752292" y="2767579"/>
                  </a:lnTo>
                  <a:lnTo>
                    <a:pt x="0" y="2767579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5153" y="4109211"/>
            <a:ext cx="1016000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  <a:p>
            <a:pPr marL="800100">
              <a:lnSpc>
                <a:spcPts val="3335"/>
              </a:lnSpc>
              <a:spcBef>
                <a:spcPts val="25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filter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(product</a:t>
            </a:r>
            <a:r>
              <a:rPr sz="28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getCategory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==</a:t>
            </a:r>
            <a:r>
              <a:rPr sz="2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Category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.FOOD)</a:t>
            </a:r>
            <a:endParaRPr sz="2800">
              <a:latin typeface="Arial MT"/>
              <a:cs typeface="Arial MT"/>
            </a:endParaRPr>
          </a:p>
          <a:p>
            <a:pPr marL="800100">
              <a:lnSpc>
                <a:spcPts val="3335"/>
              </a:lnSpc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map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getName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80010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forEach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.out::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);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4350" y="3761160"/>
            <a:ext cx="3171190" cy="2118995"/>
            <a:chOff x="514350" y="3761160"/>
            <a:chExt cx="3171190" cy="2118995"/>
          </a:xfrm>
        </p:grpSpPr>
        <p:sp>
          <p:nvSpPr>
            <p:cNvPr id="9" name="object 9"/>
            <p:cNvSpPr/>
            <p:nvPr/>
          </p:nvSpPr>
          <p:spPr>
            <a:xfrm>
              <a:off x="520700" y="3767510"/>
              <a:ext cx="1473200" cy="1219200"/>
            </a:xfrm>
            <a:custGeom>
              <a:avLst/>
              <a:gdLst/>
              <a:ahLst/>
              <a:cxnLst/>
              <a:rect l="l" t="t" r="r" b="b"/>
              <a:pathLst>
                <a:path w="1473200" h="1219200">
                  <a:moveTo>
                    <a:pt x="863601" y="0"/>
                  </a:moveTo>
                  <a:lnTo>
                    <a:pt x="863601" y="304800"/>
                  </a:lnTo>
                  <a:lnTo>
                    <a:pt x="0" y="304800"/>
                  </a:lnTo>
                  <a:lnTo>
                    <a:pt x="0" y="914400"/>
                  </a:lnTo>
                  <a:lnTo>
                    <a:pt x="863601" y="914400"/>
                  </a:lnTo>
                  <a:lnTo>
                    <a:pt x="863601" y="1219200"/>
                  </a:lnTo>
                  <a:lnTo>
                    <a:pt x="1473200" y="609600"/>
                  </a:lnTo>
                  <a:lnTo>
                    <a:pt x="8636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0700" y="3767510"/>
              <a:ext cx="1473200" cy="1219200"/>
            </a:xfrm>
            <a:custGeom>
              <a:avLst/>
              <a:gdLst/>
              <a:ahLst/>
              <a:cxnLst/>
              <a:rect l="l" t="t" r="r" b="b"/>
              <a:pathLst>
                <a:path w="1473200" h="1219200">
                  <a:moveTo>
                    <a:pt x="0" y="304800"/>
                  </a:moveTo>
                  <a:lnTo>
                    <a:pt x="863600" y="304800"/>
                  </a:lnTo>
                  <a:lnTo>
                    <a:pt x="863600" y="0"/>
                  </a:lnTo>
                  <a:lnTo>
                    <a:pt x="1473200" y="609600"/>
                  </a:lnTo>
                  <a:lnTo>
                    <a:pt x="863600" y="1219200"/>
                  </a:lnTo>
                  <a:lnTo>
                    <a:pt x="863600" y="914400"/>
                  </a:lnTo>
                  <a:lnTo>
                    <a:pt x="0" y="91440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686" y="4654006"/>
              <a:ext cx="1473200" cy="1219200"/>
            </a:xfrm>
            <a:custGeom>
              <a:avLst/>
              <a:gdLst/>
              <a:ahLst/>
              <a:cxnLst/>
              <a:rect l="l" t="t" r="r" b="b"/>
              <a:pathLst>
                <a:path w="1473200" h="1219200">
                  <a:moveTo>
                    <a:pt x="863600" y="0"/>
                  </a:moveTo>
                  <a:lnTo>
                    <a:pt x="863600" y="304800"/>
                  </a:lnTo>
                  <a:lnTo>
                    <a:pt x="0" y="304800"/>
                  </a:lnTo>
                  <a:lnTo>
                    <a:pt x="0" y="914400"/>
                  </a:lnTo>
                  <a:lnTo>
                    <a:pt x="863600" y="914400"/>
                  </a:lnTo>
                  <a:lnTo>
                    <a:pt x="863600" y="1219200"/>
                  </a:lnTo>
                  <a:lnTo>
                    <a:pt x="1473200" y="609600"/>
                  </a:lnTo>
                  <a:lnTo>
                    <a:pt x="863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5686" y="4654006"/>
              <a:ext cx="1473200" cy="1219200"/>
            </a:xfrm>
            <a:custGeom>
              <a:avLst/>
              <a:gdLst/>
              <a:ahLst/>
              <a:cxnLst/>
              <a:rect l="l" t="t" r="r" b="b"/>
              <a:pathLst>
                <a:path w="1473200" h="1219200">
                  <a:moveTo>
                    <a:pt x="0" y="304800"/>
                  </a:moveTo>
                  <a:lnTo>
                    <a:pt x="863600" y="304800"/>
                  </a:lnTo>
                  <a:lnTo>
                    <a:pt x="863600" y="0"/>
                  </a:lnTo>
                  <a:lnTo>
                    <a:pt x="1473200" y="609600"/>
                  </a:lnTo>
                  <a:lnTo>
                    <a:pt x="863600" y="1219200"/>
                  </a:lnTo>
                  <a:lnTo>
                    <a:pt x="863600" y="914400"/>
                  </a:lnTo>
                  <a:lnTo>
                    <a:pt x="0" y="91440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15051" y="7242555"/>
            <a:ext cx="7792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05" dirty="0">
                <a:solidFill>
                  <a:srgbClr val="171717"/>
                </a:solidFill>
                <a:latin typeface="Arial Black"/>
                <a:cs typeface="Arial Black"/>
              </a:rPr>
              <a:t>interface</a:t>
            </a:r>
            <a:r>
              <a:rPr sz="4000" spc="-30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90" dirty="0">
                <a:solidFill>
                  <a:srgbClr val="2A9FBC"/>
                </a:solidFill>
                <a:latin typeface="Arial Black"/>
                <a:cs typeface="Arial Black"/>
              </a:rPr>
              <a:t>java.util.stream.</a:t>
            </a:r>
            <a:r>
              <a:rPr sz="4000" spc="-390" dirty="0">
                <a:solidFill>
                  <a:srgbClr val="A62E5C"/>
                </a:solidFill>
                <a:latin typeface="Arial Black"/>
                <a:cs typeface="Arial Black"/>
              </a:rPr>
              <a:t>Stream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5AF409E-7DCC-2705-829E-89319EF93D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1948" y="754380"/>
            <a:ext cx="12005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55" dirty="0"/>
              <a:t>Intermediate</a:t>
            </a:r>
            <a:r>
              <a:rPr sz="5600" spc="-155" dirty="0"/>
              <a:t> </a:t>
            </a:r>
            <a:r>
              <a:rPr sz="5600" dirty="0"/>
              <a:t>and</a:t>
            </a:r>
            <a:r>
              <a:rPr sz="5600" spc="-140" dirty="0"/>
              <a:t> </a:t>
            </a:r>
            <a:r>
              <a:rPr sz="5600" spc="-110" dirty="0"/>
              <a:t>Terminal</a:t>
            </a:r>
            <a:r>
              <a:rPr sz="5600" spc="-140" dirty="0"/>
              <a:t> </a:t>
            </a:r>
            <a:r>
              <a:rPr sz="5600" spc="-10" dirty="0"/>
              <a:t>Operations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767853" y="2758650"/>
            <a:ext cx="14752319" cy="101473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813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215"/>
              </a:spcBef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2453" y="4927256"/>
            <a:ext cx="14803119" cy="1443355"/>
            <a:chOff x="1742453" y="4927256"/>
            <a:chExt cx="14803119" cy="1443355"/>
          </a:xfrm>
        </p:grpSpPr>
        <p:sp>
          <p:nvSpPr>
            <p:cNvPr id="5" name="object 5"/>
            <p:cNvSpPr/>
            <p:nvPr/>
          </p:nvSpPr>
          <p:spPr>
            <a:xfrm>
              <a:off x="1767853" y="4952656"/>
              <a:ext cx="14752319" cy="1392555"/>
            </a:xfrm>
            <a:custGeom>
              <a:avLst/>
              <a:gdLst/>
              <a:ahLst/>
              <a:cxnLst/>
              <a:rect l="l" t="t" r="r" b="b"/>
              <a:pathLst>
                <a:path w="14752319" h="1392554">
                  <a:moveTo>
                    <a:pt x="14752293" y="0"/>
                  </a:moveTo>
                  <a:lnTo>
                    <a:pt x="0" y="0"/>
                  </a:lnTo>
                  <a:lnTo>
                    <a:pt x="0" y="1392085"/>
                  </a:lnTo>
                  <a:lnTo>
                    <a:pt x="14752293" y="1392085"/>
                  </a:lnTo>
                  <a:lnTo>
                    <a:pt x="1475229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853" y="4952656"/>
              <a:ext cx="14752319" cy="1392555"/>
            </a:xfrm>
            <a:custGeom>
              <a:avLst/>
              <a:gdLst/>
              <a:ahLst/>
              <a:cxnLst/>
              <a:rect l="l" t="t" r="r" b="b"/>
              <a:pathLst>
                <a:path w="14752319" h="1392554">
                  <a:moveTo>
                    <a:pt x="0" y="0"/>
                  </a:moveTo>
                  <a:lnTo>
                    <a:pt x="14752292" y="0"/>
                  </a:lnTo>
                  <a:lnTo>
                    <a:pt x="14752292" y="1392086"/>
                  </a:lnTo>
                  <a:lnTo>
                    <a:pt x="0" y="1392086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42453" y="7505980"/>
            <a:ext cx="14803119" cy="1065530"/>
            <a:chOff x="1742453" y="7505980"/>
            <a:chExt cx="14803119" cy="1065530"/>
          </a:xfrm>
        </p:grpSpPr>
        <p:sp>
          <p:nvSpPr>
            <p:cNvPr id="8" name="object 8"/>
            <p:cNvSpPr/>
            <p:nvPr/>
          </p:nvSpPr>
          <p:spPr>
            <a:xfrm>
              <a:off x="1767853" y="7531380"/>
              <a:ext cx="14752319" cy="1014730"/>
            </a:xfrm>
            <a:custGeom>
              <a:avLst/>
              <a:gdLst/>
              <a:ahLst/>
              <a:cxnLst/>
              <a:rect l="l" t="t" r="r" b="b"/>
              <a:pathLst>
                <a:path w="14752319" h="1014729">
                  <a:moveTo>
                    <a:pt x="14752293" y="0"/>
                  </a:moveTo>
                  <a:lnTo>
                    <a:pt x="0" y="0"/>
                  </a:lnTo>
                  <a:lnTo>
                    <a:pt x="0" y="1014399"/>
                  </a:lnTo>
                  <a:lnTo>
                    <a:pt x="14752293" y="1014399"/>
                  </a:lnTo>
                  <a:lnTo>
                    <a:pt x="1475229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7853" y="7531380"/>
              <a:ext cx="14752319" cy="1014730"/>
            </a:xfrm>
            <a:custGeom>
              <a:avLst/>
              <a:gdLst/>
              <a:ahLst/>
              <a:cxnLst/>
              <a:rect l="l" t="t" r="r" b="b"/>
              <a:pathLst>
                <a:path w="14752319" h="1014729">
                  <a:moveTo>
                    <a:pt x="0" y="0"/>
                  </a:moveTo>
                  <a:lnTo>
                    <a:pt x="14752292" y="0"/>
                  </a:lnTo>
                  <a:lnTo>
                    <a:pt x="14752292" y="1014399"/>
                  </a:lnTo>
                  <a:lnTo>
                    <a:pt x="0" y="1014399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02554" y="4273803"/>
            <a:ext cx="9372600" cy="540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4190" algn="ctr">
              <a:lnSpc>
                <a:spcPct val="100000"/>
              </a:lnSpc>
              <a:spcBef>
                <a:spcPts val="100"/>
              </a:spcBef>
            </a:pPr>
            <a:r>
              <a:rPr sz="4000" spc="-340" dirty="0">
                <a:solidFill>
                  <a:srgbClr val="171717"/>
                </a:solidFill>
                <a:latin typeface="Arial Black"/>
                <a:cs typeface="Arial Black"/>
              </a:rPr>
              <a:t>Intermediate</a:t>
            </a:r>
            <a:r>
              <a:rPr sz="4000" spc="-30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25" dirty="0">
                <a:solidFill>
                  <a:srgbClr val="171717"/>
                </a:solidFill>
                <a:latin typeface="Arial Black"/>
                <a:cs typeface="Arial Black"/>
              </a:rPr>
              <a:t>operations</a:t>
            </a:r>
            <a:endParaRPr sz="4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filter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(product</a:t>
            </a:r>
            <a:r>
              <a:rPr sz="28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product.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getCategory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==</a:t>
            </a:r>
            <a:r>
              <a:rPr sz="2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Category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.FOOD)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map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getName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65"/>
              </a:spcBef>
            </a:pPr>
            <a:endParaRPr sz="2800">
              <a:latin typeface="Arial MT"/>
              <a:cs typeface="Arial MT"/>
            </a:endParaRPr>
          </a:p>
          <a:p>
            <a:pPr marL="3044190" algn="ctr">
              <a:lnSpc>
                <a:spcPct val="100000"/>
              </a:lnSpc>
              <a:spcBef>
                <a:spcPts val="5"/>
              </a:spcBef>
            </a:pPr>
            <a:r>
              <a:rPr sz="4000" spc="-415" dirty="0">
                <a:solidFill>
                  <a:srgbClr val="171717"/>
                </a:solidFill>
                <a:latin typeface="Arial Black"/>
                <a:cs typeface="Arial Black"/>
              </a:rPr>
              <a:t>Terminal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05" dirty="0">
                <a:solidFill>
                  <a:srgbClr val="171717"/>
                </a:solidFill>
                <a:latin typeface="Arial Black"/>
                <a:cs typeface="Arial Black"/>
              </a:rPr>
              <a:t>operation</a:t>
            </a:r>
            <a:endParaRPr sz="4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forEach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spc="-1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.out::</a:t>
            </a:r>
            <a:r>
              <a:rPr sz="28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);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 MT"/>
              <a:cs typeface="Arial MT"/>
            </a:endParaRPr>
          </a:p>
          <a:p>
            <a:pPr marL="3043555" algn="ctr">
              <a:lnSpc>
                <a:spcPct val="100000"/>
              </a:lnSpc>
              <a:spcBef>
                <a:spcPts val="5"/>
              </a:spcBef>
            </a:pPr>
            <a:r>
              <a:rPr sz="4000" spc="-395" dirty="0">
                <a:solidFill>
                  <a:srgbClr val="171717"/>
                </a:solidFill>
                <a:latin typeface="Arial Black"/>
                <a:cs typeface="Arial Black"/>
              </a:rPr>
              <a:t>Stream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35" dirty="0">
                <a:solidFill>
                  <a:srgbClr val="171717"/>
                </a:solidFill>
                <a:latin typeface="Arial Black"/>
                <a:cs typeface="Arial Black"/>
              </a:rPr>
              <a:t>processing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415" dirty="0">
                <a:solidFill>
                  <a:srgbClr val="171717"/>
                </a:solidFill>
                <a:latin typeface="Arial Black"/>
                <a:cs typeface="Arial Black"/>
              </a:rPr>
              <a:t>is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75" dirty="0">
                <a:solidFill>
                  <a:srgbClr val="F05A28"/>
                </a:solidFill>
                <a:latin typeface="Arial Black"/>
                <a:cs typeface="Arial Black"/>
              </a:rPr>
              <a:t>lazy</a:t>
            </a:r>
            <a:endParaRPr sz="40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0074" y="5017866"/>
            <a:ext cx="1298575" cy="1261745"/>
            <a:chOff x="700074" y="5017866"/>
            <a:chExt cx="1298575" cy="1261745"/>
          </a:xfrm>
        </p:grpSpPr>
        <p:sp>
          <p:nvSpPr>
            <p:cNvPr id="12" name="object 12"/>
            <p:cNvSpPr/>
            <p:nvPr/>
          </p:nvSpPr>
          <p:spPr>
            <a:xfrm>
              <a:off x="706424" y="5024216"/>
              <a:ext cx="1285875" cy="1249045"/>
            </a:xfrm>
            <a:custGeom>
              <a:avLst/>
              <a:gdLst/>
              <a:ahLst/>
              <a:cxnLst/>
              <a:rect l="l" t="t" r="r" b="b"/>
              <a:pathLst>
                <a:path w="1285875" h="1249045">
                  <a:moveTo>
                    <a:pt x="661109" y="0"/>
                  </a:moveTo>
                  <a:lnTo>
                    <a:pt x="661109" y="312240"/>
                  </a:lnTo>
                  <a:lnTo>
                    <a:pt x="0" y="312240"/>
                  </a:lnTo>
                  <a:lnTo>
                    <a:pt x="0" y="936725"/>
                  </a:lnTo>
                  <a:lnTo>
                    <a:pt x="661109" y="936725"/>
                  </a:lnTo>
                  <a:lnTo>
                    <a:pt x="661109" y="1248966"/>
                  </a:lnTo>
                  <a:lnTo>
                    <a:pt x="1285592" y="624483"/>
                  </a:lnTo>
                  <a:lnTo>
                    <a:pt x="66110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424" y="5024216"/>
              <a:ext cx="1285875" cy="1249045"/>
            </a:xfrm>
            <a:custGeom>
              <a:avLst/>
              <a:gdLst/>
              <a:ahLst/>
              <a:cxnLst/>
              <a:rect l="l" t="t" r="r" b="b"/>
              <a:pathLst>
                <a:path w="1285875" h="1249045">
                  <a:moveTo>
                    <a:pt x="0" y="312241"/>
                  </a:moveTo>
                  <a:lnTo>
                    <a:pt x="661109" y="312241"/>
                  </a:lnTo>
                  <a:lnTo>
                    <a:pt x="661109" y="0"/>
                  </a:lnTo>
                  <a:lnTo>
                    <a:pt x="1285592" y="624484"/>
                  </a:lnTo>
                  <a:lnTo>
                    <a:pt x="661109" y="1248967"/>
                  </a:lnTo>
                  <a:lnTo>
                    <a:pt x="661109" y="936725"/>
                  </a:lnTo>
                  <a:lnTo>
                    <a:pt x="0" y="936725"/>
                  </a:lnTo>
                  <a:lnTo>
                    <a:pt x="0" y="312241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00074" y="7407746"/>
            <a:ext cx="1298575" cy="1261745"/>
            <a:chOff x="700074" y="7407746"/>
            <a:chExt cx="1298575" cy="1261745"/>
          </a:xfrm>
        </p:grpSpPr>
        <p:sp>
          <p:nvSpPr>
            <p:cNvPr id="15" name="object 15"/>
            <p:cNvSpPr/>
            <p:nvPr/>
          </p:nvSpPr>
          <p:spPr>
            <a:xfrm>
              <a:off x="706424" y="7414096"/>
              <a:ext cx="1285875" cy="1249045"/>
            </a:xfrm>
            <a:custGeom>
              <a:avLst/>
              <a:gdLst/>
              <a:ahLst/>
              <a:cxnLst/>
              <a:rect l="l" t="t" r="r" b="b"/>
              <a:pathLst>
                <a:path w="1285875" h="1249045">
                  <a:moveTo>
                    <a:pt x="661109" y="0"/>
                  </a:moveTo>
                  <a:lnTo>
                    <a:pt x="661109" y="312240"/>
                  </a:lnTo>
                  <a:lnTo>
                    <a:pt x="0" y="312240"/>
                  </a:lnTo>
                  <a:lnTo>
                    <a:pt x="0" y="936725"/>
                  </a:lnTo>
                  <a:lnTo>
                    <a:pt x="661109" y="936725"/>
                  </a:lnTo>
                  <a:lnTo>
                    <a:pt x="661109" y="1248967"/>
                  </a:lnTo>
                  <a:lnTo>
                    <a:pt x="1285592" y="624484"/>
                  </a:lnTo>
                  <a:lnTo>
                    <a:pt x="66110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6424" y="7414096"/>
              <a:ext cx="1285875" cy="1249045"/>
            </a:xfrm>
            <a:custGeom>
              <a:avLst/>
              <a:gdLst/>
              <a:ahLst/>
              <a:cxnLst/>
              <a:rect l="l" t="t" r="r" b="b"/>
              <a:pathLst>
                <a:path w="1285875" h="1249045">
                  <a:moveTo>
                    <a:pt x="0" y="312241"/>
                  </a:moveTo>
                  <a:lnTo>
                    <a:pt x="661109" y="312241"/>
                  </a:lnTo>
                  <a:lnTo>
                    <a:pt x="661109" y="0"/>
                  </a:lnTo>
                  <a:lnTo>
                    <a:pt x="1285592" y="624484"/>
                  </a:lnTo>
                  <a:lnTo>
                    <a:pt x="661109" y="1248967"/>
                  </a:lnTo>
                  <a:lnTo>
                    <a:pt x="661109" y="936725"/>
                  </a:lnTo>
                  <a:lnTo>
                    <a:pt x="0" y="936725"/>
                  </a:lnTo>
                  <a:lnTo>
                    <a:pt x="0" y="312241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4A42121-D272-2172-F4AC-96866CBE51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Differences</a:t>
            </a:r>
            <a:r>
              <a:rPr spc="-105" dirty="0"/>
              <a:t> </a:t>
            </a:r>
            <a:r>
              <a:rPr spc="70" dirty="0"/>
              <a:t>between</a:t>
            </a:r>
            <a:r>
              <a:rPr spc="-110" dirty="0"/>
              <a:t> </a:t>
            </a:r>
            <a:r>
              <a:rPr spc="-75" dirty="0"/>
              <a:t>Streams</a:t>
            </a:r>
            <a:r>
              <a:rPr spc="-11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35" dirty="0"/>
              <a:t>Collections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BD438-457D-3F55-78CF-B35EA2978B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754380"/>
            <a:ext cx="145065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Differences</a:t>
            </a:r>
            <a:r>
              <a:rPr sz="5600" spc="-85" dirty="0"/>
              <a:t> </a:t>
            </a:r>
            <a:r>
              <a:rPr sz="5600" spc="80" dirty="0"/>
              <a:t>between</a:t>
            </a:r>
            <a:r>
              <a:rPr sz="5600" spc="-80" dirty="0"/>
              <a:t> </a:t>
            </a:r>
            <a:r>
              <a:rPr sz="5600" spc="-65" dirty="0"/>
              <a:t>Streams</a:t>
            </a:r>
            <a:r>
              <a:rPr sz="5600" spc="-80" dirty="0"/>
              <a:t> </a:t>
            </a:r>
            <a:r>
              <a:rPr sz="5600" dirty="0"/>
              <a:t>and</a:t>
            </a:r>
            <a:r>
              <a:rPr sz="5600" spc="-70" dirty="0"/>
              <a:t> </a:t>
            </a:r>
            <a:r>
              <a:rPr sz="5600" spc="-10" dirty="0"/>
              <a:t>Collections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2461958" y="5450332"/>
            <a:ext cx="6222365" cy="378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400" spc="-295" dirty="0">
                <a:solidFill>
                  <a:srgbClr val="171717"/>
                </a:solidFill>
                <a:latin typeface="Arial Black"/>
                <a:cs typeface="Arial Black"/>
              </a:rPr>
              <a:t>Imperative</a:t>
            </a:r>
            <a:r>
              <a:rPr sz="3400" spc="-22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171717"/>
                </a:solidFill>
                <a:latin typeface="Arial Black"/>
                <a:cs typeface="Arial Black"/>
              </a:rPr>
              <a:t>programming</a:t>
            </a:r>
            <a:endParaRPr sz="3400">
              <a:latin typeface="Arial Black"/>
              <a:cs typeface="Arial Black"/>
            </a:endParaRPr>
          </a:p>
          <a:p>
            <a:pPr marL="12700" marR="5715" indent="1168400">
              <a:lnSpc>
                <a:spcPts val="8520"/>
              </a:lnSpc>
              <a:spcBef>
                <a:spcPts val="1000"/>
              </a:spcBef>
            </a:pPr>
            <a:r>
              <a:rPr sz="3400" spc="-275" dirty="0">
                <a:solidFill>
                  <a:srgbClr val="171717"/>
                </a:solidFill>
                <a:latin typeface="Arial Black"/>
                <a:cs typeface="Arial Black"/>
              </a:rPr>
              <a:t>Do</a:t>
            </a:r>
            <a:r>
              <a:rPr sz="3400" spc="-24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171717"/>
                </a:solidFill>
                <a:latin typeface="Arial Black"/>
                <a:cs typeface="Arial Black"/>
              </a:rPr>
              <a:t>modify</a:t>
            </a:r>
            <a:r>
              <a:rPr sz="34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171717"/>
                </a:solidFill>
                <a:latin typeface="Arial Black"/>
                <a:cs typeface="Arial Black"/>
              </a:rPr>
              <a:t>the</a:t>
            </a:r>
            <a:r>
              <a:rPr sz="3400" spc="-24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171717"/>
                </a:solidFill>
                <a:latin typeface="Arial Black"/>
                <a:cs typeface="Arial Black"/>
              </a:rPr>
              <a:t>collection </a:t>
            </a:r>
            <a:r>
              <a:rPr sz="3400" spc="-254" dirty="0">
                <a:solidFill>
                  <a:srgbClr val="171717"/>
                </a:solidFill>
                <a:latin typeface="Arial Black"/>
                <a:cs typeface="Arial Black"/>
              </a:rPr>
              <a:t>Can</a:t>
            </a:r>
            <a:r>
              <a:rPr sz="34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35" dirty="0">
                <a:solidFill>
                  <a:srgbClr val="171717"/>
                </a:solidFill>
                <a:latin typeface="Arial Black"/>
                <a:cs typeface="Arial Black"/>
              </a:rPr>
              <a:t>be </a:t>
            </a:r>
            <a:r>
              <a:rPr sz="3400" spc="-265" dirty="0">
                <a:solidFill>
                  <a:srgbClr val="171717"/>
                </a:solidFill>
                <a:latin typeface="Arial Black"/>
                <a:cs typeface="Arial Black"/>
              </a:rPr>
              <a:t>iterated</a:t>
            </a:r>
            <a:r>
              <a:rPr sz="3400" spc="-23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171717"/>
                </a:solidFill>
                <a:latin typeface="Arial Black"/>
                <a:cs typeface="Arial Black"/>
              </a:rPr>
              <a:t>multiple</a:t>
            </a:r>
            <a:r>
              <a:rPr sz="34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35" dirty="0">
                <a:solidFill>
                  <a:srgbClr val="171717"/>
                </a:solidFill>
                <a:latin typeface="Arial Black"/>
                <a:cs typeface="Arial Black"/>
              </a:rPr>
              <a:t>times</a:t>
            </a:r>
            <a:endParaRPr sz="340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3390"/>
              </a:spcBef>
            </a:pPr>
            <a:r>
              <a:rPr sz="3400" spc="-285" dirty="0">
                <a:solidFill>
                  <a:srgbClr val="171717"/>
                </a:solidFill>
                <a:latin typeface="Arial Black"/>
                <a:cs typeface="Arial Black"/>
              </a:rPr>
              <a:t>Never</a:t>
            </a:r>
            <a:r>
              <a:rPr sz="3400" spc="-24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100" dirty="0">
                <a:solidFill>
                  <a:srgbClr val="171717"/>
                </a:solidFill>
                <a:latin typeface="Arial Black"/>
                <a:cs typeface="Arial Black"/>
              </a:rPr>
              <a:t>infinite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7700" y="5450332"/>
            <a:ext cx="6288405" cy="378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65" dirty="0">
                <a:solidFill>
                  <a:srgbClr val="171717"/>
                </a:solidFill>
                <a:latin typeface="Arial Black"/>
                <a:cs typeface="Arial Black"/>
              </a:rPr>
              <a:t>Functional</a:t>
            </a:r>
            <a:r>
              <a:rPr sz="3400" spc="-21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171717"/>
                </a:solidFill>
                <a:latin typeface="Arial Black"/>
                <a:cs typeface="Arial Black"/>
              </a:rPr>
              <a:t>programming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415"/>
              </a:spcBef>
            </a:pPr>
            <a:r>
              <a:rPr sz="3400" spc="-315" dirty="0">
                <a:solidFill>
                  <a:srgbClr val="171717"/>
                </a:solidFill>
                <a:latin typeface="Arial Black"/>
                <a:cs typeface="Arial Black"/>
              </a:rPr>
              <a:t>Does</a:t>
            </a:r>
            <a:r>
              <a:rPr sz="3400" spc="-24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15" dirty="0">
                <a:solidFill>
                  <a:srgbClr val="171717"/>
                </a:solidFill>
                <a:latin typeface="Arial Black"/>
                <a:cs typeface="Arial Black"/>
              </a:rPr>
              <a:t>not</a:t>
            </a:r>
            <a:r>
              <a:rPr sz="3400" spc="-24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171717"/>
                </a:solidFill>
                <a:latin typeface="Arial Black"/>
                <a:cs typeface="Arial Black"/>
              </a:rPr>
              <a:t>modify</a:t>
            </a:r>
            <a:r>
              <a:rPr sz="34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05" dirty="0">
                <a:solidFill>
                  <a:srgbClr val="171717"/>
                </a:solidFill>
                <a:latin typeface="Arial Black"/>
                <a:cs typeface="Arial Black"/>
              </a:rPr>
              <a:t>its</a:t>
            </a:r>
            <a:r>
              <a:rPr sz="3400" spc="-23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171717"/>
                </a:solidFill>
                <a:latin typeface="Arial Black"/>
                <a:cs typeface="Arial Black"/>
              </a:rPr>
              <a:t>source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ct val="208199"/>
              </a:lnSpc>
              <a:spcBef>
                <a:spcPts val="25"/>
              </a:spcBef>
            </a:pPr>
            <a:r>
              <a:rPr sz="3400" spc="-265" dirty="0">
                <a:solidFill>
                  <a:srgbClr val="171717"/>
                </a:solidFill>
                <a:latin typeface="Arial Black"/>
                <a:cs typeface="Arial Black"/>
              </a:rPr>
              <a:t>Iterating</a:t>
            </a:r>
            <a:r>
              <a:rPr sz="3400" spc="-23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30" dirty="0">
                <a:solidFill>
                  <a:srgbClr val="171717"/>
                </a:solidFill>
                <a:latin typeface="Arial Black"/>
                <a:cs typeface="Arial Black"/>
              </a:rPr>
              <a:t>consumes</a:t>
            </a:r>
            <a:r>
              <a:rPr sz="3400" spc="-22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171717"/>
                </a:solidFill>
                <a:latin typeface="Arial Black"/>
                <a:cs typeface="Arial Black"/>
              </a:rPr>
              <a:t>the</a:t>
            </a:r>
            <a:r>
              <a:rPr sz="34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50" dirty="0">
                <a:solidFill>
                  <a:srgbClr val="171717"/>
                </a:solidFill>
                <a:latin typeface="Arial Black"/>
                <a:cs typeface="Arial Black"/>
              </a:rPr>
              <a:t>stream </a:t>
            </a:r>
            <a:r>
              <a:rPr sz="3400" spc="-290" dirty="0">
                <a:solidFill>
                  <a:srgbClr val="171717"/>
                </a:solidFill>
                <a:latin typeface="Arial Black"/>
                <a:cs typeface="Arial Black"/>
              </a:rPr>
              <a:t>May</a:t>
            </a:r>
            <a:r>
              <a:rPr sz="3400" spc="-235" dirty="0">
                <a:solidFill>
                  <a:srgbClr val="171717"/>
                </a:solidFill>
                <a:latin typeface="Arial Black"/>
                <a:cs typeface="Arial Black"/>
              </a:rPr>
              <a:t> be </a:t>
            </a:r>
            <a:r>
              <a:rPr sz="3400" spc="-100" dirty="0">
                <a:solidFill>
                  <a:srgbClr val="171717"/>
                </a:solidFill>
                <a:latin typeface="Arial Black"/>
                <a:cs typeface="Arial Black"/>
              </a:rPr>
              <a:t>infinite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87" y="4191217"/>
            <a:ext cx="4565650" cy="985519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550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list.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sort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0137" y="4368291"/>
            <a:ext cx="34639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00" dirty="0">
                <a:solidFill>
                  <a:srgbClr val="171717"/>
                </a:solidFill>
                <a:latin typeface="Arial Black"/>
                <a:cs typeface="Arial Black"/>
              </a:rPr>
              <a:t>Eager</a:t>
            </a:r>
            <a:r>
              <a:rPr sz="3400" spc="-24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171717"/>
                </a:solidFill>
                <a:latin typeface="Arial Black"/>
                <a:cs typeface="Arial Black"/>
              </a:rPr>
              <a:t>evaluation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6387" y="4191853"/>
            <a:ext cx="4565650" cy="985519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545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stream.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sorted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7700" y="4368291"/>
            <a:ext cx="32016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15" dirty="0">
                <a:solidFill>
                  <a:srgbClr val="171717"/>
                </a:solidFill>
                <a:latin typeface="Arial Black"/>
                <a:cs typeface="Arial Black"/>
              </a:rPr>
              <a:t>Lazy</a:t>
            </a:r>
            <a:r>
              <a:rPr sz="3400" spc="-23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171717"/>
                </a:solidFill>
                <a:latin typeface="Arial Black"/>
                <a:cs typeface="Arial Black"/>
              </a:rPr>
              <a:t>evaluation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7700" y="2161540"/>
            <a:ext cx="5017135" cy="167132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500"/>
              </a:spcBef>
            </a:pPr>
            <a:r>
              <a:rPr sz="3400" spc="-350" dirty="0">
                <a:solidFill>
                  <a:srgbClr val="F05A28"/>
                </a:solidFill>
                <a:latin typeface="Arial Black"/>
                <a:cs typeface="Arial Black"/>
              </a:rPr>
              <a:t>Stream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400" spc="-315" dirty="0">
                <a:solidFill>
                  <a:srgbClr val="171717"/>
                </a:solidFill>
                <a:latin typeface="Arial Black"/>
                <a:cs typeface="Arial Black"/>
              </a:rPr>
              <a:t>Does</a:t>
            </a:r>
            <a:r>
              <a:rPr sz="3400" spc="-24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15" dirty="0">
                <a:solidFill>
                  <a:srgbClr val="171717"/>
                </a:solidFill>
                <a:latin typeface="Arial Black"/>
                <a:cs typeface="Arial Black"/>
              </a:rPr>
              <a:t>not</a:t>
            </a:r>
            <a:r>
              <a:rPr sz="3400" spc="-24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171717"/>
                </a:solidFill>
                <a:latin typeface="Arial Black"/>
                <a:cs typeface="Arial Black"/>
              </a:rPr>
              <a:t>store</a:t>
            </a:r>
            <a:r>
              <a:rPr sz="3400" spc="-24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171717"/>
                </a:solidFill>
                <a:latin typeface="Arial Black"/>
                <a:cs typeface="Arial Black"/>
              </a:rPr>
              <a:t>elements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9740" y="2161540"/>
            <a:ext cx="720470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37455">
              <a:lnSpc>
                <a:spcPct val="158800"/>
              </a:lnSpc>
              <a:spcBef>
                <a:spcPts val="100"/>
              </a:spcBef>
            </a:pPr>
            <a:r>
              <a:rPr sz="3400" spc="-215" dirty="0">
                <a:solidFill>
                  <a:srgbClr val="F05A28"/>
                </a:solidFill>
                <a:latin typeface="Arial Black"/>
                <a:cs typeface="Arial Black"/>
              </a:rPr>
              <a:t>Collection </a:t>
            </a:r>
            <a:r>
              <a:rPr sz="3400" spc="-310" dirty="0">
                <a:solidFill>
                  <a:srgbClr val="171717"/>
                </a:solidFill>
                <a:latin typeface="Arial Black"/>
                <a:cs typeface="Arial Black"/>
              </a:rPr>
              <a:t>Stores</a:t>
            </a:r>
            <a:r>
              <a:rPr sz="3400" spc="-24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05" dirty="0">
                <a:solidFill>
                  <a:srgbClr val="171717"/>
                </a:solidFill>
                <a:latin typeface="Arial Black"/>
                <a:cs typeface="Arial Black"/>
              </a:rPr>
              <a:t>elements</a:t>
            </a:r>
            <a:r>
              <a:rPr sz="3400" spc="-23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171717"/>
                </a:solidFill>
                <a:latin typeface="Arial Black"/>
                <a:cs typeface="Arial Black"/>
              </a:rPr>
              <a:t>in</a:t>
            </a:r>
            <a:r>
              <a:rPr sz="3400" spc="-23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171717"/>
                </a:solidFill>
                <a:latin typeface="Arial Black"/>
                <a:cs typeface="Arial Black"/>
              </a:rPr>
              <a:t>a</a:t>
            </a:r>
            <a:r>
              <a:rPr sz="3400" spc="-24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171717"/>
                </a:solidFill>
                <a:latin typeface="Arial Black"/>
                <a:cs typeface="Arial Black"/>
              </a:rPr>
              <a:t>data</a:t>
            </a:r>
            <a:r>
              <a:rPr sz="3400" spc="-24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171717"/>
                </a:solidFill>
                <a:latin typeface="Arial Black"/>
                <a:cs typeface="Arial Black"/>
              </a:rPr>
              <a:t>structure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8E23D3-DD08-1F48-DF39-71C519295E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0936" y="754380"/>
            <a:ext cx="88880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Internal</a:t>
            </a:r>
            <a:r>
              <a:rPr sz="5600" spc="-200" dirty="0"/>
              <a:t> </a:t>
            </a:r>
            <a:r>
              <a:rPr sz="5600" spc="-95" dirty="0"/>
              <a:t>vs</a:t>
            </a:r>
            <a:r>
              <a:rPr sz="5600" spc="-204" dirty="0"/>
              <a:t> </a:t>
            </a:r>
            <a:r>
              <a:rPr sz="5600" spc="-20" dirty="0"/>
              <a:t>External</a:t>
            </a:r>
            <a:r>
              <a:rPr sz="5600" spc="-195" dirty="0"/>
              <a:t> </a:t>
            </a:r>
            <a:r>
              <a:rPr sz="5600" spc="60" dirty="0"/>
              <a:t>Iteration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247882" y="7270481"/>
            <a:ext cx="11792585" cy="1557655"/>
            <a:chOff x="3247882" y="7270481"/>
            <a:chExt cx="11792585" cy="1557655"/>
          </a:xfrm>
        </p:grpSpPr>
        <p:sp>
          <p:nvSpPr>
            <p:cNvPr id="4" name="object 4"/>
            <p:cNvSpPr/>
            <p:nvPr/>
          </p:nvSpPr>
          <p:spPr>
            <a:xfrm>
              <a:off x="3273282" y="7295881"/>
              <a:ext cx="11741785" cy="1506855"/>
            </a:xfrm>
            <a:custGeom>
              <a:avLst/>
              <a:gdLst/>
              <a:ahLst/>
              <a:cxnLst/>
              <a:rect l="l" t="t" r="r" b="b"/>
              <a:pathLst>
                <a:path w="11741785" h="1506854">
                  <a:moveTo>
                    <a:pt x="11741431" y="0"/>
                  </a:moveTo>
                  <a:lnTo>
                    <a:pt x="0" y="0"/>
                  </a:lnTo>
                  <a:lnTo>
                    <a:pt x="0" y="1506828"/>
                  </a:lnTo>
                  <a:lnTo>
                    <a:pt x="11741431" y="1506828"/>
                  </a:lnTo>
                  <a:lnTo>
                    <a:pt x="1174143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3282" y="7295881"/>
              <a:ext cx="11741785" cy="1506855"/>
            </a:xfrm>
            <a:custGeom>
              <a:avLst/>
              <a:gdLst/>
              <a:ahLst/>
              <a:cxnLst/>
              <a:rect l="l" t="t" r="r" b="b"/>
              <a:pathLst>
                <a:path w="11741785" h="1506854">
                  <a:moveTo>
                    <a:pt x="0" y="0"/>
                  </a:moveTo>
                  <a:lnTo>
                    <a:pt x="11741426" y="0"/>
                  </a:lnTo>
                  <a:lnTo>
                    <a:pt x="11741426" y="1506828"/>
                  </a:lnTo>
                  <a:lnTo>
                    <a:pt x="0" y="150682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20583" y="6431788"/>
            <a:ext cx="7515859" cy="211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7895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171717"/>
                </a:solidFill>
                <a:latin typeface="Arial Black"/>
                <a:cs typeface="Arial Black"/>
              </a:rPr>
              <a:t>Internal</a:t>
            </a:r>
            <a:r>
              <a:rPr sz="4000" spc="-27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15" dirty="0">
                <a:solidFill>
                  <a:srgbClr val="171717"/>
                </a:solidFill>
                <a:latin typeface="Arial Black"/>
                <a:cs typeface="Arial Black"/>
              </a:rPr>
              <a:t>iteration</a:t>
            </a:r>
            <a:endParaRPr sz="4000">
              <a:latin typeface="Arial Black"/>
              <a:cs typeface="Arial Black"/>
            </a:endParaRPr>
          </a:p>
          <a:p>
            <a:pPr marR="4304030" algn="ctr">
              <a:lnSpc>
                <a:spcPct val="100000"/>
              </a:lnSpc>
              <a:spcBef>
                <a:spcPts val="3895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  <a:p>
            <a:pPr marR="424180" algn="ctr">
              <a:lnSpc>
                <a:spcPct val="100000"/>
              </a:lnSpc>
              <a:spcBef>
                <a:spcPts val="70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forEach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.out::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);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1496" y="2274316"/>
            <a:ext cx="4179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60" dirty="0">
                <a:solidFill>
                  <a:srgbClr val="171717"/>
                </a:solidFill>
                <a:latin typeface="Arial Black"/>
                <a:cs typeface="Arial Black"/>
              </a:rPr>
              <a:t>External</a:t>
            </a:r>
            <a:r>
              <a:rPr sz="4000" spc="-30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15" dirty="0">
                <a:solidFill>
                  <a:srgbClr val="171717"/>
                </a:solidFill>
                <a:latin typeface="Arial Black"/>
                <a:cs typeface="Arial Black"/>
              </a:rPr>
              <a:t>iteration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3284" y="3515248"/>
            <a:ext cx="6657340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  <a:tabLst>
                <a:tab pos="6273165" algn="l"/>
              </a:tabLst>
            </a:pP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for</a:t>
            </a:r>
            <a:r>
              <a:rPr sz="32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	)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32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3284" y="3515248"/>
            <a:ext cx="6657340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  <a:tabLst>
                <a:tab pos="6273165" algn="l"/>
              </a:tabLst>
            </a:pP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for</a:t>
            </a:r>
            <a:r>
              <a:rPr sz="32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int</a:t>
            </a:r>
            <a:r>
              <a:rPr sz="3200" spc="-2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171717"/>
                </a:solidFill>
                <a:latin typeface="Arial MT"/>
                <a:cs typeface="Arial MT"/>
              </a:rPr>
              <a:t>0;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	)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32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3284" y="3515248"/>
            <a:ext cx="6657340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  <a:tabLst>
                <a:tab pos="6273165" algn="l"/>
              </a:tabLst>
            </a:pP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for</a:t>
            </a:r>
            <a:r>
              <a:rPr sz="32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int</a:t>
            </a:r>
            <a:r>
              <a:rPr sz="3200" spc="-1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0;</a:t>
            </a:r>
            <a:r>
              <a:rPr sz="32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</a:t>
            </a:r>
            <a:r>
              <a:rPr sz="32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32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size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();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	)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32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3284" y="3515248"/>
            <a:ext cx="6657340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  <a:tabLst>
                <a:tab pos="6273165" algn="l"/>
              </a:tabLst>
            </a:pP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for</a:t>
            </a:r>
            <a:r>
              <a:rPr sz="32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int</a:t>
            </a:r>
            <a:r>
              <a:rPr sz="3200" spc="-1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0;</a:t>
            </a:r>
            <a:r>
              <a:rPr sz="32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</a:t>
            </a:r>
            <a:r>
              <a:rPr sz="32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32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size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();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	)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 marL="450850" marR="1214755">
              <a:lnSpc>
                <a:spcPts val="3790"/>
              </a:lnSpc>
              <a:spcBef>
                <a:spcPts val="215"/>
              </a:spcBef>
            </a:pP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3200" spc="-2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p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32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get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(i); 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.out.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(product);</a:t>
            </a:r>
            <a:endParaRPr sz="3200">
              <a:latin typeface="Arial MT"/>
              <a:cs typeface="Arial MT"/>
            </a:endParaRPr>
          </a:p>
          <a:p>
            <a:pPr>
              <a:lnSpc>
                <a:spcPts val="3700"/>
              </a:lnSpc>
            </a:pPr>
            <a:r>
              <a:rPr sz="32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3285" y="3138841"/>
            <a:ext cx="11741785" cy="2648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33375" rIns="0" bIns="0" rtlCol="0">
            <a:spAutoFit/>
          </a:bodyPr>
          <a:lstStyle/>
          <a:p>
            <a:pPr marL="810260" marR="4716145" indent="-450850">
              <a:lnSpc>
                <a:spcPct val="100299"/>
              </a:lnSpc>
              <a:spcBef>
                <a:spcPts val="2625"/>
              </a:spcBef>
            </a:pP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for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int</a:t>
            </a:r>
            <a:r>
              <a:rPr sz="3200" spc="-2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</a:t>
            </a:r>
            <a:r>
              <a:rPr sz="32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32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0;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</a:t>
            </a:r>
            <a:r>
              <a:rPr sz="32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size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();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i++)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3200" spc="-2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p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32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get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(i); 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.out.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(product);</a:t>
            </a:r>
            <a:endParaRPr sz="3200">
              <a:latin typeface="Arial MT"/>
              <a:cs typeface="Arial MT"/>
            </a:endParaRPr>
          </a:p>
          <a:p>
            <a:pPr marL="359410">
              <a:lnSpc>
                <a:spcPts val="3790"/>
              </a:lnSpc>
            </a:pPr>
            <a:r>
              <a:rPr sz="32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12438" y="8569231"/>
            <a:ext cx="1059815" cy="1106170"/>
            <a:chOff x="9712438" y="8569231"/>
            <a:chExt cx="1059815" cy="1106170"/>
          </a:xfrm>
        </p:grpSpPr>
        <p:sp>
          <p:nvSpPr>
            <p:cNvPr id="14" name="object 14"/>
            <p:cNvSpPr/>
            <p:nvPr/>
          </p:nvSpPr>
          <p:spPr>
            <a:xfrm>
              <a:off x="9718788" y="8575581"/>
              <a:ext cx="1047115" cy="1093470"/>
            </a:xfrm>
            <a:custGeom>
              <a:avLst/>
              <a:gdLst/>
              <a:ahLst/>
              <a:cxnLst/>
              <a:rect l="l" t="t" r="r" b="b"/>
              <a:pathLst>
                <a:path w="1047115" h="1093470">
                  <a:moveTo>
                    <a:pt x="523462" y="0"/>
                  </a:moveTo>
                  <a:lnTo>
                    <a:pt x="0" y="523461"/>
                  </a:lnTo>
                  <a:lnTo>
                    <a:pt x="261730" y="523461"/>
                  </a:lnTo>
                  <a:lnTo>
                    <a:pt x="261730" y="1093304"/>
                  </a:lnTo>
                  <a:lnTo>
                    <a:pt x="785191" y="1093304"/>
                  </a:lnTo>
                  <a:lnTo>
                    <a:pt x="785191" y="523461"/>
                  </a:lnTo>
                  <a:lnTo>
                    <a:pt x="1046921" y="523461"/>
                  </a:lnTo>
                  <a:lnTo>
                    <a:pt x="52346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18788" y="8575581"/>
              <a:ext cx="1047115" cy="1093470"/>
            </a:xfrm>
            <a:custGeom>
              <a:avLst/>
              <a:gdLst/>
              <a:ahLst/>
              <a:cxnLst/>
              <a:rect l="l" t="t" r="r" b="b"/>
              <a:pathLst>
                <a:path w="1047115" h="1093470">
                  <a:moveTo>
                    <a:pt x="0" y="523461"/>
                  </a:moveTo>
                  <a:lnTo>
                    <a:pt x="523461" y="0"/>
                  </a:lnTo>
                  <a:lnTo>
                    <a:pt x="1046922" y="523461"/>
                  </a:lnTo>
                  <a:lnTo>
                    <a:pt x="785191" y="523461"/>
                  </a:lnTo>
                  <a:lnTo>
                    <a:pt x="785191" y="1093304"/>
                  </a:lnTo>
                  <a:lnTo>
                    <a:pt x="261730" y="1093304"/>
                  </a:lnTo>
                  <a:lnTo>
                    <a:pt x="261730" y="523461"/>
                  </a:lnTo>
                  <a:lnTo>
                    <a:pt x="0" y="523461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3E83560-BBF5-B9A0-D608-47205C7563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505</Words>
  <Application>Microsoft Office PowerPoint</Application>
  <PresentationFormat>Custom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 Black</vt:lpstr>
      <vt:lpstr>Arial MT</vt:lpstr>
      <vt:lpstr>Lucida Sans Unicode</vt:lpstr>
      <vt:lpstr>Tahoma</vt:lpstr>
      <vt:lpstr>Times New Roman</vt:lpstr>
      <vt:lpstr>Office Theme</vt:lpstr>
      <vt:lpstr>Working with Streams – The Basics</vt:lpstr>
      <vt:lpstr>Streams concepts</vt:lpstr>
      <vt:lpstr>Understanding Streams</vt:lpstr>
      <vt:lpstr>What Is a Stream?</vt:lpstr>
      <vt:lpstr>What Is a Stream?</vt:lpstr>
      <vt:lpstr>Intermediate and Terminal Operations</vt:lpstr>
      <vt:lpstr>Differences between Streams and Collections</vt:lpstr>
      <vt:lpstr>Differences between Streams and Collections</vt:lpstr>
      <vt:lpstr>Internal vs External Iteration</vt:lpstr>
      <vt:lpstr>Obtaining Streams</vt:lpstr>
      <vt:lpstr>Filtering and Transforming Streams</vt:lpstr>
      <vt:lpstr>Searching in Streams</vt:lpstr>
      <vt:lpstr>Searching in Streams</vt:lpstr>
      <vt:lpstr>Short-circuiting</vt:lpstr>
      <vt:lpstr>Reducing and Collecting Streams</vt:lpstr>
      <vt:lpstr>Streams concepts</vt:lpstr>
      <vt:lpstr>Up Next: Working with Streams – In Depth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1</cp:revision>
  <dcterms:created xsi:type="dcterms:W3CDTF">2024-11-20T03:51:58Z</dcterms:created>
  <dcterms:modified xsi:type="dcterms:W3CDTF">2024-11-20T14:59:53Z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LastSaved">
    <vt:filetime>2024-11-20T00:00:00Z</vt:filetime>
  </property>
  <property fmtid="{D5CDD505-2E9C-101B-9397-08002B2CF9AE}" pid="4" name="Producer">
    <vt:lpwstr>macOS Version 10.15.7 (Build 19H512) Quartz PDFContext</vt:lpwstr>
  </property>
</Properties>
</file>