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67406" y="1925828"/>
            <a:ext cx="5457187" cy="217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1006" y="1925828"/>
            <a:ext cx="6269987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969454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70" dirty="0">
                <a:solidFill>
                  <a:srgbClr val="171717"/>
                </a:solidFill>
              </a:rPr>
              <a:t>B</a:t>
            </a:r>
            <a:r>
              <a:rPr sz="4500" spc="-70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il</a:t>
            </a:r>
            <a:r>
              <a:rPr sz="4500" spc="-25" dirty="0">
                <a:solidFill>
                  <a:srgbClr val="171717"/>
                </a:solidFill>
              </a:rPr>
              <a:t>d</a:t>
            </a:r>
            <a:r>
              <a:rPr sz="4500" spc="-70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R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85" dirty="0">
                <a:solidFill>
                  <a:srgbClr val="171717"/>
                </a:solidFill>
              </a:rPr>
              <a:t>S</a:t>
            </a:r>
            <a:r>
              <a:rPr sz="4500" spc="-180" dirty="0">
                <a:solidFill>
                  <a:srgbClr val="171717"/>
                </a:solidFill>
              </a:rPr>
              <a:t>T</a:t>
            </a:r>
            <a:r>
              <a:rPr sz="4500" spc="-55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55" dirty="0">
                <a:solidFill>
                  <a:srgbClr val="171717"/>
                </a:solidFill>
              </a:rPr>
              <a:t>l</a:t>
            </a:r>
            <a:r>
              <a:rPr sz="4500" spc="-450" dirty="0">
                <a:solidFill>
                  <a:srgbClr val="171717"/>
                </a:solidFill>
              </a:rPr>
              <a:t> </a:t>
            </a:r>
            <a:r>
              <a:rPr sz="4500" spc="114" dirty="0">
                <a:solidFill>
                  <a:srgbClr val="171717"/>
                </a:solidFill>
              </a:rPr>
              <a:t>W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b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15" dirty="0">
                <a:solidFill>
                  <a:srgbClr val="171717"/>
                </a:solidFill>
              </a:rPr>
              <a:t>pp</a:t>
            </a:r>
            <a:r>
              <a:rPr sz="4500" spc="-55" dirty="0">
                <a:solidFill>
                  <a:srgbClr val="171717"/>
                </a:solidFill>
              </a:rPr>
              <a:t>l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55" dirty="0">
                <a:solidFill>
                  <a:srgbClr val="171717"/>
                </a:solidFill>
              </a:rPr>
              <a:t>n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-65" dirty="0">
                <a:solidFill>
                  <a:srgbClr val="171717"/>
                </a:solidFill>
              </a:rPr>
              <a:t>p</a:t>
            </a:r>
            <a:r>
              <a:rPr sz="4500" spc="-7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6827" y="4658867"/>
            <a:ext cx="26727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0610" marR="5080" indent="-1058545">
              <a:lnSpc>
                <a:spcPct val="125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Success </a:t>
            </a:r>
            <a:r>
              <a:rPr sz="2000" b="1" spc="-20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Status </a:t>
            </a:r>
            <a:r>
              <a:rPr sz="2000" b="1" spc="80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Code </a:t>
            </a:r>
            <a:r>
              <a:rPr sz="2000" b="1" spc="-580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114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200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9687" y="4658867"/>
            <a:ext cx="25444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935" marR="5080" indent="-991870">
              <a:lnSpc>
                <a:spcPct val="125000"/>
              </a:lnSpc>
              <a:spcBef>
                <a:spcPts val="100"/>
              </a:spcBef>
            </a:pPr>
            <a:r>
              <a:rPr sz="2000" b="1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Failure</a:t>
            </a:r>
            <a:r>
              <a:rPr sz="2000" b="1" spc="-1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Status</a:t>
            </a:r>
            <a:r>
              <a:rPr sz="2000" b="1" spc="-1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8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Code </a:t>
            </a:r>
            <a:r>
              <a:rPr sz="2000" b="1" spc="-575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13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404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6697" y="517651"/>
            <a:ext cx="3770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Response</a:t>
            </a:r>
            <a:r>
              <a:rPr sz="3600" spc="-26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Codes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65558" y="1696609"/>
            <a:ext cx="2694840" cy="26948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8123" y="1804512"/>
            <a:ext cx="2586940" cy="25869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5979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Programmatic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alternative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@ResponseStatus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58673" y="517651"/>
            <a:ext cx="618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ResponseStatusExcpeption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5748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HttpStatus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reason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cause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5732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programmatically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4244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8900" y="2565908"/>
            <a:ext cx="5328285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Exception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Handling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ResponseStatusException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ResponseStatusExceptionResolver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711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Build</a:t>
            </a:r>
            <a:r>
              <a:rPr spc="-145" dirty="0"/>
              <a:t> </a:t>
            </a:r>
            <a:r>
              <a:rPr spc="5" dirty="0"/>
              <a:t>RESTful</a:t>
            </a:r>
            <a:r>
              <a:rPr spc="-145" dirty="0"/>
              <a:t> </a:t>
            </a:r>
            <a:r>
              <a:rPr spc="25" dirty="0"/>
              <a:t>APIs</a:t>
            </a:r>
            <a:endParaRPr spc="25" dirty="0"/>
          </a:p>
          <a:p>
            <a:pPr marL="2277110" marR="5080">
              <a:lnSpc>
                <a:spcPct val="162000"/>
              </a:lnSpc>
              <a:spcBef>
                <a:spcPts val="40"/>
              </a:spcBef>
            </a:pPr>
            <a:r>
              <a:rPr spc="20" dirty="0"/>
              <a:t>REST </a:t>
            </a:r>
            <a:r>
              <a:rPr spc="5" dirty="0"/>
              <a:t>architecture </a:t>
            </a:r>
            <a:r>
              <a:rPr dirty="0"/>
              <a:t>style </a:t>
            </a:r>
            <a:r>
              <a:rPr spc="5" dirty="0"/>
              <a:t> </a:t>
            </a:r>
            <a:r>
              <a:rPr spc="15" dirty="0"/>
              <a:t>@RestController </a:t>
            </a:r>
            <a:r>
              <a:rPr spc="20" dirty="0"/>
              <a:t> </a:t>
            </a:r>
            <a:r>
              <a:rPr spc="40" dirty="0"/>
              <a:t>Automatic </a:t>
            </a:r>
            <a:r>
              <a:rPr spc="20" dirty="0"/>
              <a:t>Configuration </a:t>
            </a:r>
            <a:r>
              <a:rPr spc="25" dirty="0"/>
              <a:t> </a:t>
            </a:r>
            <a:r>
              <a:rPr spc="10" dirty="0"/>
              <a:t>ResponseStatusException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071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Build</a:t>
            </a:r>
            <a:r>
              <a:rPr spc="-125" dirty="0"/>
              <a:t> </a:t>
            </a:r>
            <a:r>
              <a:rPr spc="-35" dirty="0"/>
              <a:t>a</a:t>
            </a:r>
            <a:r>
              <a:rPr spc="-130" dirty="0"/>
              <a:t> </a:t>
            </a:r>
            <a:r>
              <a:rPr spc="5" dirty="0"/>
              <a:t>RESTful</a:t>
            </a:r>
            <a:r>
              <a:rPr spc="-130" dirty="0"/>
              <a:t> </a:t>
            </a:r>
            <a:r>
              <a:rPr spc="5" dirty="0"/>
              <a:t>service</a:t>
            </a:r>
            <a:endParaRPr spc="5" dirty="0"/>
          </a:p>
          <a:p>
            <a:pPr marL="1870710" marR="5080">
              <a:lnSpc>
                <a:spcPct val="162000"/>
              </a:lnSpc>
              <a:spcBef>
                <a:spcPts val="45"/>
              </a:spcBef>
            </a:pPr>
            <a:r>
              <a:rPr spc="20" dirty="0"/>
              <a:t>REST</a:t>
            </a:r>
            <a:r>
              <a:rPr spc="-145" dirty="0"/>
              <a:t> </a:t>
            </a:r>
            <a:r>
              <a:rPr spc="5" dirty="0"/>
              <a:t>architecture</a:t>
            </a:r>
            <a:r>
              <a:rPr spc="-145" dirty="0"/>
              <a:t> </a:t>
            </a:r>
            <a:r>
              <a:rPr dirty="0"/>
              <a:t>style </a:t>
            </a:r>
            <a:r>
              <a:rPr spc="-825" dirty="0"/>
              <a:t> </a:t>
            </a:r>
            <a:r>
              <a:rPr spc="75" dirty="0"/>
              <a:t>HTTP </a:t>
            </a:r>
            <a:r>
              <a:rPr spc="5" dirty="0"/>
              <a:t>response </a:t>
            </a:r>
            <a:r>
              <a:rPr spc="55" dirty="0"/>
              <a:t>codes </a:t>
            </a:r>
            <a:r>
              <a:rPr spc="60" dirty="0"/>
              <a:t> </a:t>
            </a:r>
            <a:r>
              <a:rPr spc="35" dirty="0"/>
              <a:t>Annotations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4300220"/>
            <a:ext cx="302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35591" y="2718308"/>
            <a:ext cx="5471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202020"/>
                </a:solidFill>
              </a:rPr>
              <a:t>REST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15" dirty="0">
                <a:solidFill>
                  <a:srgbClr val="202020"/>
                </a:solidFill>
              </a:rPr>
              <a:t>Architecture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45" dirty="0">
                <a:solidFill>
                  <a:srgbClr val="202020"/>
                </a:solidFill>
              </a:rPr>
              <a:t>Style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6132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considered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36212" y="517651"/>
            <a:ext cx="5431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REST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Style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7418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fixed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6369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represented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7743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Communication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endpoint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stateless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168900" y="2565908"/>
            <a:ext cx="5254625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963295">
              <a:lnSpc>
                <a:spcPct val="101000"/>
              </a:lnSpc>
              <a:spcBef>
                <a:spcPts val="75"/>
              </a:spcBef>
            </a:pP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RESTful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APIs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@RestController</a:t>
            </a:r>
            <a:r>
              <a:rPr sz="2400" spc="-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annotation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@RequestMapping/@GetMapping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61013" y="2718308"/>
            <a:ext cx="4244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202020"/>
                </a:solidFill>
              </a:rPr>
              <a:t>Response</a:t>
            </a:r>
            <a:r>
              <a:rPr sz="3600" spc="-275" dirty="0">
                <a:solidFill>
                  <a:srgbClr val="202020"/>
                </a:solidFill>
              </a:rPr>
              <a:t> </a:t>
            </a:r>
            <a:r>
              <a:rPr sz="3600" spc="10" dirty="0">
                <a:solidFill>
                  <a:srgbClr val="202020"/>
                </a:solidFill>
              </a:rPr>
              <a:t>Formats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868" y="491235"/>
            <a:ext cx="4919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ResponseEntity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868" y="1798827"/>
            <a:ext cx="5770245" cy="34607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 new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ResponseEntity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&lt;List&lt;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Ticket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10"/>
              </a:lnSpc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&gt;(list,</a:t>
            </a:r>
            <a:r>
              <a:rPr sz="2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HttpStatus.OK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 marR="5715">
              <a:lnSpc>
                <a:spcPct val="100000"/>
              </a:lnSpc>
              <a:spcBef>
                <a:spcPts val="276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 new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ResponseEntit</a:t>
            </a:r>
            <a:r>
              <a:rPr sz="28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&lt;List&lt;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Applica  tion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&gt;&gt;(list,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HttpStatus.O</a:t>
            </a:r>
            <a:r>
              <a:rPr sz="28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6425" y="750315"/>
            <a:ext cx="39433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ResponseEntity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425" y="2286508"/>
            <a:ext cx="27698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Returning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Tickets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425" y="4508500"/>
            <a:ext cx="3544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Returning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4088335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445895" marR="628650" indent="-809625">
              <a:lnSpc>
                <a:spcPct val="101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HttpStatus.NOT_FOUND</a:t>
            </a:r>
            <a:r>
              <a:rPr sz="24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404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Found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35" y="4088335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479425">
              <a:lnSpc>
                <a:spcPct val="100000"/>
              </a:lnSpc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HttpStatus.CONFLICT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409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329" y="2193544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2303780" marR="450850" indent="-1845310">
              <a:lnSpc>
                <a:spcPct val="101000"/>
              </a:lnSpc>
              <a:spcBef>
                <a:spcPts val="5"/>
              </a:spcBef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HttpStatus.BAD_REQUEST</a:t>
            </a:r>
            <a:r>
              <a:rPr sz="24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400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35" y="2193544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24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s.</a:t>
            </a:r>
            <a:r>
              <a:rPr sz="2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66697" y="517651"/>
            <a:ext cx="3770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Response</a:t>
            </a:r>
            <a:r>
              <a:rPr sz="3600" spc="-26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Codes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0606" y="2718308"/>
            <a:ext cx="444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202020"/>
                </a:solidFill>
              </a:rPr>
              <a:t>Exception</a:t>
            </a:r>
            <a:r>
              <a:rPr sz="3600" spc="-254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Handling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WPS Presentation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Courier New</vt:lpstr>
      <vt:lpstr>Lucida Sans Unicode</vt:lpstr>
      <vt:lpstr>Times New Roman</vt:lpstr>
      <vt:lpstr>Tahoma</vt:lpstr>
      <vt:lpstr>Calibri</vt:lpstr>
      <vt:lpstr>Microsoft YaHei</vt:lpstr>
      <vt:lpstr>Arial Unicode MS</vt:lpstr>
      <vt:lpstr>Office Theme</vt:lpstr>
      <vt:lpstr>Building a RESTful Web Application  with Spring Boot</vt:lpstr>
      <vt:lpstr>REST architecture style  HTTP response codes  Annotations</vt:lpstr>
      <vt:lpstr>REST Architecture Style</vt:lpstr>
      <vt:lpstr>REST Architecture Style</vt:lpstr>
      <vt:lpstr>Demo</vt:lpstr>
      <vt:lpstr>Response Formats</vt:lpstr>
      <vt:lpstr>Class ResponseEntity&lt;T&gt;</vt:lpstr>
      <vt:lpstr>Response Codes</vt:lpstr>
      <vt:lpstr>Exception Handling</vt:lpstr>
      <vt:lpstr>Response Codes</vt:lpstr>
      <vt:lpstr>ResponseStatusExcpeption</vt:lpstr>
      <vt:lpstr>PowerPoint 演示文稿</vt:lpstr>
      <vt:lpstr>REST architecture style  @RestController  Automatic Configuration  ResponseStatusException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RESTful Web Application  with Spring Boot</dc:title>
  <dc:creator/>
  <cp:lastModifiedBy>Steve Sam</cp:lastModifiedBy>
  <cp:revision>2</cp:revision>
  <dcterms:created xsi:type="dcterms:W3CDTF">2021-10-21T17:56:00Z</dcterms:created>
  <dcterms:modified xsi:type="dcterms:W3CDTF">2025-06-03T14:10:55Z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E02FAC7435434A19A6C8F4B3EAE5B40A</vt:lpwstr>
  </property>
  <property fmtid="{D5CDD505-2E9C-101B-9397-08002B2CF9AE}" pid="3" name="KSOProductBuildVer">
    <vt:lpwstr>1033-12.2.0.21179</vt:lpwstr>
  </property>
</Properties>
</file>