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5" y="2718308"/>
            <a:ext cx="1061984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4316" y="1925828"/>
            <a:ext cx="9183367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75601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70" dirty="0">
                <a:solidFill>
                  <a:srgbClr val="171717"/>
                </a:solidFill>
              </a:rPr>
              <a:t>E</a:t>
            </a:r>
            <a:r>
              <a:rPr sz="4500" spc="-65" dirty="0">
                <a:solidFill>
                  <a:srgbClr val="171717"/>
                </a:solidFill>
              </a:rPr>
              <a:t>n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5" dirty="0">
                <a:solidFill>
                  <a:srgbClr val="171717"/>
                </a:solidFill>
              </a:rPr>
              <a:t>b</a:t>
            </a:r>
            <a:r>
              <a:rPr sz="4500" spc="-70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40" dirty="0">
                <a:solidFill>
                  <a:srgbClr val="171717"/>
                </a:solidFill>
              </a:rPr>
              <a:t>A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45" dirty="0">
                <a:solidFill>
                  <a:srgbClr val="171717"/>
                </a:solidFill>
              </a:rPr>
              <a:t>a</a:t>
            </a:r>
            <a:r>
              <a:rPr sz="4500" spc="-1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495" dirty="0">
                <a:solidFill>
                  <a:srgbClr val="171717"/>
                </a:solidFill>
              </a:rPr>
              <a:t>s</a:t>
            </a:r>
            <a:r>
              <a:rPr sz="4500" spc="-265" dirty="0">
                <a:solidFill>
                  <a:srgbClr val="171717"/>
                </a:solidFill>
              </a:rPr>
              <a:t>,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M</a:t>
            </a:r>
            <a:r>
              <a:rPr sz="4500" spc="-100" dirty="0">
                <a:solidFill>
                  <a:srgbClr val="171717"/>
                </a:solidFill>
              </a:rPr>
              <a:t>e</a:t>
            </a:r>
            <a:r>
              <a:rPr sz="4500" spc="-110" dirty="0">
                <a:solidFill>
                  <a:srgbClr val="171717"/>
                </a:solidFill>
              </a:rPr>
              <a:t>t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495" dirty="0">
                <a:solidFill>
                  <a:srgbClr val="171717"/>
                </a:solidFill>
              </a:rPr>
              <a:t>s</a:t>
            </a:r>
            <a:r>
              <a:rPr sz="4500" spc="-265" dirty="0">
                <a:solidFill>
                  <a:srgbClr val="171717"/>
                </a:solidFill>
              </a:rPr>
              <a:t>,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30" dirty="0">
                <a:solidFill>
                  <a:srgbClr val="171717"/>
                </a:solidFill>
              </a:rPr>
              <a:t>d  </a:t>
            </a:r>
            <a:r>
              <a:rPr sz="4500" spc="-100" dirty="0">
                <a:solidFill>
                  <a:srgbClr val="171717"/>
                </a:solidFill>
              </a:rPr>
              <a:t>H</a:t>
            </a:r>
            <a:r>
              <a:rPr sz="4500" spc="-110" dirty="0">
                <a:solidFill>
                  <a:srgbClr val="171717"/>
                </a:solidFill>
              </a:rPr>
              <a:t>e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14" dirty="0">
                <a:solidFill>
                  <a:srgbClr val="171717"/>
                </a:solidFill>
              </a:rPr>
              <a:t>l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260" dirty="0">
                <a:solidFill>
                  <a:srgbClr val="171717"/>
                </a:solidFill>
              </a:rPr>
              <a:t>In</a:t>
            </a:r>
            <a:r>
              <a:rPr sz="4500" spc="-295" dirty="0">
                <a:solidFill>
                  <a:srgbClr val="171717"/>
                </a:solidFill>
              </a:rPr>
              <a:t>d</a:t>
            </a:r>
            <a:r>
              <a:rPr sz="4500" spc="-90" dirty="0">
                <a:solidFill>
                  <a:srgbClr val="171717"/>
                </a:solidFill>
              </a:rPr>
              <a:t>ic</a:t>
            </a:r>
            <a:r>
              <a:rPr sz="4500" spc="-110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65" dirty="0">
                <a:solidFill>
                  <a:srgbClr val="171717"/>
                </a:solidFill>
              </a:rPr>
              <a:t>o</a:t>
            </a:r>
            <a:r>
              <a:rPr sz="4500" spc="-85" dirty="0">
                <a:solidFill>
                  <a:srgbClr val="171717"/>
                </a:solidFill>
              </a:rPr>
              <a:t>r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Spring</a:t>
            </a:r>
            <a:r>
              <a:rPr spc="-140" dirty="0"/>
              <a:t> </a:t>
            </a:r>
            <a:r>
              <a:rPr spc="85" dirty="0"/>
              <a:t>Boot</a:t>
            </a:r>
            <a:r>
              <a:rPr spc="-135" dirty="0"/>
              <a:t> </a:t>
            </a:r>
            <a:r>
              <a:rPr spc="45" dirty="0"/>
              <a:t>Actuator</a:t>
            </a:r>
            <a:endParaRPr spc="45" dirty="0"/>
          </a:p>
          <a:p>
            <a:pPr marL="3733800" marR="5080">
              <a:lnSpc>
                <a:spcPct val="163000"/>
              </a:lnSpc>
            </a:pPr>
            <a:r>
              <a:rPr spc="50" dirty="0"/>
              <a:t>Production</a:t>
            </a:r>
            <a:r>
              <a:rPr spc="-125" dirty="0"/>
              <a:t> </a:t>
            </a:r>
            <a:r>
              <a:rPr spc="35" dirty="0"/>
              <a:t>support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20" dirty="0"/>
              <a:t>monitoring </a:t>
            </a:r>
            <a:r>
              <a:rPr spc="-830" dirty="0"/>
              <a:t> </a:t>
            </a:r>
            <a:r>
              <a:rPr spc="5" dirty="0"/>
              <a:t>Default</a:t>
            </a:r>
            <a:r>
              <a:rPr spc="-125" dirty="0"/>
              <a:t> </a:t>
            </a:r>
            <a:r>
              <a:rPr spc="35" dirty="0"/>
              <a:t>endpoints</a:t>
            </a:r>
            <a:endParaRPr spc="35" dirty="0"/>
          </a:p>
          <a:p>
            <a:pPr marL="3733800" marR="919480">
              <a:lnSpc>
                <a:spcPts val="4680"/>
              </a:lnSpc>
              <a:spcBef>
                <a:spcPts val="185"/>
              </a:spcBef>
            </a:pPr>
            <a:r>
              <a:rPr spc="40" dirty="0"/>
              <a:t>Enabled</a:t>
            </a:r>
            <a:r>
              <a:rPr spc="-140" dirty="0"/>
              <a:t> </a:t>
            </a:r>
            <a:r>
              <a:rPr spc="35" dirty="0"/>
              <a:t>additional</a:t>
            </a:r>
            <a:r>
              <a:rPr spc="-145" dirty="0"/>
              <a:t> </a:t>
            </a:r>
            <a:r>
              <a:rPr spc="30" dirty="0"/>
              <a:t>endpoints </a:t>
            </a:r>
            <a:r>
              <a:rPr spc="-825" dirty="0"/>
              <a:t> </a:t>
            </a:r>
            <a:r>
              <a:rPr spc="5" dirty="0"/>
              <a:t>Custom</a:t>
            </a:r>
            <a:r>
              <a:rPr spc="-130" dirty="0"/>
              <a:t> </a:t>
            </a:r>
            <a:r>
              <a:rPr spc="30" dirty="0"/>
              <a:t>endpoints</a:t>
            </a:r>
            <a:endParaRPr spc="3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925828"/>
            <a:ext cx="390652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4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Boot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Actuator</a:t>
            </a:r>
            <a:endParaRPr sz="2400"/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45" dirty="0">
                <a:solidFill>
                  <a:srgbClr val="F05A28"/>
                </a:solidFill>
              </a:rPr>
              <a:t>Actuator </a:t>
            </a:r>
            <a:r>
              <a:rPr sz="2400" spc="30" dirty="0">
                <a:solidFill>
                  <a:srgbClr val="F05A28"/>
                </a:solidFill>
              </a:rPr>
              <a:t>endpoints </a:t>
            </a:r>
            <a:r>
              <a:rPr sz="2400" spc="3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Custom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metric</a:t>
            </a:r>
            <a:r>
              <a:rPr sz="2400" spc="-130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endpoints </a:t>
            </a:r>
            <a:r>
              <a:rPr sz="2400" spc="-83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Health </a:t>
            </a:r>
            <a:r>
              <a:rPr sz="2400" spc="25" dirty="0">
                <a:solidFill>
                  <a:srgbClr val="F05A28"/>
                </a:solidFill>
              </a:rPr>
              <a:t>indicators </a:t>
            </a:r>
            <a:r>
              <a:rPr sz="2400" spc="3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Monitoring</a:t>
            </a:r>
            <a:r>
              <a:rPr sz="2400" spc="-13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capabilities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82433" y="2718308"/>
            <a:ext cx="202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A</a:t>
            </a:r>
            <a:r>
              <a:rPr spc="235" dirty="0"/>
              <a:t>c</a:t>
            </a:r>
            <a:r>
              <a:rPr spc="30" dirty="0"/>
              <a:t>t</a:t>
            </a:r>
            <a:r>
              <a:rPr spc="-70" dirty="0"/>
              <a:t>u</a:t>
            </a:r>
            <a:r>
              <a:rPr spc="-100" dirty="0"/>
              <a:t>a</a:t>
            </a:r>
            <a:r>
              <a:rPr spc="-25" dirty="0"/>
              <a:t>t</a:t>
            </a:r>
            <a:r>
              <a:rPr spc="135" dirty="0"/>
              <a:t>o</a:t>
            </a:r>
            <a:r>
              <a:rPr spc="-80" dirty="0"/>
              <a:t>r</a:t>
            </a:r>
            <a:endParaRPr spc="-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7124" y="517651"/>
            <a:ext cx="2011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rgbClr val="404040"/>
                </a:solidFill>
              </a:rPr>
              <a:t>A</a:t>
            </a:r>
            <a:r>
              <a:rPr spc="23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70" dirty="0">
                <a:solidFill>
                  <a:srgbClr val="404040"/>
                </a:solidFill>
              </a:rPr>
              <a:t>u</a:t>
            </a:r>
            <a:r>
              <a:rPr spc="-125" dirty="0">
                <a:solidFill>
                  <a:srgbClr val="404040"/>
                </a:solidFill>
              </a:rPr>
              <a:t>a</a:t>
            </a:r>
            <a:r>
              <a:rPr spc="-40" dirty="0">
                <a:solidFill>
                  <a:srgbClr val="404040"/>
                </a:solidFill>
              </a:rPr>
              <a:t>t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0" dirty="0">
                <a:solidFill>
                  <a:srgbClr val="404040"/>
                </a:solidFill>
              </a:rPr>
              <a:t>r</a:t>
            </a:r>
            <a:endParaRPr spc="-100" dirty="0">
              <a:solidFill>
                <a:srgbClr val="40404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3491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Health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auditing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3249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Metrics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4185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Exposes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JMX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3818" y="2303779"/>
            <a:ext cx="988441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spring-boot-starter-actuator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3906" y="517651"/>
            <a:ext cx="321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Dependencies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001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Actuator</a:t>
            </a:r>
            <a:r>
              <a:rPr sz="2400" spc="-1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85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Custom</a:t>
            </a:r>
            <a:r>
              <a:rPr spc="-254" dirty="0"/>
              <a:t> </a:t>
            </a:r>
            <a:r>
              <a:rPr spc="35" dirty="0"/>
              <a:t>Endpoints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224" y="517651"/>
            <a:ext cx="549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Custom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Health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60" dirty="0">
                <a:solidFill>
                  <a:srgbClr val="404040"/>
                </a:solidFill>
              </a:rPr>
              <a:t>Indicator</a:t>
            </a:r>
            <a:endParaRPr spc="-60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81750" y="2163239"/>
            <a:ext cx="3888740" cy="4148454"/>
            <a:chOff x="6381750" y="2163239"/>
            <a:chExt cx="3888740" cy="4148454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81750" y="2163239"/>
              <a:ext cx="3888204" cy="41480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9356" y="2410579"/>
              <a:ext cx="1445859" cy="17221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9042" y="2365322"/>
              <a:ext cx="1445179" cy="17735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8141" y="4090936"/>
              <a:ext cx="1447425" cy="15155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5337" y="3990755"/>
              <a:ext cx="1435795" cy="16157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761880" y="1632203"/>
            <a:ext cx="1080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HR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10793" y="2662702"/>
            <a:ext cx="3985260" cy="2527300"/>
            <a:chOff x="2110793" y="2662702"/>
            <a:chExt cx="3985260" cy="252730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0793" y="2662702"/>
              <a:ext cx="2532777" cy="25268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3570" y="3859443"/>
              <a:ext cx="1452880" cy="133350"/>
            </a:xfrm>
            <a:custGeom>
              <a:avLst/>
              <a:gdLst/>
              <a:ahLst/>
              <a:cxnLst/>
              <a:rect l="l" t="t" r="r" b="b"/>
              <a:pathLst>
                <a:path w="1452879" h="133350">
                  <a:moveTo>
                    <a:pt x="1319081" y="88899"/>
                  </a:moveTo>
                  <a:lnTo>
                    <a:pt x="1319081" y="133350"/>
                  </a:lnTo>
                  <a:lnTo>
                    <a:pt x="1407981" y="88900"/>
                  </a:lnTo>
                  <a:lnTo>
                    <a:pt x="1319081" y="88899"/>
                  </a:lnTo>
                  <a:close/>
                </a:path>
                <a:path w="1452879" h="133350">
                  <a:moveTo>
                    <a:pt x="1319081" y="44449"/>
                  </a:moveTo>
                  <a:lnTo>
                    <a:pt x="1319081" y="88899"/>
                  </a:lnTo>
                  <a:lnTo>
                    <a:pt x="1341306" y="88900"/>
                  </a:lnTo>
                  <a:lnTo>
                    <a:pt x="1341306" y="44450"/>
                  </a:lnTo>
                  <a:lnTo>
                    <a:pt x="1319081" y="44449"/>
                  </a:lnTo>
                  <a:close/>
                </a:path>
                <a:path w="1452879" h="133350">
                  <a:moveTo>
                    <a:pt x="1319081" y="0"/>
                  </a:moveTo>
                  <a:lnTo>
                    <a:pt x="1319081" y="44449"/>
                  </a:lnTo>
                  <a:lnTo>
                    <a:pt x="1341306" y="44450"/>
                  </a:lnTo>
                  <a:lnTo>
                    <a:pt x="1341306" y="88900"/>
                  </a:lnTo>
                  <a:lnTo>
                    <a:pt x="1407984" y="88898"/>
                  </a:lnTo>
                  <a:lnTo>
                    <a:pt x="1452431" y="66675"/>
                  </a:lnTo>
                  <a:lnTo>
                    <a:pt x="1319081" y="0"/>
                  </a:lnTo>
                  <a:close/>
                </a:path>
                <a:path w="1452879" h="133350">
                  <a:moveTo>
                    <a:pt x="0" y="44448"/>
                  </a:moveTo>
                  <a:lnTo>
                    <a:pt x="0" y="88898"/>
                  </a:lnTo>
                  <a:lnTo>
                    <a:pt x="1319081" y="88899"/>
                  </a:lnTo>
                  <a:lnTo>
                    <a:pt x="1319081" y="44449"/>
                  </a:lnTo>
                  <a:lnTo>
                    <a:pt x="0" y="444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200650" y="5420867"/>
            <a:ext cx="930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HR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2828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Custom</a:t>
            </a:r>
            <a:r>
              <a:rPr sz="24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endpoints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Presentation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Enabling Actuators, Metrics, and  Health Indicators</vt:lpstr>
      <vt:lpstr>Actuator endpoints  Custom metric endpoints  Health indicators  Monitoring capabilities</vt:lpstr>
      <vt:lpstr>Actuator</vt:lpstr>
      <vt:lpstr>Actuator</vt:lpstr>
      <vt:lpstr>Dependencies</vt:lpstr>
      <vt:lpstr>PowerPoint 演示文稿</vt:lpstr>
      <vt:lpstr>Custom Endpoints</vt:lpstr>
      <vt:lpstr>Custom Health Indicator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Actuators, Metrics, and  Health Indicators</dc:title>
  <dc:creator/>
  <cp:lastModifiedBy>Steve Sam</cp:lastModifiedBy>
  <cp:revision>3</cp:revision>
  <dcterms:created xsi:type="dcterms:W3CDTF">2021-10-21T18:11:00Z</dcterms:created>
  <dcterms:modified xsi:type="dcterms:W3CDTF">2025-06-03T14:16:59Z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CB0B9970529545B38CC967734254FD81</vt:lpwstr>
  </property>
  <property fmtid="{D5CDD505-2E9C-101B-9397-08002B2CF9AE}" pid="3" name="KSOProductBuildVer">
    <vt:lpwstr>1033-12.2.0.21179</vt:lpwstr>
  </property>
</Properties>
</file>