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73" r:id="rId2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5503" y="1916187"/>
            <a:ext cx="894099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74" y="1916483"/>
            <a:ext cx="973925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8431" y="2035810"/>
            <a:ext cx="4918709" cy="2786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10699"/>
            <a:ext cx="97682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75" dirty="0">
                <a:solidFill>
                  <a:srgbClr val="161616"/>
                </a:solidFill>
              </a:rPr>
              <a:t>P</a:t>
            </a:r>
            <a:r>
              <a:rPr sz="4500" spc="-315" dirty="0">
                <a:solidFill>
                  <a:srgbClr val="161616"/>
                </a:solidFill>
              </a:rPr>
              <a:t>r</a:t>
            </a:r>
            <a:r>
              <a:rPr sz="4500" spc="-155" dirty="0">
                <a:solidFill>
                  <a:srgbClr val="161616"/>
                </a:solidFill>
              </a:rPr>
              <a:t>esent</a:t>
            </a:r>
            <a:r>
              <a:rPr sz="4500" spc="-140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40" dirty="0">
                <a:solidFill>
                  <a:srgbClr val="161616"/>
                </a:solidFill>
              </a:rPr>
              <a:t> </a:t>
            </a:r>
            <a:r>
              <a:rPr sz="4500" spc="-220" dirty="0">
                <a:solidFill>
                  <a:srgbClr val="161616"/>
                </a:solidFill>
              </a:rPr>
              <a:t>a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d</a:t>
            </a:r>
            <a:r>
              <a:rPr sz="4500" spc="-455" dirty="0">
                <a:solidFill>
                  <a:srgbClr val="161616"/>
                </a:solidFill>
              </a:rPr>
              <a:t> </a:t>
            </a:r>
            <a:r>
              <a:rPr sz="4500" spc="250" dirty="0">
                <a:solidFill>
                  <a:srgbClr val="161616"/>
                </a:solidFill>
              </a:rPr>
              <a:t>A</a:t>
            </a:r>
            <a:r>
              <a:rPr sz="4500" spc="65" dirty="0">
                <a:solidFill>
                  <a:srgbClr val="161616"/>
                </a:solidFill>
              </a:rPr>
              <a:t>gg</a:t>
            </a:r>
            <a:r>
              <a:rPr sz="4500" spc="-315" dirty="0">
                <a:solidFill>
                  <a:srgbClr val="161616"/>
                </a:solidFill>
              </a:rPr>
              <a:t>r</a:t>
            </a:r>
            <a:r>
              <a:rPr sz="4500" spc="-95" dirty="0">
                <a:solidFill>
                  <a:srgbClr val="161616"/>
                </a:solidFill>
              </a:rPr>
              <a:t>eg</a:t>
            </a:r>
            <a:r>
              <a:rPr sz="4500" spc="-120" dirty="0">
                <a:solidFill>
                  <a:srgbClr val="161616"/>
                </a:solidFill>
              </a:rPr>
              <a:t>at</a:t>
            </a:r>
            <a:r>
              <a:rPr sz="4500" spc="-125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40" dirty="0">
                <a:solidFill>
                  <a:srgbClr val="161616"/>
                </a:solidFill>
              </a:rPr>
              <a:t> </a:t>
            </a:r>
            <a:r>
              <a:rPr sz="4500" spc="-45" dirty="0">
                <a:solidFill>
                  <a:srgbClr val="161616"/>
                </a:solidFill>
              </a:rPr>
              <a:t>R</a:t>
            </a:r>
            <a:r>
              <a:rPr sz="4500" spc="-190" dirty="0">
                <a:solidFill>
                  <a:srgbClr val="161616"/>
                </a:solidFill>
              </a:rPr>
              <a:t>esu</a:t>
            </a:r>
            <a:r>
              <a:rPr sz="4500" spc="-155" dirty="0">
                <a:solidFill>
                  <a:srgbClr val="161616"/>
                </a:solidFill>
              </a:rPr>
              <a:t>l</a:t>
            </a:r>
            <a:r>
              <a:rPr sz="4500" spc="-145" dirty="0">
                <a:solidFill>
                  <a:srgbClr val="161616"/>
                </a:solidFill>
              </a:rPr>
              <a:t>ts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486"/>
                </a:lnTo>
                <a:lnTo>
                  <a:pt x="12192000" y="38884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618731"/>
            <a:ext cx="260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SE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dirty="0">
                <a:latin typeface="Arial MT"/>
                <a:cs typeface="Arial MT"/>
              </a:rPr>
              <a:t>ECT</a:t>
            </a:r>
            <a:r>
              <a:rPr sz="2400" spc="-185" dirty="0">
                <a:latin typeface="Arial MT"/>
                <a:cs typeface="Arial MT"/>
              </a:rPr>
              <a:t> </a:t>
            </a:r>
            <a:r>
              <a:rPr sz="2400" spc="-180" dirty="0">
                <a:solidFill>
                  <a:srgbClr val="EF5A28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EF5A28"/>
                </a:solidFill>
                <a:latin typeface="Arial MT"/>
                <a:cs typeface="Arial MT"/>
              </a:rPr>
              <a:t>VG</a:t>
            </a:r>
            <a:r>
              <a:rPr sz="2400" spc="-5" dirty="0">
                <a:latin typeface="Arial MT"/>
                <a:cs typeface="Arial MT"/>
              </a:rPr>
              <a:t>(age)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468" y="3213091"/>
            <a:ext cx="9418320" cy="242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person;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50">
              <a:latin typeface="Arial MT"/>
              <a:cs typeface="Arial MT"/>
            </a:endParaRPr>
          </a:p>
          <a:p>
            <a:pPr marL="55245">
              <a:lnSpc>
                <a:spcPct val="100000"/>
              </a:lnSpc>
              <a:spcBef>
                <a:spcPts val="5"/>
              </a:spcBef>
            </a:pP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function,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</a:t>
            </a:r>
            <a:r>
              <a:rPr sz="24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clause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above</a:t>
            </a:r>
            <a:r>
              <a:rPr sz="24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average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age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17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15421" y="553811"/>
          <a:ext cx="4899659" cy="2773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grade_lvl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age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Eliza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17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17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Leslie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Senior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Matt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16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Freshman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15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Susie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2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18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30322" y="2622063"/>
            <a:ext cx="1684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BC750"/>
                </a:solidFill>
                <a:latin typeface="Arial MT"/>
                <a:cs typeface="Arial MT"/>
              </a:rPr>
              <a:t>AS</a:t>
            </a:r>
            <a:r>
              <a:rPr sz="2400" spc="-95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Arial MT"/>
                <a:cs typeface="Arial MT"/>
              </a:rPr>
              <a:t>avg_age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304" y="1877108"/>
            <a:ext cx="2452547" cy="23405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4053" y="1871561"/>
            <a:ext cx="2317347" cy="23493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4138" y="2566073"/>
            <a:ext cx="2447889" cy="9619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47819" y="4545905"/>
            <a:ext cx="281305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4455" algn="just">
              <a:lnSpc>
                <a:spcPct val="100000"/>
              </a:lnSpc>
              <a:spcBef>
                <a:spcPts val="95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Aggregate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more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sophisticated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analysis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37157" y="519066"/>
            <a:ext cx="402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404040"/>
                </a:solidFill>
              </a:rPr>
              <a:t>Analyzing</a:t>
            </a:r>
            <a:r>
              <a:rPr spc="-229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Groups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11991" y="4545905"/>
            <a:ext cx="2585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 marR="5080" indent="-39370">
              <a:lnSpc>
                <a:spcPct val="100000"/>
              </a:lnSpc>
              <a:spcBef>
                <a:spcPts val="95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average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grade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level?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2659" y="4545905"/>
            <a:ext cx="2935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6830">
              <a:lnSpc>
                <a:spcPct val="100000"/>
              </a:lnSpc>
              <a:spcBef>
                <a:spcPts val="95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GROUP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groups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995" y="754380"/>
            <a:ext cx="3361690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grade_lvl,</a:t>
            </a:r>
            <a:endParaRPr sz="2200">
              <a:latin typeface="Arial MT"/>
              <a:cs typeface="Arial MT"/>
            </a:endParaRPr>
          </a:p>
          <a:p>
            <a:pPr marL="167640" marR="5080" indent="373380">
              <a:lnSpc>
                <a:spcPts val="4440"/>
              </a:lnSpc>
              <a:spcBef>
                <a:spcPts val="450"/>
              </a:spcBef>
            </a:pPr>
            <a:r>
              <a:rPr sz="2200" spc="-165" dirty="0">
                <a:solidFill>
                  <a:srgbClr val="EF5A28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EF5A28"/>
                </a:solidFill>
                <a:latin typeface="Arial MT"/>
                <a:cs typeface="Arial MT"/>
              </a:rPr>
              <a:t>V</a:t>
            </a:r>
            <a:r>
              <a:rPr sz="2200" spc="-5" dirty="0">
                <a:solidFill>
                  <a:srgbClr val="EF5A28"/>
                </a:solidFill>
                <a:latin typeface="Arial MT"/>
                <a:cs typeface="Arial MT"/>
              </a:rPr>
              <a:t>G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(age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22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g_age  FROM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person</a:t>
            </a:r>
            <a:endParaRPr sz="2200">
              <a:latin typeface="Arial MT"/>
              <a:cs typeface="Arial MT"/>
            </a:endParaRPr>
          </a:p>
          <a:p>
            <a:pPr marL="89535">
              <a:lnSpc>
                <a:spcPct val="100000"/>
              </a:lnSpc>
              <a:spcBef>
                <a:spcPts val="1350"/>
              </a:spcBef>
            </a:pPr>
            <a:r>
              <a:rPr sz="2200" spc="-5" dirty="0">
                <a:solidFill>
                  <a:srgbClr val="9BC750"/>
                </a:solidFill>
                <a:latin typeface="Arial MT"/>
                <a:cs typeface="Arial MT"/>
              </a:rPr>
              <a:t>GROUP</a:t>
            </a:r>
            <a:r>
              <a:rPr sz="2200" spc="-7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BC750"/>
                </a:solidFill>
                <a:latin typeface="Arial MT"/>
                <a:cs typeface="Arial MT"/>
              </a:rPr>
              <a:t>BY</a:t>
            </a:r>
            <a:r>
              <a:rPr sz="2200" spc="-7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Arial MT"/>
                <a:cs typeface="Arial MT"/>
              </a:rPr>
              <a:t>grade_lvl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6425" y="753923"/>
            <a:ext cx="4257675" cy="104203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3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average</a:t>
            </a:r>
            <a:r>
              <a:rPr sz="22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38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Group</a:t>
            </a:r>
            <a:r>
              <a:rPr sz="22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grade</a:t>
            </a:r>
            <a:r>
              <a:rPr sz="22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level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74778" y="3218947"/>
          <a:ext cx="4899659" cy="2773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grade_lvl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age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Eliza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17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17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Leslie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Senior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Matt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16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Freshman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15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Susie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2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18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89470" y="3813307"/>
          <a:ext cx="3266440" cy="1584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grade_lvl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avg_age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Freshman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15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17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Senior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380" y="1762886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60384" y="1737233"/>
            <a:ext cx="1423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Incorrect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817" y="2855916"/>
            <a:ext cx="3629660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Arial MT"/>
                <a:cs typeface="Arial MT"/>
              </a:rPr>
              <a:t>grade_lvl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,</a:t>
            </a:r>
            <a:endParaRPr sz="2000">
              <a:latin typeface="Arial MT"/>
              <a:cs typeface="Arial MT"/>
            </a:endParaRPr>
          </a:p>
          <a:p>
            <a:pPr marL="153670" marR="5080" indent="347980">
              <a:lnSpc>
                <a:spcPct val="165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age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)</a:t>
            </a:r>
            <a:r>
              <a:rPr sz="2000" spc="-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mum_ag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e 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person;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0365" y="1737233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Correct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365" y="2855916"/>
            <a:ext cx="3629660" cy="183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grade_lvl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,</a:t>
            </a:r>
            <a:endParaRPr sz="2000">
              <a:latin typeface="Arial MT"/>
              <a:cs typeface="Arial MT"/>
            </a:endParaRPr>
          </a:p>
          <a:p>
            <a:pPr marL="153670" marR="5080" indent="347980">
              <a:lnSpc>
                <a:spcPct val="165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age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)</a:t>
            </a:r>
            <a:r>
              <a:rPr sz="2000" spc="-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m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mum_ag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e 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person</a:t>
            </a:r>
            <a:endParaRPr sz="200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GROUP</a:t>
            </a:r>
            <a:r>
              <a:rPr sz="2000" spc="-55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BY</a:t>
            </a:r>
            <a:r>
              <a:rPr sz="2000" spc="-50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grade_lvl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519066"/>
            <a:ext cx="811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Using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35" dirty="0">
                <a:solidFill>
                  <a:srgbClr val="404040"/>
                </a:solidFill>
              </a:rPr>
              <a:t>GROUP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190" dirty="0">
                <a:solidFill>
                  <a:srgbClr val="404040"/>
                </a:solidFill>
              </a:rPr>
              <a:t>BY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50" dirty="0">
                <a:solidFill>
                  <a:srgbClr val="404040"/>
                </a:solidFill>
              </a:rPr>
              <a:t>With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Aggregation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4558" y="4895088"/>
            <a:ext cx="5256530" cy="140525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34950" rIns="0" bIns="0" rtlCol="0">
            <a:spAutoFit/>
          </a:bodyPr>
          <a:lstStyle/>
          <a:p>
            <a:pPr marL="322580" marR="314325" indent="-1905" algn="ctr">
              <a:lnSpc>
                <a:spcPct val="100000"/>
              </a:lnSpc>
              <a:spcBef>
                <a:spcPts val="1850"/>
              </a:spcBef>
            </a:pP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All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non-aggregate 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fields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clause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represented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GROUP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clause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0621" y="3115670"/>
            <a:ext cx="4403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Explore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091" y="1828800"/>
            <a:ext cx="4268470" cy="2430145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WHERE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9712" y="4545742"/>
            <a:ext cx="22072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single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rows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8540" y="4545742"/>
            <a:ext cx="3007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9231" y="1829561"/>
            <a:ext cx="4265295" cy="242951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 panose="02020603050405020304"/>
              <a:cs typeface="Times New Roman" panose="02020603050405020304"/>
            </a:endParaRPr>
          </a:p>
          <a:p>
            <a:pPr marR="635" algn="ctr">
              <a:lnSpc>
                <a:spcPct val="100000"/>
              </a:lnSpc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HAVING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8071" y="519066"/>
            <a:ext cx="616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Filtering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Aggregate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Results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995" y="754380"/>
            <a:ext cx="336169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grade_lvl,</a:t>
            </a:r>
            <a:endParaRPr sz="2200">
              <a:latin typeface="Arial MT"/>
              <a:cs typeface="Arial MT"/>
            </a:endParaRPr>
          </a:p>
          <a:p>
            <a:pPr marL="167640" marR="5080" indent="373380">
              <a:lnSpc>
                <a:spcPts val="4440"/>
              </a:lnSpc>
              <a:spcBef>
                <a:spcPts val="450"/>
              </a:spcBef>
            </a:pPr>
            <a:r>
              <a:rPr sz="2200" spc="-165" dirty="0">
                <a:solidFill>
                  <a:srgbClr val="EF5A28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EF5A28"/>
                </a:solidFill>
                <a:latin typeface="Arial MT"/>
                <a:cs typeface="Arial MT"/>
              </a:rPr>
              <a:t>V</a:t>
            </a:r>
            <a:r>
              <a:rPr sz="2200" spc="-5" dirty="0">
                <a:solidFill>
                  <a:srgbClr val="EF5A28"/>
                </a:solidFill>
                <a:latin typeface="Arial MT"/>
                <a:cs typeface="Arial MT"/>
              </a:rPr>
              <a:t>G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(age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22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g_age  FROM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person</a:t>
            </a:r>
            <a:endParaRPr sz="2200">
              <a:latin typeface="Arial MT"/>
              <a:cs typeface="Arial MT"/>
            </a:endParaRPr>
          </a:p>
          <a:p>
            <a:pPr marL="89535">
              <a:lnSpc>
                <a:spcPct val="100000"/>
              </a:lnSpc>
              <a:spcBef>
                <a:spcPts val="135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sz="2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2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grade_lvl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200" spc="-5" dirty="0">
                <a:solidFill>
                  <a:srgbClr val="9BC750"/>
                </a:solidFill>
                <a:latin typeface="Arial MT"/>
                <a:cs typeface="Arial MT"/>
              </a:rPr>
              <a:t>H</a:t>
            </a:r>
            <a:r>
              <a:rPr sz="2200" spc="-165" dirty="0">
                <a:solidFill>
                  <a:srgbClr val="9BC750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9BC750"/>
                </a:solidFill>
                <a:latin typeface="Arial MT"/>
                <a:cs typeface="Arial MT"/>
              </a:rPr>
              <a:t>VING</a:t>
            </a:r>
            <a:r>
              <a:rPr sz="2200" spc="-14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2200" spc="-16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G(age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&lt;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19;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6425" y="672845"/>
            <a:ext cx="4865370" cy="86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0"/>
              </a:spcBef>
            </a:pPr>
            <a:r>
              <a:rPr sz="1550" spc="-155" dirty="0">
                <a:solidFill>
                  <a:srgbClr val="9BC75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55" dirty="0">
                <a:solidFill>
                  <a:srgbClr val="9BC75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HAVING</a:t>
            </a:r>
            <a:r>
              <a:rPr sz="22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clause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96545" marR="254000">
              <a:lnSpc>
                <a:spcPct val="76000"/>
              </a:lnSpc>
              <a:spcBef>
                <a:spcPts val="315"/>
              </a:spcBef>
            </a:pP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want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200" spc="-7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74778" y="3218947"/>
          <a:ext cx="4899659" cy="2773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grade_lvl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age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Eliza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17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Jane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17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Leslie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Senior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19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Matt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16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Ned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Freshman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15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Susie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2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18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89470" y="3813307"/>
          <a:ext cx="3266440" cy="1188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grade_lvl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4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avg_age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Freshman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15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Junior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17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0621" y="3115670"/>
            <a:ext cx="4601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HAVING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filter</a:t>
            </a:r>
            <a:r>
              <a:rPr sz="2400" spc="-1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380" y="1762886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3658" y="1737233"/>
            <a:ext cx="546976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5" dirty="0">
                <a:solidFill>
                  <a:srgbClr val="EF5A28"/>
                </a:solidFill>
                <a:latin typeface="Verdana" panose="020B0604030504040204"/>
              </a:rPr>
              <a:t>A subquery is a query nested inside another query</a:t>
            </a:r>
            <a:endParaRPr sz="2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817" y="2855916"/>
            <a:ext cx="362966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5" dirty="0">
                <a:solidFill>
                  <a:srgbClr val="EF5A28"/>
                </a:solidFill>
                <a:latin typeface="Verdana" panose="020B0604030504040204"/>
              </a:rPr>
              <a:t>Used to perform operations that require intermediate results.</a:t>
            </a:r>
            <a:endParaRPr sz="24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7282" y="1736342"/>
            <a:ext cx="4119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30" dirty="0">
                <a:solidFill>
                  <a:srgbClr val="2A9FBB"/>
                </a:solidFill>
                <a:latin typeface="Verdana" panose="020B0604030504040204"/>
              </a:rPr>
              <a:t>Types of Subqueries</a:t>
            </a:r>
            <a:endParaRPr sz="24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1969" y="2598648"/>
            <a:ext cx="3629660" cy="23718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spc="30" dirty="0">
                <a:solidFill>
                  <a:srgbClr val="2A9FBB"/>
                </a:solidFill>
                <a:latin typeface="Verdana" panose="020B0604030504040204"/>
              </a:rPr>
              <a:t>Single-row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spc="30" dirty="0">
              <a:solidFill>
                <a:srgbClr val="2A9FBB"/>
              </a:solidFill>
              <a:latin typeface="Verdana" panose="020B060403050404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spc="30" dirty="0">
                <a:solidFill>
                  <a:srgbClr val="2A9FBB"/>
                </a:solidFill>
                <a:latin typeface="Verdana" panose="020B0604030504040204"/>
              </a:rPr>
              <a:t>Multiple-row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spc="30" dirty="0">
              <a:solidFill>
                <a:srgbClr val="2A9FBB"/>
              </a:solidFill>
              <a:latin typeface="Verdana" panose="020B060403050404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spc="30" dirty="0">
                <a:solidFill>
                  <a:srgbClr val="2A9FBB"/>
                </a:solidFill>
                <a:latin typeface="Verdana" panose="020B0604030504040204"/>
              </a:rPr>
              <a:t>Correlated</a:t>
            </a:r>
          </a:p>
          <a:p>
            <a:pPr marL="82550">
              <a:lnSpc>
                <a:spcPct val="100000"/>
              </a:lnSpc>
              <a:spcBef>
                <a:spcPts val="1560"/>
              </a:spcBef>
            </a:pPr>
            <a:endParaRPr sz="20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519066"/>
            <a:ext cx="98922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25" dirty="0">
                <a:solidFill>
                  <a:srgbClr val="404040"/>
                </a:solidFill>
              </a:rPr>
              <a:t>Understanding Subqueries in PostgreSQL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4558" y="4895088"/>
            <a:ext cx="5256530" cy="1712007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34950" rIns="0" bIns="0" rtlCol="0">
            <a:spAutoFit/>
          </a:bodyPr>
          <a:lstStyle/>
          <a:p>
            <a:pPr marL="322580" marR="314325" indent="-1905" algn="ctr">
              <a:lnSpc>
                <a:spcPct val="100000"/>
              </a:lnSpc>
              <a:spcBef>
                <a:spcPts val="1850"/>
              </a:spcBef>
            </a:pPr>
            <a:r>
              <a:rPr lang="en-US" sz="2000" b="1" dirty="0"/>
              <a:t>Execution Time</a:t>
            </a:r>
            <a:r>
              <a:rPr lang="en-US" sz="2000" dirty="0"/>
              <a:t>: Subqueries can be slower than joins in some cases.</a:t>
            </a:r>
          </a:p>
          <a:p>
            <a:pPr marL="322580" marR="314325" indent="-1905" algn="ctr">
              <a:lnSpc>
                <a:spcPct val="100000"/>
              </a:lnSpc>
              <a:spcBef>
                <a:spcPts val="1850"/>
              </a:spcBef>
            </a:pPr>
            <a:r>
              <a:rPr lang="en-US" sz="2000" b="1" dirty="0"/>
              <a:t>Optimization</a:t>
            </a:r>
            <a:r>
              <a:rPr lang="en-US" sz="2000" dirty="0"/>
              <a:t>: PostgreSQL may optimize subqueries for better performance.</a:t>
            </a:r>
            <a:endParaRPr sz="20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DCE21-AF2B-CB07-0CD5-FEF63CFC276A}"/>
              </a:ext>
            </a:extLst>
          </p:cNvPr>
          <p:cNvSpPr txBox="1"/>
          <p:nvPr/>
        </p:nvSpPr>
        <p:spPr>
          <a:xfrm>
            <a:off x="6094022" y="4648200"/>
            <a:ext cx="6097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pc="30" dirty="0">
                <a:solidFill>
                  <a:srgbClr val="2A9FBB"/>
                </a:solidFill>
                <a:latin typeface="Verdana" panose="020B0604030504040204"/>
              </a:rPr>
              <a:t> Modularity: Break complex queries into simpler parts.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pc="30" dirty="0">
                <a:solidFill>
                  <a:srgbClr val="2A9FBB"/>
                </a:solidFill>
                <a:latin typeface="Verdana" panose="020B0604030504040204"/>
              </a:rPr>
              <a:t> Readability: Makes queries easier to understand.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pc="30" dirty="0">
                <a:solidFill>
                  <a:srgbClr val="2A9FBB"/>
                </a:solidFill>
                <a:latin typeface="Verdana" panose="020B0604030504040204"/>
              </a:rPr>
              <a:t> Flexibility: Can be used in SELECT, INSERT, UPDATE, DELETE statements.</a:t>
            </a:r>
            <a:endParaRPr lang="en-IN" spc="30" dirty="0">
              <a:solidFill>
                <a:srgbClr val="2A9FBB"/>
              </a:solidFill>
              <a:latin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2206274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380" y="1762886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3658" y="1737233"/>
            <a:ext cx="5469762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5" dirty="0">
                <a:solidFill>
                  <a:srgbClr val="EF5A28"/>
                </a:solidFill>
                <a:latin typeface="Verdana" panose="020B0604030504040204"/>
              </a:rPr>
              <a:t>A view in PostgreSQL is a virtual table that represents the result of a database query. It can simplify complex queries, enhance security, and provide a consistent interface to data.</a:t>
            </a:r>
            <a:endParaRPr sz="24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3632" y="1513427"/>
            <a:ext cx="411903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30" dirty="0">
                <a:solidFill>
                  <a:srgbClr val="2A9FBB"/>
                </a:solidFill>
                <a:latin typeface="Verdana" panose="020B0604030504040204"/>
              </a:rPr>
              <a:t>Views are created using the CREATE VIEW statement.</a:t>
            </a:r>
            <a:endParaRPr sz="24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8372" y="3051087"/>
            <a:ext cx="5196373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spc="30" dirty="0">
                <a:solidFill>
                  <a:srgbClr val="2A9FBB"/>
                </a:solidFill>
                <a:latin typeface="Verdana" panose="020B0604030504040204"/>
              </a:rPr>
              <a:t>Use views to create a customized presentation of data from one or more tables.</a:t>
            </a:r>
            <a:endParaRPr lang="en-US" sz="20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519066"/>
            <a:ext cx="98922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25" dirty="0">
                <a:solidFill>
                  <a:srgbClr val="404040"/>
                </a:solidFill>
              </a:rPr>
              <a:t>Database Views in PostgreSQL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600" y="4377446"/>
            <a:ext cx="5256530" cy="2389116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234950" rIns="0" bIns="0" rtlCol="0">
            <a:spAutoFit/>
          </a:bodyPr>
          <a:lstStyle/>
          <a:p>
            <a:pPr marL="322580" marR="314325" indent="-1905">
              <a:spcBef>
                <a:spcPts val="1850"/>
              </a:spcBef>
            </a:pPr>
            <a:r>
              <a:rPr lang="en-IN" sz="2400" b="1" dirty="0"/>
              <a:t>Scenarios for Using Views:</a:t>
            </a:r>
          </a:p>
          <a:p>
            <a:pPr marL="322580" marR="314325" indent="-1905">
              <a:spcBef>
                <a:spcPts val="1850"/>
              </a:spcBef>
            </a:pPr>
            <a:r>
              <a:rPr lang="en-IN" sz="2000" b="1" i="1" dirty="0"/>
              <a:t>Simplifying Complex Queries                  Enhancing Security                              </a:t>
            </a:r>
            <a:r>
              <a:rPr lang="en-US" sz="2000" b="1" i="1" dirty="0"/>
              <a:t>Providing a Layer of Abstraction            </a:t>
            </a:r>
            <a:r>
              <a:rPr lang="en-IN" sz="2000" b="1" i="1" dirty="0"/>
              <a:t>Aggregated Data                                                 Join Operations</a:t>
            </a:r>
            <a:endParaRPr lang="en-US" sz="2000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DCE21-AF2B-CB07-0CD5-FEF63CFC276A}"/>
              </a:ext>
            </a:extLst>
          </p:cNvPr>
          <p:cNvSpPr txBox="1"/>
          <p:nvPr/>
        </p:nvSpPr>
        <p:spPr>
          <a:xfrm>
            <a:off x="6094022" y="4648200"/>
            <a:ext cx="60979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spc="30" dirty="0">
                <a:solidFill>
                  <a:srgbClr val="2A9FBB"/>
                </a:solidFill>
                <a:latin typeface="Verdana" panose="020B0604030504040204"/>
              </a:rPr>
              <a:t>CREATE VIEW </a:t>
            </a:r>
            <a:r>
              <a:rPr lang="en-US" altLang="en-US" sz="2000" spc="30" dirty="0" err="1">
                <a:solidFill>
                  <a:srgbClr val="2A9FBB"/>
                </a:solidFill>
                <a:latin typeface="Verdana" panose="020B0604030504040204"/>
              </a:rPr>
              <a:t>view_name</a:t>
            </a:r>
            <a:r>
              <a:rPr lang="en-US" altLang="en-US" sz="2000" spc="30" dirty="0">
                <a:solidFill>
                  <a:srgbClr val="2A9FBB"/>
                </a:solidFill>
                <a:latin typeface="Verdana" panose="020B0604030504040204"/>
              </a:rPr>
              <a:t> 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spc="30" dirty="0">
                <a:solidFill>
                  <a:srgbClr val="2A9FBB"/>
                </a:solidFill>
                <a:latin typeface="Verdana" panose="020B0604030504040204"/>
              </a:rPr>
              <a:t>SELECT column1, column2,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spc="30" dirty="0">
                <a:solidFill>
                  <a:srgbClr val="2A9FBB"/>
                </a:solidFill>
                <a:latin typeface="Verdana" panose="020B0604030504040204"/>
              </a:rPr>
              <a:t>FROM </a:t>
            </a:r>
            <a:r>
              <a:rPr lang="en-US" altLang="en-US" sz="2000" spc="30" dirty="0" err="1">
                <a:solidFill>
                  <a:srgbClr val="2A9FBB"/>
                </a:solidFill>
                <a:latin typeface="Verdana" panose="020B0604030504040204"/>
              </a:rPr>
              <a:t>table_name</a:t>
            </a:r>
            <a:endParaRPr lang="en-US" altLang="en-US" sz="2000" spc="30" dirty="0">
              <a:solidFill>
                <a:srgbClr val="2A9FBB"/>
              </a:solidFill>
              <a:latin typeface="Verdana" panose="020B060403050404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spc="30" dirty="0">
                <a:solidFill>
                  <a:srgbClr val="2A9FBB"/>
                </a:solidFill>
                <a:latin typeface="Verdana" panose="020B0604030504040204"/>
              </a:rPr>
              <a:t>WHERE condition;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spc="30" dirty="0">
              <a:solidFill>
                <a:srgbClr val="2A9FBB"/>
              </a:solidFill>
              <a:latin typeface="Verdana" panose="020B060403050404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spc="30" dirty="0">
                <a:solidFill>
                  <a:srgbClr val="2A9FBB"/>
                </a:solidFill>
                <a:latin typeface="Verdana" panose="020B0604030504040204"/>
              </a:rPr>
              <a:t>DROP VIEW IF EXISTS </a:t>
            </a:r>
            <a:r>
              <a:rPr lang="en-US" altLang="en-US" sz="2000" spc="30" dirty="0" err="1">
                <a:solidFill>
                  <a:srgbClr val="2A9FBB"/>
                </a:solidFill>
                <a:latin typeface="Verdana" panose="020B0604030504040204"/>
              </a:rPr>
              <a:t>flight_info</a:t>
            </a:r>
            <a:r>
              <a:rPr lang="en-US" altLang="en-US" sz="2000" spc="30" dirty="0">
                <a:solidFill>
                  <a:srgbClr val="2A9FBB"/>
                </a:solidFill>
                <a:latin typeface="Verdana" panose="020B0604030504040204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2500397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620" y="2818490"/>
            <a:ext cx="502539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Sorting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Applying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calculations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5422" y="1916483"/>
            <a:ext cx="214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O</a:t>
            </a:r>
            <a:r>
              <a:rPr spc="-150" dirty="0"/>
              <a:t>v</a:t>
            </a:r>
            <a:r>
              <a:rPr spc="-50" dirty="0"/>
              <a:t>e</a:t>
            </a:r>
            <a:r>
              <a:rPr spc="-90" dirty="0"/>
              <a:t>rv</a:t>
            </a:r>
            <a:r>
              <a:rPr spc="-55" dirty="0"/>
              <a:t>i</a:t>
            </a:r>
            <a:r>
              <a:rPr spc="-140" dirty="0"/>
              <a:t>e</a:t>
            </a:r>
            <a:r>
              <a:rPr spc="150" dirty="0"/>
              <a:t>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380" y="1762886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3658" y="1513427"/>
            <a:ext cx="54697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5" dirty="0">
                <a:solidFill>
                  <a:srgbClr val="EF5A28"/>
                </a:solidFill>
                <a:latin typeface="Verdana" panose="020B0604030504040204"/>
              </a:rPr>
              <a:t>Technique</a:t>
            </a:r>
            <a:endParaRPr sz="24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3632" y="1513427"/>
            <a:ext cx="4119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30" dirty="0">
                <a:solidFill>
                  <a:srgbClr val="2A9FBB"/>
                </a:solidFill>
                <a:latin typeface="Verdana" panose="020B0604030504040204"/>
              </a:rPr>
              <a:t>Purpose</a:t>
            </a:r>
            <a:endParaRPr sz="24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0053" y="2423241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30" dirty="0">
                <a:solidFill>
                  <a:srgbClr val="2A9FBB"/>
                </a:solidFill>
                <a:latin typeface="Verdana" panose="020B0604030504040204"/>
              </a:rPr>
              <a:t>Speed up data retrieval.</a:t>
            </a:r>
            <a:endParaRPr lang="en-US" sz="20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519066"/>
            <a:ext cx="98922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25" dirty="0">
                <a:solidFill>
                  <a:srgbClr val="404040"/>
                </a:solidFill>
              </a:rPr>
              <a:t>Writing High-Performing SQL Queries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DCE21-AF2B-CB07-0CD5-FEF63CFC276A}"/>
              </a:ext>
            </a:extLst>
          </p:cNvPr>
          <p:cNvSpPr txBox="1"/>
          <p:nvPr/>
        </p:nvSpPr>
        <p:spPr>
          <a:xfrm>
            <a:off x="6094022" y="4324147"/>
            <a:ext cx="609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Improve performance by reducing the amount of data processed.</a:t>
            </a:r>
            <a:endParaRPr lang="en-US" altLang="en-US" sz="20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35BF912-55D6-F9B9-2FD1-B4497465C9B3}"/>
              </a:ext>
            </a:extLst>
          </p:cNvPr>
          <p:cNvSpPr txBox="1"/>
          <p:nvPr/>
        </p:nvSpPr>
        <p:spPr>
          <a:xfrm>
            <a:off x="521653" y="2392369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dirty="0"/>
              <a:t>Use Indexes Wisely</a:t>
            </a:r>
            <a:endParaRPr lang="en-US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D17B543-A5DE-28D0-61F6-0E2F3F404570}"/>
              </a:ext>
            </a:extLst>
          </p:cNvPr>
          <p:cNvSpPr txBox="1"/>
          <p:nvPr/>
        </p:nvSpPr>
        <p:spPr>
          <a:xfrm>
            <a:off x="6128301" y="3680221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30" dirty="0">
                <a:solidFill>
                  <a:srgbClr val="2A9FBB"/>
                </a:solidFill>
                <a:latin typeface="Verdana" panose="020B0604030504040204"/>
              </a:rPr>
              <a:t>Optimize query performance.</a:t>
            </a:r>
            <a:endParaRPr lang="en-US" sz="20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B5A8C70-AE13-7087-1200-DD75AFE7FACA}"/>
              </a:ext>
            </a:extLst>
          </p:cNvPr>
          <p:cNvSpPr txBox="1"/>
          <p:nvPr/>
        </p:nvSpPr>
        <p:spPr>
          <a:xfrm>
            <a:off x="521653" y="3836715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5" dirty="0">
                <a:solidFill>
                  <a:srgbClr val="EF5A28"/>
                </a:solidFill>
                <a:latin typeface="Verdana" panose="020B0604030504040204"/>
              </a:rPr>
              <a:t>Use JOINS Efficiently</a:t>
            </a:r>
            <a:endParaRPr lang="en-US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B7B38A4-EB73-8D45-CDFE-A8CC9E536284}"/>
              </a:ext>
            </a:extLst>
          </p:cNvPr>
          <p:cNvSpPr txBox="1"/>
          <p:nvPr/>
        </p:nvSpPr>
        <p:spPr>
          <a:xfrm>
            <a:off x="6146114" y="3036295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30" dirty="0">
                <a:solidFill>
                  <a:srgbClr val="2A9FBB"/>
                </a:solidFill>
                <a:latin typeface="Verdana" panose="020B0604030504040204"/>
              </a:rPr>
              <a:t>Reduce I/O overhead.</a:t>
            </a:r>
            <a:endParaRPr lang="en-US" sz="20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521653" y="3192789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5" dirty="0">
                <a:solidFill>
                  <a:srgbClr val="EF5A28"/>
                </a:solidFill>
                <a:latin typeface="Verdana" panose="020B0604030504040204"/>
              </a:rPr>
              <a:t>**Avoid SELECT ***</a:t>
            </a:r>
            <a:endParaRPr lang="en-US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73C65E8F-0AF4-89AA-0078-CEBFEFB8702F}"/>
              </a:ext>
            </a:extLst>
          </p:cNvPr>
          <p:cNvSpPr txBox="1"/>
          <p:nvPr/>
        </p:nvSpPr>
        <p:spPr>
          <a:xfrm>
            <a:off x="521653" y="4480641"/>
            <a:ext cx="549629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spc="5" dirty="0">
                <a:solidFill>
                  <a:srgbClr val="EF5A28"/>
                </a:solidFill>
                <a:latin typeface="Verdana" panose="020B0604030504040204"/>
              </a:rPr>
              <a:t>Limit the Number of Rows Returned</a:t>
            </a: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5CBC56DB-4282-7197-7DC7-A56DD69A1ECE}"/>
              </a:ext>
            </a:extLst>
          </p:cNvPr>
          <p:cNvSpPr txBox="1"/>
          <p:nvPr/>
        </p:nvSpPr>
        <p:spPr>
          <a:xfrm>
            <a:off x="521653" y="5395041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dirty="0"/>
              <a:t>Use Appropriate Data Types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E93CC7-1937-A49F-16A4-271749608F4F}"/>
              </a:ext>
            </a:extLst>
          </p:cNvPr>
          <p:cNvSpPr txBox="1"/>
          <p:nvPr/>
        </p:nvSpPr>
        <p:spPr>
          <a:xfrm>
            <a:off x="381000" y="5999928"/>
            <a:ext cx="6097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5" dirty="0">
                <a:solidFill>
                  <a:srgbClr val="EF5A28"/>
                </a:solidFill>
                <a:latin typeface="Verdana" panose="020B0604030504040204"/>
              </a:rPr>
              <a:t>Write Simple and Understandable Queries</a:t>
            </a:r>
            <a:endParaRPr lang="en-IN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BFFD1BE2-11A7-9359-8308-471A93812866}"/>
              </a:ext>
            </a:extLst>
          </p:cNvPr>
          <p:cNvSpPr txBox="1"/>
          <p:nvPr/>
        </p:nvSpPr>
        <p:spPr>
          <a:xfrm>
            <a:off x="6180053" y="5999928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Easier to maintain and optimize.</a:t>
            </a:r>
            <a:r>
              <a:rPr lang="en-IN" sz="2000" spc="30" dirty="0">
                <a:solidFill>
                  <a:srgbClr val="2A9FBB"/>
                </a:solidFill>
                <a:latin typeface="Verdana" panose="020B0604030504040204"/>
              </a:rPr>
              <a:t>.</a:t>
            </a:r>
            <a:endParaRPr lang="en-US" sz="20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58421A0E-61D5-A84B-DB59-ADA763A05244}"/>
              </a:ext>
            </a:extLst>
          </p:cNvPr>
          <p:cNvSpPr txBox="1"/>
          <p:nvPr/>
        </p:nvSpPr>
        <p:spPr>
          <a:xfrm>
            <a:off x="6177339" y="5356000"/>
            <a:ext cx="590005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Ensure efficient storage and quick access.</a:t>
            </a:r>
          </a:p>
        </p:txBody>
      </p:sp>
    </p:spTree>
    <p:extLst>
      <p:ext uri="{BB962C8B-B14F-4D97-AF65-F5344CB8AC3E}">
        <p14:creationId xmlns:p14="http://schemas.microsoft.com/office/powerpoint/2010/main" val="2597455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380" y="1762886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3658" y="1513427"/>
            <a:ext cx="546976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5" dirty="0">
                <a:solidFill>
                  <a:srgbClr val="EF5A28"/>
                </a:solidFill>
                <a:latin typeface="Verdana" panose="020B0604030504040204"/>
              </a:rPr>
              <a:t>Technique</a:t>
            </a:r>
            <a:endParaRPr sz="24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3632" y="1513427"/>
            <a:ext cx="4119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30" dirty="0">
                <a:solidFill>
                  <a:srgbClr val="2A9FBB"/>
                </a:solidFill>
                <a:latin typeface="Verdana" panose="020B0604030504040204"/>
              </a:rPr>
              <a:t>Purpose</a:t>
            </a:r>
            <a:endParaRPr sz="24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0053" y="2286000"/>
            <a:ext cx="519637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Improve performance with large datasets.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519066"/>
            <a:ext cx="98922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pc="25" dirty="0">
                <a:solidFill>
                  <a:srgbClr val="404040"/>
                </a:solidFill>
              </a:rPr>
              <a:t>Writing High-Performing SQL Queries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DCE21-AF2B-CB07-0CD5-FEF63CFC276A}"/>
              </a:ext>
            </a:extLst>
          </p:cNvPr>
          <p:cNvSpPr txBox="1"/>
          <p:nvPr/>
        </p:nvSpPr>
        <p:spPr>
          <a:xfrm>
            <a:off x="6017948" y="5135775"/>
            <a:ext cx="6097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spc="30" dirty="0">
                <a:solidFill>
                  <a:srgbClr val="2A9FBB"/>
                </a:solidFill>
                <a:latin typeface="Verdana" panose="020B0604030504040204"/>
              </a:rPr>
              <a:t>Maintain</a:t>
            </a:r>
            <a:r>
              <a:rPr lang="en-IN" sz="2000" dirty="0"/>
              <a:t> </a:t>
            </a:r>
            <a:r>
              <a:rPr lang="en-IN" sz="2000" spc="30" dirty="0">
                <a:solidFill>
                  <a:srgbClr val="2A9FBB"/>
                </a:solidFill>
                <a:latin typeface="Verdana" panose="020B0604030504040204"/>
              </a:rPr>
              <a:t>index efficiency.</a:t>
            </a:r>
            <a:endParaRPr lang="en-US" altLang="en-US" sz="20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35BF912-55D6-F9B9-2FD1-B4497465C9B3}"/>
              </a:ext>
            </a:extLst>
          </p:cNvPr>
          <p:cNvSpPr txBox="1"/>
          <p:nvPr/>
        </p:nvSpPr>
        <p:spPr>
          <a:xfrm>
            <a:off x="521653" y="2392369"/>
            <a:ext cx="562446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Use EXISTS Instead of IN for Subqueries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D17B543-A5DE-28D0-61F6-0E2F3F404570}"/>
              </a:ext>
            </a:extLst>
          </p:cNvPr>
          <p:cNvSpPr txBox="1"/>
          <p:nvPr/>
        </p:nvSpPr>
        <p:spPr>
          <a:xfrm>
            <a:off x="6146114" y="4361099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Identify and optimize slow queries.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B5A8C70-AE13-7087-1200-DD75AFE7FACA}"/>
              </a:ext>
            </a:extLst>
          </p:cNvPr>
          <p:cNvSpPr txBox="1"/>
          <p:nvPr/>
        </p:nvSpPr>
        <p:spPr>
          <a:xfrm>
            <a:off x="521653" y="4343400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5" dirty="0">
                <a:solidFill>
                  <a:srgbClr val="EF5A28"/>
                </a:solidFill>
                <a:latin typeface="Verdana" panose="020B0604030504040204"/>
              </a:rPr>
              <a:t>Use Query Analyzer Tools</a:t>
            </a:r>
            <a:endParaRPr lang="en-US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B7B38A4-EB73-8D45-CDFE-A8CC9E536284}"/>
              </a:ext>
            </a:extLst>
          </p:cNvPr>
          <p:cNvSpPr txBox="1"/>
          <p:nvPr/>
        </p:nvSpPr>
        <p:spPr>
          <a:xfrm>
            <a:off x="6146114" y="3410864"/>
            <a:ext cx="604588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Reduce the amount of data processed in joins.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521653" y="3479453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spc="5" dirty="0">
                <a:solidFill>
                  <a:srgbClr val="EF5A28"/>
                </a:solidFill>
                <a:latin typeface="Verdana" panose="020B0604030504040204"/>
              </a:rPr>
              <a:t>Optimize Join Order in Complex Queries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73C65E8F-0AF4-89AA-0078-CEBFEFB8702F}"/>
              </a:ext>
            </a:extLst>
          </p:cNvPr>
          <p:cNvSpPr txBox="1"/>
          <p:nvPr/>
        </p:nvSpPr>
        <p:spPr>
          <a:xfrm>
            <a:off x="521653" y="4987326"/>
            <a:ext cx="54962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spc="5" dirty="0">
                <a:solidFill>
                  <a:srgbClr val="EF5A28"/>
                </a:solidFill>
                <a:latin typeface="Verdana" panose="020B0604030504040204"/>
              </a:rPr>
              <a:t>Avoid Using Functions on Indexed Columns in WHERE Clause</a:t>
            </a:r>
          </a:p>
        </p:txBody>
      </p:sp>
    </p:spTree>
    <p:extLst>
      <p:ext uri="{BB962C8B-B14F-4D97-AF65-F5344CB8AC3E}">
        <p14:creationId xmlns:p14="http://schemas.microsoft.com/office/powerpoint/2010/main" val="704193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6719" y="0"/>
            <a:ext cx="4635246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0" y="1066800"/>
            <a:ext cx="369412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225" dirty="0"/>
              <a:t>Query Plan </a:t>
            </a:r>
            <a:r>
              <a:rPr spc="225" dirty="0"/>
              <a:t>O</a:t>
            </a:r>
            <a:r>
              <a:rPr spc="-150" dirty="0"/>
              <a:t>v</a:t>
            </a:r>
            <a:r>
              <a:rPr spc="-50" dirty="0"/>
              <a:t>e</a:t>
            </a:r>
            <a:r>
              <a:rPr spc="-90" dirty="0"/>
              <a:t>rv</a:t>
            </a:r>
            <a:r>
              <a:rPr spc="-55" dirty="0"/>
              <a:t>i</a:t>
            </a:r>
            <a:r>
              <a:rPr spc="-140" dirty="0"/>
              <a:t>e</a:t>
            </a:r>
            <a:r>
              <a:rPr spc="150" dirty="0"/>
              <a:t>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B5E77-AE08-9141-CEF1-AA0BC262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447800"/>
            <a:ext cx="583793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0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5867400" y="1762886"/>
            <a:ext cx="45719" cy="4790314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0053" y="1752600"/>
            <a:ext cx="5196373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Scans the entire table row-by-row. Suitable for small tables or when no relevant indexes exist.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519066"/>
            <a:ext cx="98922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25" dirty="0">
                <a:solidFill>
                  <a:srgbClr val="404040"/>
                </a:solidFill>
              </a:rPr>
              <a:t>Components of a Query Plan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5844540"/>
            <a:ext cx="2804160" cy="342900"/>
          </a:xfrm>
        </p:spPr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DCE21-AF2B-CB07-0CD5-FEF63CFC276A}"/>
              </a:ext>
            </a:extLst>
          </p:cNvPr>
          <p:cNvSpPr txBox="1"/>
          <p:nvPr/>
        </p:nvSpPr>
        <p:spPr>
          <a:xfrm>
            <a:off x="6017948" y="5101449"/>
            <a:ext cx="60979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Builds a hash table from the smaller table and probes the hash table using rows from the larger table.</a:t>
            </a:r>
            <a:endParaRPr lang="en-US" altLang="en-US" sz="20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35BF912-55D6-F9B9-2FD1-B4497465C9B3}"/>
              </a:ext>
            </a:extLst>
          </p:cNvPr>
          <p:cNvSpPr txBox="1"/>
          <p:nvPr/>
        </p:nvSpPr>
        <p:spPr>
          <a:xfrm>
            <a:off x="521653" y="1858969"/>
            <a:ext cx="562446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dirty="0" err="1"/>
              <a:t>Seq</a:t>
            </a:r>
            <a:r>
              <a:rPr lang="en-IN" dirty="0"/>
              <a:t> Scan (Sequential Scan)</a:t>
            </a:r>
            <a:endParaRPr lang="en-US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D17B543-A5DE-28D0-61F6-0E2F3F404570}"/>
              </a:ext>
            </a:extLst>
          </p:cNvPr>
          <p:cNvSpPr txBox="1"/>
          <p:nvPr/>
        </p:nvSpPr>
        <p:spPr>
          <a:xfrm>
            <a:off x="6146114" y="3827699"/>
            <a:ext cx="5196373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Identify Iterates over rows from one table and for each row, executes a nested query on the second table.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B5A8C70-AE13-7087-1200-DD75AFE7FACA}"/>
              </a:ext>
            </a:extLst>
          </p:cNvPr>
          <p:cNvSpPr txBox="1"/>
          <p:nvPr/>
        </p:nvSpPr>
        <p:spPr>
          <a:xfrm>
            <a:off x="521653" y="3810000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5" dirty="0">
                <a:solidFill>
                  <a:srgbClr val="EF5A28"/>
                </a:solidFill>
                <a:latin typeface="Verdana" panose="020B0604030504040204"/>
              </a:rPr>
              <a:t>Nested Loop Join</a:t>
            </a:r>
            <a:endParaRPr lang="en-US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B7B38A4-EB73-8D45-CDFE-A8CC9E536284}"/>
              </a:ext>
            </a:extLst>
          </p:cNvPr>
          <p:cNvSpPr txBox="1"/>
          <p:nvPr/>
        </p:nvSpPr>
        <p:spPr>
          <a:xfrm>
            <a:off x="6146114" y="2953664"/>
            <a:ext cx="604588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Uses an index to quickly locate rows. Efficient for selective queries where an index exists.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521653" y="2946053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5" dirty="0">
                <a:solidFill>
                  <a:srgbClr val="EF5A28"/>
                </a:solidFill>
                <a:latin typeface="Verdana" panose="020B0604030504040204"/>
              </a:rPr>
              <a:t>Index Scan</a:t>
            </a:r>
            <a:endParaRPr lang="en-US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73C65E8F-0AF4-89AA-0078-CEBFEFB8702F}"/>
              </a:ext>
            </a:extLst>
          </p:cNvPr>
          <p:cNvSpPr txBox="1"/>
          <p:nvPr/>
        </p:nvSpPr>
        <p:spPr>
          <a:xfrm>
            <a:off x="521653" y="4953000"/>
            <a:ext cx="549629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5" dirty="0">
                <a:solidFill>
                  <a:srgbClr val="EF5A28"/>
                </a:solidFill>
                <a:latin typeface="Verdana" panose="020B0604030504040204"/>
              </a:rPr>
              <a:t>Hash Join</a:t>
            </a:r>
            <a:endParaRPr lang="en-US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832194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5867400" y="1762886"/>
            <a:ext cx="45719" cy="4790314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0053" y="1752600"/>
            <a:ext cx="5196373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Joins two sorted datasets by merging them. Efficient for large sorted datasets.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519066"/>
            <a:ext cx="98922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25" dirty="0">
                <a:solidFill>
                  <a:srgbClr val="404040"/>
                </a:solidFill>
              </a:rPr>
              <a:t>Components of a Query Plan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62700"/>
            <a:ext cx="2804160" cy="342900"/>
          </a:xfrm>
        </p:spPr>
        <p:txBody>
          <a:bodyPr/>
          <a:lstStyle/>
          <a:p>
            <a:fld id="{B6F15528-21DE-4FAA-801E-634DDDAF4B2B}" type="slidenum">
              <a:rPr/>
              <a:t>24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DCE21-AF2B-CB07-0CD5-FEF63CFC276A}"/>
              </a:ext>
            </a:extLst>
          </p:cNvPr>
          <p:cNvSpPr txBox="1"/>
          <p:nvPr/>
        </p:nvSpPr>
        <p:spPr>
          <a:xfrm>
            <a:off x="6017948" y="4765127"/>
            <a:ext cx="6097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Applies conditions to filter rows.</a:t>
            </a:r>
            <a:endParaRPr lang="en-US" altLang="en-US" sz="20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35BF912-55D6-F9B9-2FD1-B4497465C9B3}"/>
              </a:ext>
            </a:extLst>
          </p:cNvPr>
          <p:cNvSpPr txBox="1"/>
          <p:nvPr/>
        </p:nvSpPr>
        <p:spPr>
          <a:xfrm>
            <a:off x="521653" y="1858969"/>
            <a:ext cx="562446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dirty="0"/>
              <a:t>Merge Join</a:t>
            </a:r>
            <a:endParaRPr lang="en-US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D17B543-A5DE-28D0-61F6-0E2F3F404570}"/>
              </a:ext>
            </a:extLst>
          </p:cNvPr>
          <p:cNvSpPr txBox="1"/>
          <p:nvPr/>
        </p:nvSpPr>
        <p:spPr>
          <a:xfrm>
            <a:off x="6146114" y="3827699"/>
            <a:ext cx="596981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Orders the result set based on specified columns.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B5A8C70-AE13-7087-1200-DD75AFE7FACA}"/>
              </a:ext>
            </a:extLst>
          </p:cNvPr>
          <p:cNvSpPr txBox="1"/>
          <p:nvPr/>
        </p:nvSpPr>
        <p:spPr>
          <a:xfrm>
            <a:off x="521653" y="3810000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5" dirty="0">
                <a:solidFill>
                  <a:srgbClr val="EF5A28"/>
                </a:solidFill>
                <a:latin typeface="Verdana" panose="020B0604030504040204"/>
              </a:rPr>
              <a:t>Sort</a:t>
            </a:r>
            <a:endParaRPr lang="en-US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B7B38A4-EB73-8D45-CDFE-A8CC9E536284}"/>
              </a:ext>
            </a:extLst>
          </p:cNvPr>
          <p:cNvSpPr txBox="1"/>
          <p:nvPr/>
        </p:nvSpPr>
        <p:spPr>
          <a:xfrm>
            <a:off x="6096000" y="2946053"/>
            <a:ext cx="604588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Computes summary statistics like SUM, AVG, COUNT.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521653" y="2946053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5" dirty="0">
                <a:solidFill>
                  <a:srgbClr val="EF5A28"/>
                </a:solidFill>
                <a:latin typeface="Verdana" panose="020B0604030504040204"/>
              </a:rPr>
              <a:t>Aggregate</a:t>
            </a:r>
            <a:endParaRPr lang="en-US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73C65E8F-0AF4-89AA-0078-CEBFEFB8702F}"/>
              </a:ext>
            </a:extLst>
          </p:cNvPr>
          <p:cNvSpPr txBox="1"/>
          <p:nvPr/>
        </p:nvSpPr>
        <p:spPr>
          <a:xfrm>
            <a:off x="521653" y="4765127"/>
            <a:ext cx="549629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5" dirty="0">
                <a:solidFill>
                  <a:srgbClr val="EF5A28"/>
                </a:solidFill>
                <a:latin typeface="Verdana" panose="020B0604030504040204"/>
              </a:rPr>
              <a:t>Filter</a:t>
            </a:r>
            <a:endParaRPr lang="en-US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5A792-5AC2-4676-F2F0-EB0F952C1CC5}"/>
              </a:ext>
            </a:extLst>
          </p:cNvPr>
          <p:cNvSpPr txBox="1"/>
          <p:nvPr/>
        </p:nvSpPr>
        <p:spPr>
          <a:xfrm>
            <a:off x="5953495" y="5695890"/>
            <a:ext cx="6097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Restricts the number of rows returned.</a:t>
            </a:r>
            <a:endParaRPr lang="en-US" altLang="en-US" sz="20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912C35A-F163-4FFB-DFE1-50CB5981AED4}"/>
              </a:ext>
            </a:extLst>
          </p:cNvPr>
          <p:cNvSpPr txBox="1"/>
          <p:nvPr/>
        </p:nvSpPr>
        <p:spPr>
          <a:xfrm>
            <a:off x="457200" y="5695890"/>
            <a:ext cx="549629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5" dirty="0">
                <a:solidFill>
                  <a:srgbClr val="EF5A28"/>
                </a:solidFill>
                <a:latin typeface="Verdana" panose="020B0604030504040204"/>
              </a:rPr>
              <a:t>Limit</a:t>
            </a:r>
            <a:endParaRPr lang="en-US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292786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5867400" y="1762886"/>
            <a:ext cx="45719" cy="4790314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519066"/>
            <a:ext cx="989223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25" dirty="0">
                <a:solidFill>
                  <a:srgbClr val="404040"/>
                </a:solidFill>
              </a:rPr>
              <a:t>Identifying Performance Issues in SQL Queries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62700"/>
            <a:ext cx="2804160" cy="342900"/>
          </a:xfrm>
        </p:spPr>
        <p:txBody>
          <a:bodyPr/>
          <a:lstStyle/>
          <a:p>
            <a:fld id="{B6F15528-21DE-4FAA-801E-634DDDAF4B2B}" type="slidenum">
              <a:rPr/>
              <a:t>25</a:t>
            </a:fld>
            <a:endParaRPr dirty="0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B7B38A4-EB73-8D45-CDFE-A8CC9E536284}"/>
              </a:ext>
            </a:extLst>
          </p:cNvPr>
          <p:cNvSpPr txBox="1"/>
          <p:nvPr/>
        </p:nvSpPr>
        <p:spPr>
          <a:xfrm>
            <a:off x="6096000" y="2946053"/>
            <a:ext cx="604588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Use the EXPLAIN command to display the query plan.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521653" y="2946053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5" dirty="0">
                <a:solidFill>
                  <a:srgbClr val="EF5A28"/>
                </a:solidFill>
                <a:latin typeface="Verdana" panose="020B0604030504040204"/>
              </a:rPr>
              <a:t>EXPLAIN Command</a:t>
            </a:r>
            <a:endParaRPr lang="en-US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5A792-5AC2-4676-F2F0-EB0F952C1CC5}"/>
              </a:ext>
            </a:extLst>
          </p:cNvPr>
          <p:cNvSpPr txBox="1"/>
          <p:nvPr/>
        </p:nvSpPr>
        <p:spPr>
          <a:xfrm>
            <a:off x="5953495" y="4095690"/>
            <a:ext cx="60979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Provides actual execution statistics along with the query plan. Useful for identifying performance bottlenecks.</a:t>
            </a:r>
            <a:endParaRPr lang="en-US" altLang="en-US" sz="20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912C35A-F163-4FFB-DFE1-50CB5981AED4}"/>
              </a:ext>
            </a:extLst>
          </p:cNvPr>
          <p:cNvSpPr txBox="1"/>
          <p:nvPr/>
        </p:nvSpPr>
        <p:spPr>
          <a:xfrm>
            <a:off x="476992" y="4077087"/>
            <a:ext cx="549629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5" dirty="0">
                <a:solidFill>
                  <a:srgbClr val="EF5A28"/>
                </a:solidFill>
                <a:latin typeface="Verdana" panose="020B0604030504040204"/>
              </a:rPr>
              <a:t>EXPLAIN ANALYZE</a:t>
            </a:r>
            <a:endParaRPr lang="en-US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446871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5867400" y="1762886"/>
            <a:ext cx="45719" cy="4790314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0053" y="1752600"/>
            <a:ext cx="5196373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When the database scans the entire table because no appropriate index is available.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519066"/>
            <a:ext cx="989223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25" dirty="0">
                <a:solidFill>
                  <a:srgbClr val="404040"/>
                </a:solidFill>
              </a:rPr>
              <a:t>Common Performance Issues</a:t>
            </a:r>
            <a:br>
              <a:rPr lang="en-IN" spc="25" dirty="0">
                <a:solidFill>
                  <a:srgbClr val="404040"/>
                </a:solidFill>
              </a:rPr>
            </a:b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62700"/>
            <a:ext cx="2804160" cy="342900"/>
          </a:xfrm>
        </p:spPr>
        <p:txBody>
          <a:bodyPr/>
          <a:lstStyle/>
          <a:p>
            <a:fld id="{B6F15528-21DE-4FAA-801E-634DDDAF4B2B}" type="slidenum">
              <a:rPr/>
              <a:t>26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DCE21-AF2B-CB07-0CD5-FEF63CFC276A}"/>
              </a:ext>
            </a:extLst>
          </p:cNvPr>
          <p:cNvSpPr txBox="1"/>
          <p:nvPr/>
        </p:nvSpPr>
        <p:spPr>
          <a:xfrm>
            <a:off x="6017948" y="4765127"/>
            <a:ext cx="609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Lack of indexes on columns used in WHERE, JOIN, and ORDER BY clauses.</a:t>
            </a:r>
            <a:endParaRPr lang="en-US" altLang="en-US" sz="20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35BF912-55D6-F9B9-2FD1-B4497465C9B3}"/>
              </a:ext>
            </a:extLst>
          </p:cNvPr>
          <p:cNvSpPr txBox="1"/>
          <p:nvPr/>
        </p:nvSpPr>
        <p:spPr>
          <a:xfrm>
            <a:off x="521653" y="1858969"/>
            <a:ext cx="562446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dirty="0"/>
              <a:t>Full Table Scans</a:t>
            </a:r>
            <a:endParaRPr lang="en-US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D17B543-A5DE-28D0-61F6-0E2F3F404570}"/>
              </a:ext>
            </a:extLst>
          </p:cNvPr>
          <p:cNvSpPr txBox="1"/>
          <p:nvPr/>
        </p:nvSpPr>
        <p:spPr>
          <a:xfrm>
            <a:off x="6146114" y="3827699"/>
            <a:ext cx="596981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Inefficient join order can cause excessive data processing.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B5A8C70-AE13-7087-1200-DD75AFE7FACA}"/>
              </a:ext>
            </a:extLst>
          </p:cNvPr>
          <p:cNvSpPr txBox="1"/>
          <p:nvPr/>
        </p:nvSpPr>
        <p:spPr>
          <a:xfrm>
            <a:off x="521653" y="3810000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5" dirty="0">
                <a:solidFill>
                  <a:srgbClr val="EF5A28"/>
                </a:solidFill>
                <a:latin typeface="Verdana" panose="020B0604030504040204"/>
              </a:rPr>
              <a:t>Join Order</a:t>
            </a:r>
            <a:endParaRPr lang="en-US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B7B38A4-EB73-8D45-CDFE-A8CC9E536284}"/>
              </a:ext>
            </a:extLst>
          </p:cNvPr>
          <p:cNvSpPr txBox="1"/>
          <p:nvPr/>
        </p:nvSpPr>
        <p:spPr>
          <a:xfrm>
            <a:off x="6096000" y="2946053"/>
            <a:ext cx="604588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Steps in the query plan with high cost values indicate potential bottlenecks.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521653" y="2946053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5" dirty="0">
                <a:solidFill>
                  <a:srgbClr val="EF5A28"/>
                </a:solidFill>
                <a:latin typeface="Verdana" panose="020B0604030504040204"/>
              </a:rPr>
              <a:t>High Cost Operations</a:t>
            </a:r>
            <a:endParaRPr lang="en-US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73C65E8F-0AF4-89AA-0078-CEBFEFB8702F}"/>
              </a:ext>
            </a:extLst>
          </p:cNvPr>
          <p:cNvSpPr txBox="1"/>
          <p:nvPr/>
        </p:nvSpPr>
        <p:spPr>
          <a:xfrm>
            <a:off x="521653" y="4765127"/>
            <a:ext cx="549629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5" dirty="0">
                <a:solidFill>
                  <a:srgbClr val="EF5A28"/>
                </a:solidFill>
                <a:latin typeface="Verdana" panose="020B0604030504040204"/>
              </a:rPr>
              <a:t>Missing Indexes</a:t>
            </a:r>
            <a:endParaRPr lang="en-US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5A792-5AC2-4676-F2F0-EB0F952C1CC5}"/>
              </a:ext>
            </a:extLst>
          </p:cNvPr>
          <p:cNvSpPr txBox="1"/>
          <p:nvPr/>
        </p:nvSpPr>
        <p:spPr>
          <a:xfrm>
            <a:off x="5953495" y="5695890"/>
            <a:ext cx="609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Correlated subqueries can be inefficient if not optimized properly.</a:t>
            </a:r>
            <a:endParaRPr lang="en-US" altLang="en-US" sz="20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7912C35A-F163-4FFB-DFE1-50CB5981AED4}"/>
              </a:ext>
            </a:extLst>
          </p:cNvPr>
          <p:cNvSpPr txBox="1"/>
          <p:nvPr/>
        </p:nvSpPr>
        <p:spPr>
          <a:xfrm>
            <a:off x="457200" y="5695890"/>
            <a:ext cx="549629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spc="5" dirty="0">
                <a:solidFill>
                  <a:srgbClr val="EF5A28"/>
                </a:solidFill>
                <a:latin typeface="Verdana" panose="020B0604030504040204"/>
              </a:rPr>
              <a:t>Unoptimized Subqueries</a:t>
            </a:r>
            <a:endParaRPr lang="en-US" sz="2000" spc="5" dirty="0">
              <a:solidFill>
                <a:srgbClr val="EF5A28"/>
              </a:solidFill>
              <a:latin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2981534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620" y="2079350"/>
            <a:ext cx="643763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sorts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query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calculations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entire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536575" algn="l"/>
                <a:tab pos="537210" algn="l"/>
              </a:tabLst>
            </a:pP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groups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specified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GROUP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BY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HAVING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filters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aggregate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6374" y="1916483"/>
            <a:ext cx="218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Sum</a:t>
            </a:r>
            <a:r>
              <a:rPr spc="-80" dirty="0"/>
              <a:t>m</a:t>
            </a:r>
            <a:r>
              <a:rPr spc="-105" dirty="0"/>
              <a:t>a</a:t>
            </a:r>
            <a:r>
              <a:rPr spc="-55" dirty="0"/>
              <a:t>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3473" y="519066"/>
            <a:ext cx="4556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Querying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Residency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10300" y="2176462"/>
          <a:ext cx="52578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Justin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Wyoming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Sheila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7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Jim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Marsha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Richard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4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Arizona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6373" y="2183129"/>
            <a:ext cx="4645660" cy="348869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863600" marR="2252980" indent="-589280">
              <a:lnSpc>
                <a:spcPct val="163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400" spc="-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name, </a:t>
            </a:r>
            <a:r>
              <a:rPr sz="2400" spc="-6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state</a:t>
            </a:r>
            <a:endParaRPr sz="2400">
              <a:latin typeface="Arial MT"/>
              <a:cs typeface="Arial MT"/>
            </a:endParaRPr>
          </a:p>
          <a:p>
            <a:pPr marL="44259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residency;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5" y="754380"/>
            <a:ext cx="2332990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SELECT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name,</a:t>
            </a:r>
            <a:endParaRPr sz="2200">
              <a:latin typeface="Arial MT"/>
              <a:cs typeface="Arial MT"/>
            </a:endParaRPr>
          </a:p>
          <a:p>
            <a:pPr marL="556895">
              <a:lnSpc>
                <a:spcPct val="100000"/>
              </a:lnSpc>
              <a:spcBef>
                <a:spcPts val="1800"/>
              </a:spcBef>
            </a:pPr>
            <a:r>
              <a:rPr sz="2200" dirty="0">
                <a:latin typeface="Arial MT"/>
                <a:cs typeface="Arial MT"/>
              </a:rPr>
              <a:t>state</a:t>
            </a:r>
            <a:endParaRPr sz="2200">
              <a:latin typeface="Arial MT"/>
              <a:cs typeface="Arial MT"/>
            </a:endParaRPr>
          </a:p>
          <a:p>
            <a:pPr marL="90170" marR="5080" indent="77470">
              <a:lnSpc>
                <a:spcPts val="4440"/>
              </a:lnSpc>
              <a:spcBef>
                <a:spcPts val="245"/>
              </a:spcBef>
            </a:pPr>
            <a:r>
              <a:rPr sz="2200" spc="-5" dirty="0">
                <a:latin typeface="Arial MT"/>
                <a:cs typeface="Arial MT"/>
              </a:rPr>
              <a:t>FROM residency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9BC750"/>
                </a:solidFill>
                <a:latin typeface="Arial MT"/>
                <a:cs typeface="Arial MT"/>
              </a:rPr>
              <a:t>ORDER</a:t>
            </a:r>
            <a:r>
              <a:rPr sz="2200" spc="-50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BC750"/>
                </a:solidFill>
                <a:latin typeface="Arial MT"/>
                <a:cs typeface="Arial MT"/>
              </a:rPr>
              <a:t>BY</a:t>
            </a:r>
            <a:r>
              <a:rPr sz="2200" spc="-85" dirty="0">
                <a:solidFill>
                  <a:srgbClr val="9BC75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4556" y="774954"/>
            <a:ext cx="752093" cy="6819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61795" y="810296"/>
            <a:ext cx="247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Residency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28431" y="2035810"/>
          <a:ext cx="4899660" cy="277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Justin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Wyoming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Sheila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Jim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Marsha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Richard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Arizona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05344" y="3567239"/>
          <a:ext cx="4899660" cy="2773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Jim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Justin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Wyoming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Marsha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Richard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Arizona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Sheila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3128" y="2574163"/>
            <a:ext cx="4292600" cy="939800"/>
            <a:chOff x="1103128" y="2574163"/>
            <a:chExt cx="4292600" cy="939800"/>
          </a:xfrm>
        </p:grpSpPr>
        <p:sp>
          <p:nvSpPr>
            <p:cNvPr id="3" name="object 3"/>
            <p:cNvSpPr/>
            <p:nvPr/>
          </p:nvSpPr>
          <p:spPr>
            <a:xfrm>
              <a:off x="1115822" y="2586862"/>
              <a:ext cx="4267200" cy="457200"/>
            </a:xfrm>
            <a:custGeom>
              <a:avLst/>
              <a:gdLst/>
              <a:ahLst/>
              <a:cxnLst/>
              <a:rect l="l" t="t" r="r" b="b"/>
              <a:pathLst>
                <a:path w="4267200" h="457200">
                  <a:moveTo>
                    <a:pt x="4267200" y="0"/>
                  </a:moveTo>
                  <a:lnTo>
                    <a:pt x="2844800" y="0"/>
                  </a:lnTo>
                  <a:lnTo>
                    <a:pt x="1422400" y="0"/>
                  </a:lnTo>
                  <a:lnTo>
                    <a:pt x="0" y="0"/>
                  </a:lnTo>
                  <a:lnTo>
                    <a:pt x="0" y="381127"/>
                  </a:lnTo>
                  <a:lnTo>
                    <a:pt x="0" y="457200"/>
                  </a:lnTo>
                  <a:lnTo>
                    <a:pt x="1422400" y="457200"/>
                  </a:lnTo>
                  <a:lnTo>
                    <a:pt x="2844800" y="457200"/>
                  </a:lnTo>
                  <a:lnTo>
                    <a:pt x="4267200" y="4572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5822" y="3044062"/>
              <a:ext cx="4267200" cy="457200"/>
            </a:xfrm>
            <a:custGeom>
              <a:avLst/>
              <a:gdLst/>
              <a:ahLst/>
              <a:cxnLst/>
              <a:rect l="l" t="t" r="r" b="b"/>
              <a:pathLst>
                <a:path w="4267200" h="457200">
                  <a:moveTo>
                    <a:pt x="4267200" y="0"/>
                  </a:moveTo>
                  <a:lnTo>
                    <a:pt x="2844800" y="0"/>
                  </a:lnTo>
                  <a:lnTo>
                    <a:pt x="1422400" y="0"/>
                  </a:lnTo>
                  <a:lnTo>
                    <a:pt x="0" y="0"/>
                  </a:lnTo>
                  <a:lnTo>
                    <a:pt x="0" y="76327"/>
                  </a:lnTo>
                  <a:lnTo>
                    <a:pt x="0" y="457200"/>
                  </a:lnTo>
                  <a:lnTo>
                    <a:pt x="1422400" y="457200"/>
                  </a:lnTo>
                  <a:lnTo>
                    <a:pt x="2844800" y="457200"/>
                  </a:lnTo>
                  <a:lnTo>
                    <a:pt x="4267200" y="457200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8227" y="2580513"/>
              <a:ext cx="0" cy="927100"/>
            </a:xfrm>
            <a:custGeom>
              <a:avLst/>
              <a:gdLst/>
              <a:ahLst/>
              <a:cxnLst/>
              <a:rect l="l" t="t" r="r" b="b"/>
              <a:pathLst>
                <a:path h="927100">
                  <a:moveTo>
                    <a:pt x="0" y="539876"/>
                  </a:moveTo>
                  <a:lnTo>
                    <a:pt x="0" y="927100"/>
                  </a:lnTo>
                </a:path>
                <a:path h="927100">
                  <a:moveTo>
                    <a:pt x="0" y="0"/>
                  </a:moveTo>
                  <a:lnTo>
                    <a:pt x="0" y="38747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0626" y="2580513"/>
              <a:ext cx="0" cy="927100"/>
            </a:xfrm>
            <a:custGeom>
              <a:avLst/>
              <a:gdLst/>
              <a:ahLst/>
              <a:cxnLst/>
              <a:rect l="l" t="t" r="r" b="b"/>
              <a:pathLst>
                <a:path h="927100">
                  <a:moveTo>
                    <a:pt x="0" y="0"/>
                  </a:moveTo>
                  <a:lnTo>
                    <a:pt x="0" y="927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2873" y="3044063"/>
              <a:ext cx="1757045" cy="0"/>
            </a:xfrm>
            <a:custGeom>
              <a:avLst/>
              <a:gdLst/>
              <a:ahLst/>
              <a:cxnLst/>
              <a:rect l="l" t="t" r="r" b="b"/>
              <a:pathLst>
                <a:path w="1757045">
                  <a:moveTo>
                    <a:pt x="0" y="0"/>
                  </a:moveTo>
                  <a:lnTo>
                    <a:pt x="175650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5828" y="2580513"/>
              <a:ext cx="0" cy="927100"/>
            </a:xfrm>
            <a:custGeom>
              <a:avLst/>
              <a:gdLst/>
              <a:ahLst/>
              <a:cxnLst/>
              <a:rect l="l" t="t" r="r" b="b"/>
              <a:pathLst>
                <a:path h="927100">
                  <a:moveTo>
                    <a:pt x="0" y="0"/>
                  </a:moveTo>
                  <a:lnTo>
                    <a:pt x="0" y="927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83028" y="2580513"/>
              <a:ext cx="0" cy="927100"/>
            </a:xfrm>
            <a:custGeom>
              <a:avLst/>
              <a:gdLst/>
              <a:ahLst/>
              <a:cxnLst/>
              <a:rect l="l" t="t" r="r" b="b"/>
              <a:pathLst>
                <a:path h="927100">
                  <a:moveTo>
                    <a:pt x="0" y="0"/>
                  </a:moveTo>
                  <a:lnTo>
                    <a:pt x="0" y="927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9478" y="2586863"/>
              <a:ext cx="4279900" cy="0"/>
            </a:xfrm>
            <a:custGeom>
              <a:avLst/>
              <a:gdLst/>
              <a:ahLst/>
              <a:cxnLst/>
              <a:rect l="l" t="t" r="r" b="b"/>
              <a:pathLst>
                <a:path w="4279900">
                  <a:moveTo>
                    <a:pt x="0" y="0"/>
                  </a:moveTo>
                  <a:lnTo>
                    <a:pt x="4279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9478" y="3501263"/>
              <a:ext cx="4279900" cy="0"/>
            </a:xfrm>
            <a:custGeom>
              <a:avLst/>
              <a:gdLst/>
              <a:ahLst/>
              <a:cxnLst/>
              <a:rect l="l" t="t" r="r" b="b"/>
              <a:pathLst>
                <a:path w="4279900">
                  <a:moveTo>
                    <a:pt x="0" y="0"/>
                  </a:moveTo>
                  <a:lnTo>
                    <a:pt x="4279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15828" y="2586863"/>
            <a:ext cx="1422400" cy="45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24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60627" y="2586863"/>
            <a:ext cx="1422400" cy="45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R="85090" algn="r">
              <a:lnSpc>
                <a:spcPct val="100000"/>
              </a:lnSpc>
              <a:spcBef>
                <a:spcPts val="260"/>
              </a:spcBef>
            </a:pP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5828" y="3044063"/>
            <a:ext cx="1422400" cy="45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2400" spc="-5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0627" y="3044063"/>
            <a:ext cx="1422400" cy="45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260"/>
              </a:spcBef>
            </a:pPr>
            <a:r>
              <a:rPr sz="2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100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2945" y="4469365"/>
            <a:ext cx="24009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3715">
              <a:lnSpc>
                <a:spcPct val="125000"/>
              </a:lnSpc>
              <a:spcBef>
                <a:spcPts val="100"/>
              </a:spcBef>
            </a:pPr>
            <a:r>
              <a:rPr sz="20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Ascending </a:t>
            </a:r>
            <a:r>
              <a:rPr sz="20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Smallest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largest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1084" y="5569861"/>
            <a:ext cx="1705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SO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000" spc="-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Arial MT"/>
                <a:cs typeface="Arial MT"/>
              </a:rPr>
              <a:t>ASC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17317" y="4469365"/>
            <a:ext cx="24485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2280">
              <a:lnSpc>
                <a:spcPct val="125000"/>
              </a:lnSpc>
              <a:spcBef>
                <a:spcPts val="100"/>
              </a:spcBef>
            </a:pPr>
            <a:r>
              <a:rPr sz="2000" spc="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Descending </a:t>
            </a:r>
            <a:r>
              <a:rPr sz="20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Largest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smallest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90855" y="5569861"/>
            <a:ext cx="1902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SORT</a:t>
            </a:r>
            <a:r>
              <a:rPr sz="20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0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DESC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589863" y="519066"/>
            <a:ext cx="4924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Specifying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Sort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Order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6795386" y="2574163"/>
            <a:ext cx="4292600" cy="939800"/>
            <a:chOff x="6795386" y="2574163"/>
            <a:chExt cx="4292600" cy="939800"/>
          </a:xfrm>
        </p:grpSpPr>
        <p:sp>
          <p:nvSpPr>
            <p:cNvPr id="22" name="object 22"/>
            <p:cNvSpPr/>
            <p:nvPr/>
          </p:nvSpPr>
          <p:spPr>
            <a:xfrm>
              <a:off x="6808089" y="2586862"/>
              <a:ext cx="4267200" cy="457200"/>
            </a:xfrm>
            <a:custGeom>
              <a:avLst/>
              <a:gdLst/>
              <a:ahLst/>
              <a:cxnLst/>
              <a:rect l="l" t="t" r="r" b="b"/>
              <a:pathLst>
                <a:path w="4267200" h="457200">
                  <a:moveTo>
                    <a:pt x="4267200" y="0"/>
                  </a:moveTo>
                  <a:lnTo>
                    <a:pt x="2844800" y="0"/>
                  </a:lnTo>
                  <a:lnTo>
                    <a:pt x="14224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1422400" y="457200"/>
                  </a:lnTo>
                  <a:lnTo>
                    <a:pt x="2844800" y="457200"/>
                  </a:lnTo>
                  <a:lnTo>
                    <a:pt x="4267200" y="457200"/>
                  </a:lnTo>
                  <a:lnTo>
                    <a:pt x="4267200" y="381127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CDD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08089" y="3044062"/>
              <a:ext cx="4267200" cy="457200"/>
            </a:xfrm>
            <a:custGeom>
              <a:avLst/>
              <a:gdLst/>
              <a:ahLst/>
              <a:cxnLst/>
              <a:rect l="l" t="t" r="r" b="b"/>
              <a:pathLst>
                <a:path w="4267200" h="457200">
                  <a:moveTo>
                    <a:pt x="4267200" y="0"/>
                  </a:moveTo>
                  <a:lnTo>
                    <a:pt x="2844800" y="0"/>
                  </a:lnTo>
                  <a:lnTo>
                    <a:pt x="14224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1422400" y="457200"/>
                  </a:lnTo>
                  <a:lnTo>
                    <a:pt x="2844800" y="457200"/>
                  </a:lnTo>
                  <a:lnTo>
                    <a:pt x="4267200" y="457200"/>
                  </a:lnTo>
                  <a:lnTo>
                    <a:pt x="4267200" y="76327"/>
                  </a:lnTo>
                  <a:lnTo>
                    <a:pt x="4267200" y="0"/>
                  </a:lnTo>
                  <a:close/>
                </a:path>
              </a:pathLst>
            </a:custGeom>
            <a:solidFill>
              <a:srgbClr val="E8E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30486" y="2580513"/>
              <a:ext cx="0" cy="927100"/>
            </a:xfrm>
            <a:custGeom>
              <a:avLst/>
              <a:gdLst/>
              <a:ahLst/>
              <a:cxnLst/>
              <a:rect l="l" t="t" r="r" b="b"/>
              <a:pathLst>
                <a:path h="927100">
                  <a:moveTo>
                    <a:pt x="0" y="0"/>
                  </a:moveTo>
                  <a:lnTo>
                    <a:pt x="0" y="927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01736" y="3044063"/>
              <a:ext cx="1756410" cy="0"/>
            </a:xfrm>
            <a:custGeom>
              <a:avLst/>
              <a:gdLst/>
              <a:ahLst/>
              <a:cxnLst/>
              <a:rect l="l" t="t" r="r" b="b"/>
              <a:pathLst>
                <a:path w="1756409">
                  <a:moveTo>
                    <a:pt x="0" y="0"/>
                  </a:moveTo>
                  <a:lnTo>
                    <a:pt x="175629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08086" y="2580513"/>
              <a:ext cx="0" cy="927100"/>
            </a:xfrm>
            <a:custGeom>
              <a:avLst/>
              <a:gdLst/>
              <a:ahLst/>
              <a:cxnLst/>
              <a:rect l="l" t="t" r="r" b="b"/>
              <a:pathLst>
                <a:path h="927100">
                  <a:moveTo>
                    <a:pt x="0" y="0"/>
                  </a:moveTo>
                  <a:lnTo>
                    <a:pt x="0" y="927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075286" y="2580513"/>
              <a:ext cx="0" cy="927100"/>
            </a:xfrm>
            <a:custGeom>
              <a:avLst/>
              <a:gdLst/>
              <a:ahLst/>
              <a:cxnLst/>
              <a:rect l="l" t="t" r="r" b="b"/>
              <a:pathLst>
                <a:path h="927100">
                  <a:moveTo>
                    <a:pt x="0" y="0"/>
                  </a:moveTo>
                  <a:lnTo>
                    <a:pt x="0" y="9271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01736" y="2586863"/>
              <a:ext cx="4279900" cy="0"/>
            </a:xfrm>
            <a:custGeom>
              <a:avLst/>
              <a:gdLst/>
              <a:ahLst/>
              <a:cxnLst/>
              <a:rect l="l" t="t" r="r" b="b"/>
              <a:pathLst>
                <a:path w="4279900">
                  <a:moveTo>
                    <a:pt x="0" y="0"/>
                  </a:moveTo>
                  <a:lnTo>
                    <a:pt x="4279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01736" y="3501263"/>
              <a:ext cx="4279900" cy="0"/>
            </a:xfrm>
            <a:custGeom>
              <a:avLst/>
              <a:gdLst/>
              <a:ahLst/>
              <a:cxnLst/>
              <a:rect l="l" t="t" r="r" b="b"/>
              <a:pathLst>
                <a:path w="4279900">
                  <a:moveTo>
                    <a:pt x="0" y="0"/>
                  </a:moveTo>
                  <a:lnTo>
                    <a:pt x="42799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08086" y="2586863"/>
            <a:ext cx="1422400" cy="45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52886" y="2586863"/>
            <a:ext cx="1422400" cy="45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R="85090" algn="r">
              <a:lnSpc>
                <a:spcPct val="100000"/>
              </a:lnSpc>
              <a:spcBef>
                <a:spcPts val="260"/>
              </a:spcBef>
            </a:pP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08086" y="3044063"/>
            <a:ext cx="1422400" cy="45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400" spc="-5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652886" y="3044063"/>
            <a:ext cx="1422400" cy="4572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260"/>
              </a:spcBef>
            </a:pPr>
            <a:r>
              <a:rPr sz="2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100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484882" y="2815569"/>
            <a:ext cx="1529080" cy="457200"/>
            <a:chOff x="2484882" y="2815569"/>
            <a:chExt cx="1529080" cy="457200"/>
          </a:xfrm>
        </p:grpSpPr>
        <p:sp>
          <p:nvSpPr>
            <p:cNvPr id="35" name="object 35"/>
            <p:cNvSpPr/>
            <p:nvPr/>
          </p:nvSpPr>
          <p:spPr>
            <a:xfrm>
              <a:off x="2484882" y="2967989"/>
              <a:ext cx="1148080" cy="152400"/>
            </a:xfrm>
            <a:custGeom>
              <a:avLst/>
              <a:gdLst/>
              <a:ahLst/>
              <a:cxnLst/>
              <a:rect l="l" t="t" r="r" b="b"/>
              <a:pathLst>
                <a:path w="1148079" h="152400">
                  <a:moveTo>
                    <a:pt x="0" y="152400"/>
                  </a:moveTo>
                  <a:lnTo>
                    <a:pt x="1147991" y="152400"/>
                  </a:lnTo>
                  <a:lnTo>
                    <a:pt x="1147991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56664" y="2815569"/>
              <a:ext cx="457834" cy="457200"/>
            </a:xfrm>
            <a:custGeom>
              <a:avLst/>
              <a:gdLst/>
              <a:ahLst/>
              <a:cxnLst/>
              <a:rect l="l" t="t" r="r" b="b"/>
              <a:pathLst>
                <a:path w="457835" h="457200">
                  <a:moveTo>
                    <a:pt x="25" y="0"/>
                  </a:moveTo>
                  <a:lnTo>
                    <a:pt x="0" y="457200"/>
                  </a:lnTo>
                  <a:lnTo>
                    <a:pt x="457212" y="2286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177023" y="2815610"/>
            <a:ext cx="1529080" cy="457200"/>
            <a:chOff x="8177023" y="2815610"/>
            <a:chExt cx="1529080" cy="457200"/>
          </a:xfrm>
        </p:grpSpPr>
        <p:sp>
          <p:nvSpPr>
            <p:cNvPr id="38" name="object 38"/>
            <p:cNvSpPr/>
            <p:nvPr/>
          </p:nvSpPr>
          <p:spPr>
            <a:xfrm>
              <a:off x="8558027" y="2967989"/>
              <a:ext cx="1148080" cy="152400"/>
            </a:xfrm>
            <a:custGeom>
              <a:avLst/>
              <a:gdLst/>
              <a:ahLst/>
              <a:cxnLst/>
              <a:rect l="l" t="t" r="r" b="b"/>
              <a:pathLst>
                <a:path w="1148079" h="152400">
                  <a:moveTo>
                    <a:pt x="0" y="152400"/>
                  </a:moveTo>
                  <a:lnTo>
                    <a:pt x="1147991" y="152400"/>
                  </a:lnTo>
                  <a:lnTo>
                    <a:pt x="1147991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177023" y="2815610"/>
              <a:ext cx="457834" cy="457200"/>
            </a:xfrm>
            <a:custGeom>
              <a:avLst/>
              <a:gdLst/>
              <a:ahLst/>
              <a:cxnLst/>
              <a:rect l="l" t="t" r="r" b="b"/>
              <a:pathLst>
                <a:path w="457834" h="457200">
                  <a:moveTo>
                    <a:pt x="457212" y="0"/>
                  </a:moveTo>
                  <a:lnTo>
                    <a:pt x="0" y="228574"/>
                  </a:lnTo>
                  <a:lnTo>
                    <a:pt x="457187" y="457200"/>
                  </a:lnTo>
                  <a:lnTo>
                    <a:pt x="45721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995" y="754380"/>
            <a:ext cx="3095625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SELECT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name,</a:t>
            </a:r>
            <a:endParaRPr sz="2200">
              <a:latin typeface="Arial MT"/>
              <a:cs typeface="Arial MT"/>
            </a:endParaRPr>
          </a:p>
          <a:p>
            <a:pPr marL="556895">
              <a:lnSpc>
                <a:spcPct val="100000"/>
              </a:lnSpc>
              <a:spcBef>
                <a:spcPts val="1800"/>
              </a:spcBef>
            </a:pPr>
            <a:r>
              <a:rPr sz="2200" dirty="0">
                <a:latin typeface="Arial MT"/>
                <a:cs typeface="Arial MT"/>
              </a:rPr>
              <a:t>state</a:t>
            </a:r>
            <a:endParaRPr sz="2200">
              <a:latin typeface="Arial MT"/>
              <a:cs typeface="Arial MT"/>
            </a:endParaRPr>
          </a:p>
          <a:p>
            <a:pPr marL="90170" marR="5080" indent="77470">
              <a:lnSpc>
                <a:spcPts val="4440"/>
              </a:lnSpc>
              <a:spcBef>
                <a:spcPts val="245"/>
              </a:spcBef>
            </a:pP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residency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ORDER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BC750"/>
                </a:solidFill>
                <a:latin typeface="Arial MT"/>
                <a:cs typeface="Arial MT"/>
              </a:rPr>
              <a:t>state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Arial MT"/>
                <a:cs typeface="Arial MT"/>
              </a:rPr>
              <a:t>name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4556" y="774954"/>
            <a:ext cx="752093" cy="6819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61795" y="810296"/>
            <a:ext cx="247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Residency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28431" y="2035810"/>
          <a:ext cx="4899660" cy="277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Justin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Wyoming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Sheila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Jim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Marsha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Richard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Arizona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05344" y="3567239"/>
          <a:ext cx="4610100" cy="2773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Richard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Arizona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EF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EF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" dirty="0">
                          <a:solidFill>
                            <a:srgbClr val="EF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Marsha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EF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Jim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EF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0" dirty="0">
                          <a:solidFill>
                            <a:srgbClr val="EF5A28"/>
                          </a:solidFill>
                          <a:latin typeface="Verdana" panose="020B0604030504040204"/>
                          <a:cs typeface="Verdana" panose="020B0604030504040204"/>
                        </a:rPr>
                        <a:t>Sheila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Justin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Wyoming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343" y="754380"/>
            <a:ext cx="1961514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SELECT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name,</a:t>
            </a:r>
            <a:endParaRPr sz="2200">
              <a:latin typeface="Arial MT"/>
              <a:cs typeface="Arial MT"/>
            </a:endParaRPr>
          </a:p>
          <a:p>
            <a:pPr marL="556895">
              <a:lnSpc>
                <a:spcPct val="100000"/>
              </a:lnSpc>
              <a:spcBef>
                <a:spcPts val="1800"/>
              </a:spcBef>
            </a:pPr>
            <a:r>
              <a:rPr sz="2200" dirty="0">
                <a:latin typeface="Arial MT"/>
                <a:cs typeface="Arial MT"/>
              </a:rPr>
              <a:t>state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086" y="1881945"/>
            <a:ext cx="450786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residency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2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2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A9FBB"/>
                </a:solidFill>
                <a:latin typeface="Arial MT"/>
                <a:cs typeface="Arial MT"/>
              </a:rPr>
              <a:t>state</a:t>
            </a:r>
            <a:r>
              <a:rPr sz="2200" spc="-10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Arial MT"/>
                <a:cs typeface="Arial MT"/>
              </a:rPr>
              <a:t>DESC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Arial MT"/>
                <a:cs typeface="Arial MT"/>
              </a:rPr>
              <a:t>name</a:t>
            </a:r>
            <a:r>
              <a:rPr sz="2200" spc="-12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EF5A28"/>
                </a:solidFill>
                <a:latin typeface="Arial MT"/>
                <a:cs typeface="Arial MT"/>
              </a:rPr>
              <a:t>ASC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4556" y="774954"/>
            <a:ext cx="752093" cy="6819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61795" y="810296"/>
            <a:ext cx="247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Residency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28431" y="2035810"/>
          <a:ext cx="4899660" cy="277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Justin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Wyoming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Sheila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Jim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Marsha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Richard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Arizona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686294" y="3560889"/>
            <a:ext cx="4950460" cy="2799080"/>
            <a:chOff x="686294" y="3560889"/>
            <a:chExt cx="4950460" cy="2799080"/>
          </a:xfrm>
        </p:grpSpPr>
        <p:sp>
          <p:nvSpPr>
            <p:cNvPr id="9" name="object 9"/>
            <p:cNvSpPr/>
            <p:nvPr/>
          </p:nvSpPr>
          <p:spPr>
            <a:xfrm>
              <a:off x="711695" y="3969829"/>
              <a:ext cx="4899660" cy="396240"/>
            </a:xfrm>
            <a:custGeom>
              <a:avLst/>
              <a:gdLst/>
              <a:ahLst/>
              <a:cxnLst/>
              <a:rect l="l" t="t" r="r" b="b"/>
              <a:pathLst>
                <a:path w="4899660" h="396239">
                  <a:moveTo>
                    <a:pt x="4899177" y="0"/>
                  </a:moveTo>
                  <a:lnTo>
                    <a:pt x="2449588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2449588" y="396240"/>
                  </a:lnTo>
                  <a:lnTo>
                    <a:pt x="4899177" y="396240"/>
                  </a:lnTo>
                  <a:lnTo>
                    <a:pt x="4899177" y="137350"/>
                  </a:lnTo>
                  <a:lnTo>
                    <a:pt x="4899177" y="0"/>
                  </a:lnTo>
                  <a:close/>
                </a:path>
              </a:pathLst>
            </a:custGeom>
            <a:solidFill>
              <a:srgbClr val="DEE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1695" y="4366069"/>
              <a:ext cx="4899660" cy="396240"/>
            </a:xfrm>
            <a:custGeom>
              <a:avLst/>
              <a:gdLst/>
              <a:ahLst/>
              <a:cxnLst/>
              <a:rect l="l" t="t" r="r" b="b"/>
              <a:pathLst>
                <a:path w="4899660" h="396239">
                  <a:moveTo>
                    <a:pt x="2449588" y="0"/>
                  </a:moveTo>
                  <a:lnTo>
                    <a:pt x="0" y="0"/>
                  </a:lnTo>
                  <a:lnTo>
                    <a:pt x="0" y="122123"/>
                  </a:lnTo>
                  <a:lnTo>
                    <a:pt x="0" y="396240"/>
                  </a:lnTo>
                  <a:lnTo>
                    <a:pt x="2449588" y="396240"/>
                  </a:lnTo>
                  <a:lnTo>
                    <a:pt x="2449588" y="122123"/>
                  </a:lnTo>
                  <a:lnTo>
                    <a:pt x="2449588" y="0"/>
                  </a:lnTo>
                  <a:close/>
                </a:path>
                <a:path w="4899660" h="396239">
                  <a:moveTo>
                    <a:pt x="4899177" y="0"/>
                  </a:moveTo>
                  <a:lnTo>
                    <a:pt x="4536198" y="0"/>
                  </a:lnTo>
                  <a:lnTo>
                    <a:pt x="4536198" y="396240"/>
                  </a:lnTo>
                  <a:lnTo>
                    <a:pt x="4899177" y="396240"/>
                  </a:lnTo>
                  <a:lnTo>
                    <a:pt x="4899177" y="0"/>
                  </a:lnTo>
                  <a:close/>
                </a:path>
              </a:pathLst>
            </a:custGeom>
            <a:solidFill>
              <a:srgbClr val="EEF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50998" y="4762309"/>
              <a:ext cx="2960370" cy="396240"/>
            </a:xfrm>
            <a:custGeom>
              <a:avLst/>
              <a:gdLst/>
              <a:ahLst/>
              <a:cxnLst/>
              <a:rect l="l" t="t" r="r" b="b"/>
              <a:pathLst>
                <a:path w="2960370" h="396239">
                  <a:moveTo>
                    <a:pt x="2444496" y="0"/>
                  </a:moveTo>
                  <a:lnTo>
                    <a:pt x="510286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510286" y="396240"/>
                  </a:lnTo>
                  <a:lnTo>
                    <a:pt x="2444496" y="396240"/>
                  </a:lnTo>
                  <a:lnTo>
                    <a:pt x="2444496" y="0"/>
                  </a:lnTo>
                  <a:close/>
                </a:path>
                <a:path w="2960370" h="396239">
                  <a:moveTo>
                    <a:pt x="2959874" y="0"/>
                  </a:moveTo>
                  <a:lnTo>
                    <a:pt x="2596896" y="0"/>
                  </a:lnTo>
                  <a:lnTo>
                    <a:pt x="2596896" y="396240"/>
                  </a:lnTo>
                  <a:lnTo>
                    <a:pt x="2959874" y="396240"/>
                  </a:lnTo>
                  <a:lnTo>
                    <a:pt x="2959874" y="0"/>
                  </a:lnTo>
                  <a:close/>
                </a:path>
              </a:pathLst>
            </a:custGeom>
            <a:solidFill>
              <a:srgbClr val="DEE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1695" y="5158549"/>
              <a:ext cx="4899660" cy="396240"/>
            </a:xfrm>
            <a:custGeom>
              <a:avLst/>
              <a:gdLst/>
              <a:ahLst/>
              <a:cxnLst/>
              <a:rect l="l" t="t" r="r" b="b"/>
              <a:pathLst>
                <a:path w="4899660" h="396239">
                  <a:moveTo>
                    <a:pt x="1786902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786902" y="396240"/>
                  </a:lnTo>
                  <a:lnTo>
                    <a:pt x="1786902" y="0"/>
                  </a:lnTo>
                  <a:close/>
                </a:path>
                <a:path w="4899660" h="396239">
                  <a:moveTo>
                    <a:pt x="4383798" y="0"/>
                  </a:moveTo>
                  <a:lnTo>
                    <a:pt x="2449588" y="0"/>
                  </a:lnTo>
                  <a:lnTo>
                    <a:pt x="1939302" y="0"/>
                  </a:lnTo>
                  <a:lnTo>
                    <a:pt x="1939302" y="396240"/>
                  </a:lnTo>
                  <a:lnTo>
                    <a:pt x="2449588" y="396240"/>
                  </a:lnTo>
                  <a:lnTo>
                    <a:pt x="4383798" y="396240"/>
                  </a:lnTo>
                  <a:lnTo>
                    <a:pt x="4383798" y="0"/>
                  </a:lnTo>
                  <a:close/>
                </a:path>
                <a:path w="4899660" h="396239">
                  <a:moveTo>
                    <a:pt x="4899177" y="0"/>
                  </a:moveTo>
                  <a:lnTo>
                    <a:pt x="4536198" y="0"/>
                  </a:lnTo>
                  <a:lnTo>
                    <a:pt x="4536198" y="396240"/>
                  </a:lnTo>
                  <a:lnTo>
                    <a:pt x="4899177" y="396240"/>
                  </a:lnTo>
                  <a:lnTo>
                    <a:pt x="4899177" y="0"/>
                  </a:lnTo>
                  <a:close/>
                </a:path>
              </a:pathLst>
            </a:custGeom>
            <a:solidFill>
              <a:srgbClr val="EEF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1695" y="5554789"/>
              <a:ext cx="4899660" cy="396875"/>
            </a:xfrm>
            <a:custGeom>
              <a:avLst/>
              <a:gdLst/>
              <a:ahLst/>
              <a:cxnLst/>
              <a:rect l="l" t="t" r="r" b="b"/>
              <a:pathLst>
                <a:path w="4899660" h="396875">
                  <a:moveTo>
                    <a:pt x="1786902" y="0"/>
                  </a:moveTo>
                  <a:lnTo>
                    <a:pt x="0" y="0"/>
                  </a:lnTo>
                  <a:lnTo>
                    <a:pt x="0" y="396252"/>
                  </a:lnTo>
                  <a:lnTo>
                    <a:pt x="1786902" y="396252"/>
                  </a:lnTo>
                  <a:lnTo>
                    <a:pt x="1786902" y="0"/>
                  </a:lnTo>
                  <a:close/>
                </a:path>
                <a:path w="4899660" h="396875">
                  <a:moveTo>
                    <a:pt x="4899177" y="0"/>
                  </a:moveTo>
                  <a:lnTo>
                    <a:pt x="2449588" y="0"/>
                  </a:lnTo>
                  <a:lnTo>
                    <a:pt x="1939302" y="0"/>
                  </a:lnTo>
                  <a:lnTo>
                    <a:pt x="1939302" y="396252"/>
                  </a:lnTo>
                  <a:lnTo>
                    <a:pt x="2449588" y="396252"/>
                  </a:lnTo>
                  <a:lnTo>
                    <a:pt x="4899177" y="396252"/>
                  </a:lnTo>
                  <a:lnTo>
                    <a:pt x="4899177" y="299999"/>
                  </a:lnTo>
                  <a:lnTo>
                    <a:pt x="4899177" y="0"/>
                  </a:lnTo>
                  <a:close/>
                </a:path>
              </a:pathLst>
            </a:custGeom>
            <a:solidFill>
              <a:srgbClr val="DEE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1695" y="5951029"/>
              <a:ext cx="4899660" cy="396240"/>
            </a:xfrm>
            <a:custGeom>
              <a:avLst/>
              <a:gdLst/>
              <a:ahLst/>
              <a:cxnLst/>
              <a:rect l="l" t="t" r="r" b="b"/>
              <a:pathLst>
                <a:path w="4899660" h="396239">
                  <a:moveTo>
                    <a:pt x="4899177" y="0"/>
                  </a:moveTo>
                  <a:lnTo>
                    <a:pt x="2449588" y="0"/>
                  </a:lnTo>
                  <a:lnTo>
                    <a:pt x="0" y="0"/>
                  </a:lnTo>
                  <a:lnTo>
                    <a:pt x="0" y="284759"/>
                  </a:lnTo>
                  <a:lnTo>
                    <a:pt x="0" y="396240"/>
                  </a:lnTo>
                  <a:lnTo>
                    <a:pt x="2449588" y="396240"/>
                  </a:lnTo>
                  <a:lnTo>
                    <a:pt x="4899177" y="396240"/>
                  </a:lnTo>
                  <a:lnTo>
                    <a:pt x="4899177" y="0"/>
                  </a:lnTo>
                  <a:close/>
                </a:path>
              </a:pathLst>
            </a:custGeom>
            <a:solidFill>
              <a:srgbClr val="EEF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1281" y="3567239"/>
              <a:ext cx="0" cy="2786380"/>
            </a:xfrm>
            <a:custGeom>
              <a:avLst/>
              <a:gdLst/>
              <a:ahLst/>
              <a:cxnLst/>
              <a:rect l="l" t="t" r="r" b="b"/>
              <a:pathLst>
                <a:path h="2786379">
                  <a:moveTo>
                    <a:pt x="0" y="0"/>
                  </a:moveTo>
                  <a:lnTo>
                    <a:pt x="0" y="27863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5344" y="3969829"/>
              <a:ext cx="4912360" cy="0"/>
            </a:xfrm>
            <a:custGeom>
              <a:avLst/>
              <a:gdLst/>
              <a:ahLst/>
              <a:cxnLst/>
              <a:rect l="l" t="t" r="r" b="b"/>
              <a:pathLst>
                <a:path w="4912360">
                  <a:moveTo>
                    <a:pt x="0" y="0"/>
                  </a:moveTo>
                  <a:lnTo>
                    <a:pt x="4911877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5344" y="4366069"/>
              <a:ext cx="4390390" cy="0"/>
            </a:xfrm>
            <a:custGeom>
              <a:avLst/>
              <a:gdLst/>
              <a:ahLst/>
              <a:cxnLst/>
              <a:rect l="l" t="t" r="r" b="b"/>
              <a:pathLst>
                <a:path w="4390390">
                  <a:moveTo>
                    <a:pt x="0" y="0"/>
                  </a:moveTo>
                  <a:lnTo>
                    <a:pt x="4390149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5332" y="4359719"/>
              <a:ext cx="4912360" cy="408940"/>
            </a:xfrm>
            <a:custGeom>
              <a:avLst/>
              <a:gdLst/>
              <a:ahLst/>
              <a:cxnLst/>
              <a:rect l="l" t="t" r="r" b="b"/>
              <a:pathLst>
                <a:path w="4912360" h="408939">
                  <a:moveTo>
                    <a:pt x="1793265" y="396240"/>
                  </a:moveTo>
                  <a:lnTo>
                    <a:pt x="0" y="396240"/>
                  </a:lnTo>
                  <a:lnTo>
                    <a:pt x="0" y="408940"/>
                  </a:lnTo>
                  <a:lnTo>
                    <a:pt x="1793265" y="408940"/>
                  </a:lnTo>
                  <a:lnTo>
                    <a:pt x="1793265" y="396240"/>
                  </a:lnTo>
                  <a:close/>
                </a:path>
                <a:path w="4912360" h="408939">
                  <a:moveTo>
                    <a:pt x="4911877" y="0"/>
                  </a:moveTo>
                  <a:lnTo>
                    <a:pt x="4542561" y="0"/>
                  </a:lnTo>
                  <a:lnTo>
                    <a:pt x="4542561" y="12700"/>
                  </a:lnTo>
                  <a:lnTo>
                    <a:pt x="4911877" y="12700"/>
                  </a:lnTo>
                  <a:lnTo>
                    <a:pt x="49118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50997" y="4762309"/>
              <a:ext cx="2444750" cy="0"/>
            </a:xfrm>
            <a:custGeom>
              <a:avLst/>
              <a:gdLst/>
              <a:ahLst/>
              <a:cxnLst/>
              <a:rect l="l" t="t" r="r" b="b"/>
              <a:pathLst>
                <a:path w="2444750">
                  <a:moveTo>
                    <a:pt x="0" y="0"/>
                  </a:moveTo>
                  <a:lnTo>
                    <a:pt x="2444496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47893" y="4755959"/>
              <a:ext cx="369570" cy="12700"/>
            </a:xfrm>
            <a:custGeom>
              <a:avLst/>
              <a:gdLst/>
              <a:ahLst/>
              <a:cxnLst/>
              <a:rect l="l" t="t" r="r" b="b"/>
              <a:pathLst>
                <a:path w="369570" h="12700">
                  <a:moveTo>
                    <a:pt x="0" y="12700"/>
                  </a:moveTo>
                  <a:lnTo>
                    <a:pt x="369327" y="12700"/>
                  </a:lnTo>
                  <a:lnTo>
                    <a:pt x="369327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50997" y="5158549"/>
              <a:ext cx="2444750" cy="0"/>
            </a:xfrm>
            <a:custGeom>
              <a:avLst/>
              <a:gdLst/>
              <a:ahLst/>
              <a:cxnLst/>
              <a:rect l="l" t="t" r="r" b="b"/>
              <a:pathLst>
                <a:path w="2444750">
                  <a:moveTo>
                    <a:pt x="0" y="0"/>
                  </a:moveTo>
                  <a:lnTo>
                    <a:pt x="2444496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47893" y="5152199"/>
              <a:ext cx="369570" cy="12700"/>
            </a:xfrm>
            <a:custGeom>
              <a:avLst/>
              <a:gdLst/>
              <a:ahLst/>
              <a:cxnLst/>
              <a:rect l="l" t="t" r="r" b="b"/>
              <a:pathLst>
                <a:path w="369570" h="12700">
                  <a:moveTo>
                    <a:pt x="0" y="12700"/>
                  </a:moveTo>
                  <a:lnTo>
                    <a:pt x="369327" y="12700"/>
                  </a:lnTo>
                  <a:lnTo>
                    <a:pt x="369327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50997" y="5554789"/>
              <a:ext cx="2966720" cy="396240"/>
            </a:xfrm>
            <a:custGeom>
              <a:avLst/>
              <a:gdLst/>
              <a:ahLst/>
              <a:cxnLst/>
              <a:rect l="l" t="t" r="r" b="b"/>
              <a:pathLst>
                <a:path w="2966720" h="396239">
                  <a:moveTo>
                    <a:pt x="0" y="0"/>
                  </a:moveTo>
                  <a:lnTo>
                    <a:pt x="2444496" y="0"/>
                  </a:lnTo>
                </a:path>
                <a:path w="2966720" h="396239">
                  <a:moveTo>
                    <a:pt x="2596896" y="0"/>
                  </a:moveTo>
                  <a:lnTo>
                    <a:pt x="2966223" y="0"/>
                  </a:lnTo>
                </a:path>
                <a:path w="2966720" h="396239">
                  <a:moveTo>
                    <a:pt x="0" y="396240"/>
                  </a:moveTo>
                  <a:lnTo>
                    <a:pt x="2966223" y="39624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1694" y="3567239"/>
              <a:ext cx="0" cy="2786380"/>
            </a:xfrm>
            <a:custGeom>
              <a:avLst/>
              <a:gdLst/>
              <a:ahLst/>
              <a:cxnLst/>
              <a:rect l="l" t="t" r="r" b="b"/>
              <a:pathLst>
                <a:path h="2786379">
                  <a:moveTo>
                    <a:pt x="0" y="0"/>
                  </a:moveTo>
                  <a:lnTo>
                    <a:pt x="0" y="27863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10870" y="3567239"/>
              <a:ext cx="0" cy="2786380"/>
            </a:xfrm>
            <a:custGeom>
              <a:avLst/>
              <a:gdLst/>
              <a:ahLst/>
              <a:cxnLst/>
              <a:rect l="l" t="t" r="r" b="b"/>
              <a:pathLst>
                <a:path h="2786379">
                  <a:moveTo>
                    <a:pt x="0" y="0"/>
                  </a:moveTo>
                  <a:lnTo>
                    <a:pt x="0" y="27863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5344" y="3573589"/>
              <a:ext cx="4912360" cy="0"/>
            </a:xfrm>
            <a:custGeom>
              <a:avLst/>
              <a:gdLst/>
              <a:ahLst/>
              <a:cxnLst/>
              <a:rect l="l" t="t" r="r" b="b"/>
              <a:pathLst>
                <a:path w="4912360">
                  <a:moveTo>
                    <a:pt x="0" y="0"/>
                  </a:moveTo>
                  <a:lnTo>
                    <a:pt x="4911877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5344" y="6347269"/>
              <a:ext cx="4912360" cy="0"/>
            </a:xfrm>
            <a:custGeom>
              <a:avLst/>
              <a:gdLst/>
              <a:ahLst/>
              <a:cxnLst/>
              <a:rect l="l" t="t" r="r" b="b"/>
              <a:pathLst>
                <a:path w="4912360">
                  <a:moveTo>
                    <a:pt x="0" y="0"/>
                  </a:moveTo>
                  <a:lnTo>
                    <a:pt x="4911877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18044" y="3579939"/>
            <a:ext cx="2437130" cy="37084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30"/>
              </a:spcBef>
            </a:pP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67631" y="3579939"/>
            <a:ext cx="2437130" cy="370840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29209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30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8044" y="3992942"/>
            <a:ext cx="2437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Justin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40097" y="3992942"/>
            <a:ext cx="12503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Wyoming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1694" y="4366069"/>
            <a:ext cx="2449830" cy="3962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Jim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67631" y="4372419"/>
            <a:ext cx="1927860" cy="383540"/>
          </a:xfrm>
          <a:prstGeom prst="rect">
            <a:avLst/>
          </a:prstGeom>
          <a:solidFill>
            <a:srgbClr val="EEF5E9"/>
          </a:solidFill>
        </p:spPr>
        <p:txBody>
          <a:bodyPr vert="horz" wrap="square" lIns="0" tIns="2920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30"/>
              </a:spcBef>
            </a:pP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Texas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8044" y="4768659"/>
            <a:ext cx="1781175" cy="383540"/>
          </a:xfrm>
          <a:prstGeom prst="rect">
            <a:avLst/>
          </a:prstGeom>
          <a:solidFill>
            <a:srgbClr val="DEEBD0"/>
          </a:solidFill>
        </p:spPr>
        <p:txBody>
          <a:bodyPr vert="horz" wrap="square" lIns="0" tIns="29209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23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Sheila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61281" y="4762309"/>
            <a:ext cx="2449830" cy="3962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0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Texas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1694" y="5158549"/>
            <a:ext cx="2449830" cy="3962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61281" y="5158549"/>
            <a:ext cx="2449830" cy="3962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Oregon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1694" y="5554789"/>
            <a:ext cx="2449830" cy="3962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Marsha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40097" y="5578347"/>
            <a:ext cx="9893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1694" y="5951029"/>
            <a:ext cx="2449830" cy="3962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Richard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61281" y="5951029"/>
            <a:ext cx="2449830" cy="3962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Arizona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346219" y="4107179"/>
            <a:ext cx="3054350" cy="2129155"/>
            <a:chOff x="2346219" y="4107179"/>
            <a:chExt cx="3054350" cy="2129155"/>
          </a:xfrm>
        </p:grpSpPr>
        <p:sp>
          <p:nvSpPr>
            <p:cNvPr id="43" name="object 43"/>
            <p:cNvSpPr/>
            <p:nvPr/>
          </p:nvSpPr>
          <p:spPr>
            <a:xfrm>
              <a:off x="5095494" y="4107179"/>
              <a:ext cx="152400" cy="1748155"/>
            </a:xfrm>
            <a:custGeom>
              <a:avLst/>
              <a:gdLst/>
              <a:ahLst/>
              <a:cxnLst/>
              <a:rect l="l" t="t" r="r" b="b"/>
              <a:pathLst>
                <a:path w="152400" h="1748154">
                  <a:moveTo>
                    <a:pt x="0" y="1747608"/>
                  </a:moveTo>
                  <a:lnTo>
                    <a:pt x="152400" y="1747608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747608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43115" y="5778568"/>
              <a:ext cx="457200" cy="457834"/>
            </a:xfrm>
            <a:custGeom>
              <a:avLst/>
              <a:gdLst/>
              <a:ahLst/>
              <a:cxnLst/>
              <a:rect l="l" t="t" r="r" b="b"/>
              <a:pathLst>
                <a:path w="457200" h="457835">
                  <a:moveTo>
                    <a:pt x="457200" y="25"/>
                  </a:moveTo>
                  <a:lnTo>
                    <a:pt x="0" y="0"/>
                  </a:lnTo>
                  <a:lnTo>
                    <a:pt x="228574" y="457212"/>
                  </a:lnTo>
                  <a:lnTo>
                    <a:pt x="457200" y="25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98597" y="4488185"/>
              <a:ext cx="152400" cy="1748155"/>
            </a:xfrm>
            <a:custGeom>
              <a:avLst/>
              <a:gdLst/>
              <a:ahLst/>
              <a:cxnLst/>
              <a:rect l="l" t="t" r="r" b="b"/>
              <a:pathLst>
                <a:path w="152400" h="1748154">
                  <a:moveTo>
                    <a:pt x="0" y="1747596"/>
                  </a:moveTo>
                  <a:lnTo>
                    <a:pt x="152400" y="174759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747596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46219" y="4107182"/>
              <a:ext cx="457200" cy="457834"/>
            </a:xfrm>
            <a:custGeom>
              <a:avLst/>
              <a:gdLst/>
              <a:ahLst/>
              <a:cxnLst/>
              <a:rect l="l" t="t" r="r" b="b"/>
              <a:pathLst>
                <a:path w="457200" h="457835">
                  <a:moveTo>
                    <a:pt x="228574" y="0"/>
                  </a:moveTo>
                  <a:lnTo>
                    <a:pt x="0" y="457212"/>
                  </a:lnTo>
                  <a:lnTo>
                    <a:pt x="457200" y="457187"/>
                  </a:lnTo>
                  <a:lnTo>
                    <a:pt x="22857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5343" y="754380"/>
            <a:ext cx="1961514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 MT"/>
                <a:cs typeface="Arial MT"/>
              </a:rPr>
              <a:t>SELECT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name,</a:t>
            </a:r>
            <a:endParaRPr sz="2200">
              <a:latin typeface="Arial MT"/>
              <a:cs typeface="Arial MT"/>
            </a:endParaRPr>
          </a:p>
          <a:p>
            <a:pPr marL="556895">
              <a:lnSpc>
                <a:spcPct val="100000"/>
              </a:lnSpc>
              <a:spcBef>
                <a:spcPts val="1800"/>
              </a:spcBef>
            </a:pPr>
            <a:r>
              <a:rPr sz="2200" dirty="0">
                <a:latin typeface="Arial MT"/>
                <a:cs typeface="Arial MT"/>
              </a:rPr>
              <a:t>state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086" y="1881945"/>
            <a:ext cx="351282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residency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2A9FBB"/>
                </a:solidFill>
                <a:latin typeface="Arial MT"/>
                <a:cs typeface="Arial MT"/>
              </a:rPr>
              <a:t>2</a:t>
            </a:r>
            <a:r>
              <a:rPr sz="2200" spc="-10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Arial MT"/>
                <a:cs typeface="Arial MT"/>
              </a:rPr>
              <a:t>DESC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EF5A28"/>
                </a:solidFill>
                <a:latin typeface="Arial MT"/>
                <a:cs typeface="Arial MT"/>
              </a:rPr>
              <a:t>1</a:t>
            </a:r>
            <a:r>
              <a:rPr sz="2200" spc="-12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EF5A28"/>
                </a:solidFill>
                <a:latin typeface="Arial MT"/>
                <a:cs typeface="Arial MT"/>
              </a:rPr>
              <a:t>ASC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4556" y="774954"/>
            <a:ext cx="752093" cy="6819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61795" y="810296"/>
            <a:ext cx="247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Residency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28431" y="2035810"/>
          <a:ext cx="4899660" cy="277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2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Justin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Wyoming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Sheila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Jim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Marsha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4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Richard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Arizona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05344" y="3567239"/>
          <a:ext cx="4899660" cy="2773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BC7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Justin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Wyoming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Jim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Sheila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Texas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Marsha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Oregon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Richard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Arizona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0873" y="4052315"/>
            <a:ext cx="3429000" cy="164465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MAX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748" y="4052315"/>
            <a:ext cx="3429000" cy="1644650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292" y="2173985"/>
            <a:ext cx="3429000" cy="1644014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165" y="2173985"/>
            <a:ext cx="3429000" cy="1644014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373" y="2173985"/>
            <a:ext cx="3429000" cy="1644014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1141095">
              <a:lnSpc>
                <a:spcPct val="100000"/>
              </a:lnSpc>
            </a:pP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COUNT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63777" y="519066"/>
            <a:ext cx="477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</a:rPr>
              <a:t>Aggregate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Functions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1177</Words>
  <Application>Microsoft Office PowerPoint</Application>
  <PresentationFormat>Widescreen</PresentationFormat>
  <Paragraphs>420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MT</vt:lpstr>
      <vt:lpstr>Calibri</vt:lpstr>
      <vt:lpstr>Lucida Sans Unicode</vt:lpstr>
      <vt:lpstr>Segoe UI</vt:lpstr>
      <vt:lpstr>Times New Roman</vt:lpstr>
      <vt:lpstr>Verdana</vt:lpstr>
      <vt:lpstr>Office Theme</vt:lpstr>
      <vt:lpstr>Presenting and Aggregating Results</vt:lpstr>
      <vt:lpstr>Overview</vt:lpstr>
      <vt:lpstr>Querying Residency</vt:lpstr>
      <vt:lpstr>SELECT name, state FROM residency  ORDER BY name</vt:lpstr>
      <vt:lpstr>Specifying Sort Order</vt:lpstr>
      <vt:lpstr>SELECT name, state FROM residency  ORDER BY state, name</vt:lpstr>
      <vt:lpstr>SELECT name, state</vt:lpstr>
      <vt:lpstr>SELECT name, state</vt:lpstr>
      <vt:lpstr>Aggregate Functions</vt:lpstr>
      <vt:lpstr>SELECT AVG(age)</vt:lpstr>
      <vt:lpstr>Analyzing Groups</vt:lpstr>
      <vt:lpstr>PowerPoint Presentation</vt:lpstr>
      <vt:lpstr>Using GROUP BY With Aggregation</vt:lpstr>
      <vt:lpstr>PowerPoint Presentation</vt:lpstr>
      <vt:lpstr>Filtering Aggregate Results</vt:lpstr>
      <vt:lpstr>PowerPoint Presentation</vt:lpstr>
      <vt:lpstr>PowerPoint Presentation</vt:lpstr>
      <vt:lpstr>Understanding Subqueries in PostgreSQL</vt:lpstr>
      <vt:lpstr>Database Views in PostgreSQL</vt:lpstr>
      <vt:lpstr>Writing High-Performing SQL Queries</vt:lpstr>
      <vt:lpstr>Writing High-Performing SQL Queries</vt:lpstr>
      <vt:lpstr>Query Plan Overview</vt:lpstr>
      <vt:lpstr>Components of a Query Plan</vt:lpstr>
      <vt:lpstr>Components of a Query Plan</vt:lpstr>
      <vt:lpstr>Identifying Performance Issues in SQL Queries</vt:lpstr>
      <vt:lpstr>Common Performance Issues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Presenting and Aggregating Results</dc:title>
  <dc:creator>Browning, Jason</dc:creator>
  <cp:lastModifiedBy>Steve Steve</cp:lastModifiedBy>
  <cp:revision>5</cp:revision>
  <dcterms:created xsi:type="dcterms:W3CDTF">2022-04-03T19:45:49Z</dcterms:created>
  <dcterms:modified xsi:type="dcterms:W3CDTF">2024-11-19T16:23:04Z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2019-03-05T05:30:00Z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2022-02-17T05:30:00Z</vt:filetime>
  </property>
  <property fmtid="{D5CDD505-2E9C-101B-9397-08002B2CF9AE}" pid="5" name="ICV">
    <vt:lpwstr>3700A8CD823F43D19D58F380258E3809</vt:lpwstr>
  </property>
  <property fmtid="{D5CDD505-2E9C-101B-9397-08002B2CF9AE}" pid="6" name="KSOProductBuildVer">
    <vt:lpwstr>1033-11.2.0.11042</vt:lpwstr>
  </property>
</Properties>
</file>