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A1FCD-F25A-4BA4-82AA-9E8F6E39AA1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5CFD-F8CC-4B8B-B0FC-8B4175A7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62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040" y="3566667"/>
            <a:ext cx="6794500" cy="225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8329-0672-4047-B97A-DDD037F6DC51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E3D0-AE1D-406A-912E-B5DD62610402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4A6A-A31D-4AA3-82A9-D77B2CEB2CC7}" type="datetime1">
              <a:rPr lang="en-US" smtClean="0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63DF-3495-42A5-A1F0-79E5ADB6EE3D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C079-68F8-4802-850C-73E2C3FB95A0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4948" y="754380"/>
            <a:ext cx="1377810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6040" y="4417059"/>
            <a:ext cx="9234805" cy="227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4FCE-155E-4481-B35A-95AAAFA65E9A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720217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90" dirty="0">
                <a:latin typeface="Tahoma"/>
                <a:cs typeface="Tahoma"/>
              </a:rPr>
              <a:t>Application</a:t>
            </a:r>
            <a:r>
              <a:rPr sz="6800" spc="-430" dirty="0">
                <a:latin typeface="Tahoma"/>
                <a:cs typeface="Tahoma"/>
              </a:rPr>
              <a:t> </a:t>
            </a:r>
            <a:r>
              <a:rPr sz="6800" spc="55" dirty="0">
                <a:latin typeface="Tahoma"/>
                <a:cs typeface="Tahoma"/>
              </a:rPr>
              <a:t>Design</a:t>
            </a:r>
            <a:endParaRPr sz="6800">
              <a:latin typeface="Tahoma"/>
              <a:cs typeface="Tahom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A446-6276-601D-39BC-BF1590ABE1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900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File</a:t>
            </a:r>
            <a:r>
              <a:rPr spc="-305" dirty="0"/>
              <a:t> </a:t>
            </a:r>
            <a:r>
              <a:rPr spc="8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0" y="1836419"/>
            <a:ext cx="1333500" cy="9982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app.js </a:t>
            </a:r>
            <a:r>
              <a:rPr sz="3200" spc="50" dirty="0">
                <a:solidFill>
                  <a:srgbClr val="FF0000"/>
                </a:solidFill>
                <a:latin typeface="Tahoma"/>
                <a:cs typeface="Tahoma"/>
              </a:rPr>
              <a:t>houses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0" y="2814828"/>
            <a:ext cx="3468370" cy="4411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2120" marR="631825">
              <a:lnSpc>
                <a:spcPct val="99800"/>
              </a:lnSpc>
              <a:spcBef>
                <a:spcPts val="105"/>
              </a:spcBef>
            </a:pPr>
            <a:r>
              <a:rPr sz="3200" spc="-10" dirty="0">
                <a:solidFill>
                  <a:srgbClr val="9BC850"/>
                </a:solidFill>
                <a:latin typeface="Tahoma"/>
                <a:cs typeface="Tahoma"/>
              </a:rPr>
              <a:t>index.js </a:t>
            </a: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house.js useHouses.js useBids.js</a:t>
            </a:r>
            <a:endParaRPr sz="3200">
              <a:latin typeface="Tahoma"/>
              <a:cs typeface="Tahoma"/>
            </a:endParaRPr>
          </a:p>
          <a:p>
            <a:pPr marL="12700" marR="1532890" indent="878840">
              <a:lnSpc>
                <a:spcPts val="3890"/>
              </a:lnSpc>
              <a:spcBef>
                <a:spcPts val="65"/>
              </a:spcBef>
            </a:pPr>
            <a:r>
              <a:rPr sz="3200" spc="-655" dirty="0">
                <a:solidFill>
                  <a:srgbClr val="2A9FBC"/>
                </a:solidFill>
                <a:latin typeface="Tahoma"/>
                <a:cs typeface="Tahoma"/>
              </a:rPr>
              <a:t>… </a:t>
            </a:r>
            <a:r>
              <a:rPr sz="3200" spc="50" dirty="0">
                <a:solidFill>
                  <a:srgbClr val="FF0000"/>
                </a:solidFill>
                <a:latin typeface="Tahoma"/>
                <a:cs typeface="Tahoma"/>
              </a:rPr>
              <a:t>customers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640"/>
              </a:lnSpc>
            </a:pPr>
            <a:r>
              <a:rPr sz="3200" spc="-10" dirty="0">
                <a:solidFill>
                  <a:srgbClr val="9BC850"/>
                </a:solidFill>
                <a:latin typeface="Tahoma"/>
                <a:cs typeface="Tahoma"/>
              </a:rPr>
              <a:t>index.js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829"/>
              </a:lnSpc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useCustomers.js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ct val="100000"/>
              </a:lnSpc>
              <a:spcBef>
                <a:spcPts val="50"/>
              </a:spcBef>
            </a:pPr>
            <a:r>
              <a:rPr sz="3200" spc="-655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0" y="7197852"/>
            <a:ext cx="4249420" cy="2951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2120" marR="5080" indent="-439420">
              <a:lnSpc>
                <a:spcPct val="100200"/>
              </a:lnSpc>
              <a:spcBef>
                <a:spcPts val="90"/>
              </a:spcBef>
            </a:pPr>
            <a:r>
              <a:rPr sz="3200" spc="55" dirty="0">
                <a:solidFill>
                  <a:srgbClr val="FF0000"/>
                </a:solidFill>
                <a:latin typeface="Tahoma"/>
                <a:cs typeface="Tahoma"/>
              </a:rPr>
              <a:t>common </a:t>
            </a: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currencyFormatter.js loadingStatus.js navValues.js </a:t>
            </a:r>
            <a:r>
              <a:rPr sz="3200" spc="40" dirty="0">
                <a:solidFill>
                  <a:srgbClr val="2A9FBC"/>
                </a:solidFill>
                <a:latin typeface="Tahoma"/>
                <a:cs typeface="Tahoma"/>
              </a:rPr>
              <a:t>useGetRequest.js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815"/>
              </a:lnSpc>
            </a:pPr>
            <a:r>
              <a:rPr sz="3200" spc="-655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75545" y="2851150"/>
            <a:ext cx="991235" cy="497840"/>
            <a:chOff x="9575545" y="2851150"/>
            <a:chExt cx="991235" cy="497840"/>
          </a:xfrm>
        </p:grpSpPr>
        <p:sp>
          <p:nvSpPr>
            <p:cNvPr id="7" name="object 7"/>
            <p:cNvSpPr/>
            <p:nvPr/>
          </p:nvSpPr>
          <p:spPr>
            <a:xfrm>
              <a:off x="9581895" y="28575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3" y="0"/>
                  </a:moveTo>
                  <a:lnTo>
                    <a:pt x="736093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3" y="363474"/>
                  </a:lnTo>
                  <a:lnTo>
                    <a:pt x="736093" y="484631"/>
                  </a:lnTo>
                  <a:lnTo>
                    <a:pt x="978407" y="242316"/>
                  </a:lnTo>
                  <a:lnTo>
                    <a:pt x="73609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81895" y="28575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575545" y="5772150"/>
            <a:ext cx="991235" cy="497840"/>
            <a:chOff x="9575545" y="5772150"/>
            <a:chExt cx="991235" cy="497840"/>
          </a:xfrm>
        </p:grpSpPr>
        <p:sp>
          <p:nvSpPr>
            <p:cNvPr id="10" name="object 10"/>
            <p:cNvSpPr/>
            <p:nvPr/>
          </p:nvSpPr>
          <p:spPr>
            <a:xfrm>
              <a:off x="9581895" y="57785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3" y="0"/>
                  </a:moveTo>
                  <a:lnTo>
                    <a:pt x="736093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3" y="363474"/>
                  </a:lnTo>
                  <a:lnTo>
                    <a:pt x="736093" y="484632"/>
                  </a:lnTo>
                  <a:lnTo>
                    <a:pt x="978407" y="242315"/>
                  </a:lnTo>
                  <a:lnTo>
                    <a:pt x="73609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81895" y="57785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972800" y="2829051"/>
            <a:ext cx="5275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28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HouseList</a:t>
            </a:r>
            <a:r>
              <a:rPr sz="28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from</a:t>
            </a:r>
            <a:r>
              <a:rPr sz="28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"./houses"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2800" y="5752084"/>
            <a:ext cx="6355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2800" spc="6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CustomerList</a:t>
            </a:r>
            <a:r>
              <a:rPr sz="2800" spc="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from</a:t>
            </a:r>
            <a:r>
              <a:rPr sz="2800" spc="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"./customers"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1220FEA-6C6E-1EC1-C8E3-22F44B3D51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4991" y="4281932"/>
            <a:ext cx="431292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3035" marR="5080" indent="-140970">
              <a:lnSpc>
                <a:spcPct val="100400"/>
              </a:lnSpc>
              <a:spcBef>
                <a:spcPts val="75"/>
              </a:spcBef>
            </a:pPr>
            <a:r>
              <a:rPr sz="5400" dirty="0">
                <a:solidFill>
                  <a:srgbClr val="404040"/>
                </a:solidFill>
                <a:latin typeface="Tahoma"/>
                <a:cs typeface="Tahoma"/>
              </a:rPr>
              <a:t>Determining</a:t>
            </a:r>
            <a:r>
              <a:rPr sz="5400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-50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5400" spc="60" dirty="0">
                <a:solidFill>
                  <a:srgbClr val="404040"/>
                </a:solidFill>
                <a:latin typeface="Tahoma"/>
                <a:cs typeface="Tahoma"/>
              </a:rPr>
              <a:t>File</a:t>
            </a:r>
            <a:r>
              <a:rPr sz="5400" spc="-3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95" dirty="0">
                <a:solidFill>
                  <a:srgbClr val="404040"/>
                </a:solidFill>
                <a:latin typeface="Tahoma"/>
                <a:cs typeface="Tahoma"/>
              </a:rPr>
              <a:t>Structure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740403"/>
            <a:ext cx="6203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React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doesn't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have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an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85" dirty="0">
                <a:solidFill>
                  <a:srgbClr val="F15B2A"/>
                </a:solidFill>
                <a:latin typeface="Arial Black"/>
                <a:cs typeface="Arial Black"/>
              </a:rPr>
              <a:t>opinion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590796"/>
            <a:ext cx="7611745" cy="1927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0600"/>
              </a:lnSpc>
              <a:spcBef>
                <a:spcPts val="75"/>
              </a:spcBef>
            </a:pPr>
            <a:r>
              <a:rPr sz="3400" spc="-254" dirty="0">
                <a:solidFill>
                  <a:srgbClr val="F15B2A"/>
                </a:solidFill>
                <a:latin typeface="Arial Black"/>
                <a:cs typeface="Arial Black"/>
              </a:rPr>
              <a:t>Choose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5" dirty="0">
                <a:solidFill>
                  <a:srgbClr val="F15B2A"/>
                </a:solidFill>
                <a:latin typeface="Arial Black"/>
                <a:cs typeface="Arial Black"/>
              </a:rPr>
              <a:t>something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that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5" dirty="0">
                <a:solidFill>
                  <a:srgbClr val="F15B2A"/>
                </a:solidFill>
                <a:latin typeface="Arial Black"/>
                <a:cs typeface="Arial Black"/>
              </a:rPr>
              <a:t>works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for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35" dirty="0">
                <a:solidFill>
                  <a:srgbClr val="F15B2A"/>
                </a:solidFill>
                <a:latin typeface="Arial Black"/>
                <a:cs typeface="Arial Black"/>
              </a:rPr>
              <a:t>the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application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at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hand</a:t>
            </a:r>
            <a:endParaRPr sz="3400">
              <a:latin typeface="Arial Black"/>
              <a:cs typeface="Arial Black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Limit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to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5" dirty="0">
                <a:solidFill>
                  <a:srgbClr val="F15B2A"/>
                </a:solidFill>
                <a:latin typeface="Arial Black"/>
                <a:cs typeface="Arial Black"/>
              </a:rPr>
              <a:t>3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or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4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directory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05" dirty="0">
                <a:solidFill>
                  <a:srgbClr val="F15B2A"/>
                </a:solidFill>
                <a:latin typeface="Arial Black"/>
                <a:cs typeface="Arial Black"/>
              </a:rPr>
              <a:t>levels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B838-88A5-B9AF-18CE-E8723F9224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1996" y="3870452"/>
            <a:ext cx="414718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04215" marR="5080" indent="-692150" algn="r">
              <a:lnSpc>
                <a:spcPct val="100400"/>
              </a:lnSpc>
              <a:spcBef>
                <a:spcPts val="75"/>
              </a:spcBef>
            </a:pPr>
            <a:r>
              <a:rPr sz="5400" spc="150" dirty="0">
                <a:solidFill>
                  <a:srgbClr val="404040"/>
                </a:solidFill>
                <a:latin typeface="Tahoma"/>
                <a:cs typeface="Tahoma"/>
              </a:rPr>
              <a:t>Create</a:t>
            </a:r>
            <a:r>
              <a:rPr sz="5400" spc="-3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5400" spc="-3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-10" dirty="0">
                <a:solidFill>
                  <a:srgbClr val="404040"/>
                </a:solidFill>
                <a:latin typeface="Tahoma"/>
                <a:cs typeface="Tahoma"/>
              </a:rPr>
              <a:t>First </a:t>
            </a:r>
            <a:r>
              <a:rPr sz="5400" spc="65" dirty="0">
                <a:solidFill>
                  <a:srgbClr val="404040"/>
                </a:solidFill>
                <a:latin typeface="Tahoma"/>
                <a:cs typeface="Tahoma"/>
              </a:rPr>
              <a:t>Application</a:t>
            </a:r>
            <a:endParaRPr sz="5400">
              <a:latin typeface="Tahoma"/>
              <a:cs typeface="Tahoma"/>
            </a:endParaRPr>
          </a:p>
          <a:p>
            <a:pPr marR="6350" algn="r">
              <a:lnSpc>
                <a:spcPts val="6409"/>
              </a:lnSpc>
            </a:pPr>
            <a:r>
              <a:rPr sz="5400" spc="35" dirty="0">
                <a:solidFill>
                  <a:srgbClr val="404040"/>
                </a:solidFill>
                <a:latin typeface="Tahoma"/>
                <a:cs typeface="Tahoma"/>
              </a:rPr>
              <a:t>Version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490537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05" dirty="0">
                <a:solidFill>
                  <a:srgbClr val="F15B2A"/>
                </a:solidFill>
                <a:latin typeface="Arial Black"/>
                <a:cs typeface="Arial Black"/>
              </a:rPr>
              <a:t>No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F15B2A"/>
                </a:solidFill>
                <a:latin typeface="Arial Black"/>
                <a:cs typeface="Arial Black"/>
              </a:rPr>
              <a:t>interactivity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00" dirty="0">
                <a:solidFill>
                  <a:srgbClr val="F15B2A"/>
                </a:solidFill>
                <a:latin typeface="Arial Black"/>
                <a:cs typeface="Arial Black"/>
              </a:rPr>
              <a:t>support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Without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F15B2A"/>
                </a:solidFill>
                <a:latin typeface="Arial Black"/>
                <a:cs typeface="Arial Black"/>
              </a:rPr>
              <a:t>state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5282691"/>
            <a:ext cx="477964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Just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props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spc="-100" dirty="0">
                <a:solidFill>
                  <a:srgbClr val="F15B2A"/>
                </a:solidFill>
                <a:latin typeface="Arial Black"/>
                <a:cs typeface="Arial Black"/>
              </a:rPr>
              <a:t>In-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memory</a:t>
            </a: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data</a:t>
            </a:r>
            <a:r>
              <a:rPr sz="3400" spc="-21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source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E144-FE1D-0030-681D-C1A5C6E6B3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When</a:t>
            </a:r>
            <a:r>
              <a:rPr spc="-200" dirty="0"/>
              <a:t> </a:t>
            </a:r>
            <a:r>
              <a:rPr dirty="0"/>
              <a:t>Application</a:t>
            </a:r>
            <a:r>
              <a:rPr spc="-200" dirty="0"/>
              <a:t> </a:t>
            </a:r>
            <a:r>
              <a:rPr spc="-60" dirty="0"/>
              <a:t>Data</a:t>
            </a:r>
            <a:r>
              <a:rPr spc="-185" dirty="0"/>
              <a:t> </a:t>
            </a:r>
            <a:r>
              <a:rPr spc="-145" dirty="0"/>
              <a:t>is</a:t>
            </a:r>
            <a:r>
              <a:rPr spc="-200" dirty="0"/>
              <a:t> </a:t>
            </a:r>
            <a:r>
              <a:rPr dirty="0"/>
              <a:t>a</a:t>
            </a:r>
            <a:r>
              <a:rPr spc="-190" dirty="0"/>
              <a:t> </a:t>
            </a:r>
            <a:r>
              <a:rPr dirty="0"/>
              <a:t>State</a:t>
            </a:r>
            <a:r>
              <a:rPr spc="-190" dirty="0"/>
              <a:t> </a:t>
            </a:r>
            <a:r>
              <a:rPr spc="-10" dirty="0"/>
              <a:t>Candidate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66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35"/>
              </a:spcBef>
            </a:pPr>
            <a:endParaRPr sz="3800">
              <a:latin typeface="Times New Roman"/>
              <a:cs typeface="Times New Roman"/>
            </a:endParaRPr>
          </a:p>
          <a:p>
            <a:pPr marL="1985010" marR="716915" indent="-1260475">
              <a:lnSpc>
                <a:spcPct val="100499"/>
              </a:lnSpc>
            </a:pPr>
            <a:r>
              <a:rPr sz="3800" spc="-285" dirty="0">
                <a:solidFill>
                  <a:srgbClr val="404040"/>
                </a:solidFill>
                <a:latin typeface="Arial Black"/>
                <a:cs typeface="Arial Black"/>
              </a:rPr>
              <a:t>It</a:t>
            </a:r>
            <a:r>
              <a:rPr sz="3800" spc="-2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340" dirty="0">
                <a:solidFill>
                  <a:srgbClr val="404040"/>
                </a:solidFill>
                <a:latin typeface="Arial Black"/>
                <a:cs typeface="Arial Black"/>
              </a:rPr>
              <a:t>changes</a:t>
            </a:r>
            <a:r>
              <a:rPr sz="3800" spc="-2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300" dirty="0">
                <a:solidFill>
                  <a:srgbClr val="404040"/>
                </a:solidFill>
                <a:latin typeface="Arial Black"/>
                <a:cs typeface="Arial Black"/>
              </a:rPr>
              <a:t>over </a:t>
            </a:r>
            <a:r>
              <a:rPr sz="3800" spc="-350" dirty="0">
                <a:solidFill>
                  <a:srgbClr val="404040"/>
                </a:solidFill>
                <a:latin typeface="Arial Black"/>
                <a:cs typeface="Arial Black"/>
              </a:rPr>
              <a:t>time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10"/>
              </a:spcBef>
            </a:pPr>
            <a:endParaRPr sz="3800">
              <a:latin typeface="Times New Roman"/>
              <a:cs typeface="Times New Roman"/>
            </a:endParaRPr>
          </a:p>
          <a:p>
            <a:pPr marL="363855" marR="356235" indent="-635" algn="ctr">
              <a:lnSpc>
                <a:spcPct val="100800"/>
              </a:lnSpc>
              <a:spcBef>
                <a:spcPts val="5"/>
              </a:spcBef>
            </a:pPr>
            <a:r>
              <a:rPr sz="3800" spc="-285" dirty="0">
                <a:solidFill>
                  <a:srgbClr val="404040"/>
                </a:solidFill>
                <a:latin typeface="Arial Black"/>
                <a:cs typeface="Arial Black"/>
              </a:rPr>
              <a:t>It</a:t>
            </a:r>
            <a:r>
              <a:rPr sz="3800" spc="-2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39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3800" spc="-2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240" dirty="0">
                <a:solidFill>
                  <a:srgbClr val="F15B2A"/>
                </a:solidFill>
                <a:latin typeface="Arial Black"/>
                <a:cs typeface="Arial Black"/>
              </a:rPr>
              <a:t>not</a:t>
            </a:r>
            <a:r>
              <a:rPr sz="3800" spc="-27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800" spc="-370" dirty="0">
                <a:solidFill>
                  <a:srgbClr val="404040"/>
                </a:solidFill>
                <a:latin typeface="Arial Black"/>
                <a:cs typeface="Arial Black"/>
              </a:rPr>
              <a:t>passed</a:t>
            </a:r>
            <a:r>
              <a:rPr sz="3800" spc="-2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295" dirty="0">
                <a:solidFill>
                  <a:srgbClr val="404040"/>
                </a:solidFill>
                <a:latin typeface="Arial Black"/>
                <a:cs typeface="Arial Black"/>
              </a:rPr>
              <a:t>in </a:t>
            </a:r>
            <a:r>
              <a:rPr sz="3800" spc="-250" dirty="0">
                <a:solidFill>
                  <a:srgbClr val="404040"/>
                </a:solidFill>
                <a:latin typeface="Arial Black"/>
                <a:cs typeface="Arial Black"/>
              </a:rPr>
              <a:t>by</a:t>
            </a:r>
            <a:r>
              <a:rPr sz="3800" spc="-2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25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3800" spc="-2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285" dirty="0">
                <a:solidFill>
                  <a:srgbClr val="404040"/>
                </a:solidFill>
                <a:latin typeface="Arial Black"/>
                <a:cs typeface="Arial Black"/>
              </a:rPr>
              <a:t>parent</a:t>
            </a:r>
            <a:r>
              <a:rPr sz="3800" spc="-2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345" dirty="0">
                <a:solidFill>
                  <a:srgbClr val="404040"/>
                </a:solidFill>
                <a:latin typeface="Arial Black"/>
                <a:cs typeface="Arial Black"/>
              </a:rPr>
              <a:t>via</a:t>
            </a:r>
            <a:r>
              <a:rPr sz="3800" spc="-2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509" dirty="0">
                <a:solidFill>
                  <a:srgbClr val="404040"/>
                </a:solidFill>
                <a:latin typeface="Arial Black"/>
                <a:cs typeface="Arial Black"/>
              </a:rPr>
              <a:t>a </a:t>
            </a:r>
            <a:r>
              <a:rPr sz="3800" spc="-20" dirty="0">
                <a:solidFill>
                  <a:srgbClr val="404040"/>
                </a:solidFill>
                <a:latin typeface="Arial Black"/>
                <a:cs typeface="Arial Black"/>
              </a:rPr>
              <a:t>prop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23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35"/>
              </a:spcBef>
            </a:pPr>
            <a:endParaRPr sz="3800">
              <a:latin typeface="Times New Roman"/>
              <a:cs typeface="Times New Roman"/>
            </a:endParaRPr>
          </a:p>
          <a:p>
            <a:pPr marL="1320165" marR="1036319" indent="-276225">
              <a:lnSpc>
                <a:spcPct val="100499"/>
              </a:lnSpc>
            </a:pPr>
            <a:r>
              <a:rPr sz="3800" spc="-285" dirty="0">
                <a:solidFill>
                  <a:srgbClr val="404040"/>
                </a:solidFill>
                <a:latin typeface="Arial Black"/>
                <a:cs typeface="Arial Black"/>
              </a:rPr>
              <a:t>It</a:t>
            </a:r>
            <a:r>
              <a:rPr sz="3800" spc="-2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360" dirty="0">
                <a:solidFill>
                  <a:srgbClr val="404040"/>
                </a:solidFill>
                <a:latin typeface="Arial Black"/>
                <a:cs typeface="Arial Black"/>
              </a:rPr>
              <a:t>can</a:t>
            </a:r>
            <a:r>
              <a:rPr sz="3800" spc="-2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800" spc="-240" dirty="0">
                <a:solidFill>
                  <a:srgbClr val="F15B2A"/>
                </a:solidFill>
                <a:latin typeface="Arial Black"/>
                <a:cs typeface="Arial Black"/>
              </a:rPr>
              <a:t>not</a:t>
            </a:r>
            <a:r>
              <a:rPr sz="3800" spc="-27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800" spc="-280" dirty="0">
                <a:solidFill>
                  <a:srgbClr val="404040"/>
                </a:solidFill>
                <a:latin typeface="Arial Black"/>
                <a:cs typeface="Arial Black"/>
              </a:rPr>
              <a:t>be </a:t>
            </a:r>
            <a:r>
              <a:rPr sz="3800" spc="-310" dirty="0">
                <a:solidFill>
                  <a:srgbClr val="404040"/>
                </a:solidFill>
                <a:latin typeface="Arial Black"/>
                <a:cs typeface="Arial Black"/>
              </a:rPr>
              <a:t>computed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04FC-2295-2D4E-82E3-D73B4CE45B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6460">
              <a:lnSpc>
                <a:spcPct val="100000"/>
              </a:lnSpc>
              <a:spcBef>
                <a:spcPts val="100"/>
              </a:spcBef>
            </a:pPr>
            <a:r>
              <a:rPr dirty="0"/>
              <a:t>Determining</a:t>
            </a:r>
            <a:r>
              <a:rPr spc="240" dirty="0"/>
              <a:t> </a:t>
            </a:r>
            <a:r>
              <a:rPr dirty="0"/>
              <a:t>Application</a:t>
            </a:r>
            <a:r>
              <a:rPr spc="245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10747043" y="2580949"/>
            <a:ext cx="0" cy="5293360"/>
          </a:xfrm>
          <a:custGeom>
            <a:avLst/>
            <a:gdLst/>
            <a:ahLst/>
            <a:cxnLst/>
            <a:rect l="l" t="t" r="r" b="b"/>
            <a:pathLst>
              <a:path h="5293359">
                <a:moveTo>
                  <a:pt x="0" y="0"/>
                </a:moveTo>
                <a:lnTo>
                  <a:pt x="1" y="5293050"/>
                </a:lnTo>
              </a:path>
            </a:pathLst>
          </a:custGeom>
          <a:ln w="635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3142" y="3115056"/>
            <a:ext cx="5606415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901565" algn="l"/>
              </a:tabLst>
            </a:pPr>
            <a:r>
              <a:rPr sz="3500" spc="-10" dirty="0">
                <a:solidFill>
                  <a:srgbClr val="F15B2A"/>
                </a:solidFill>
                <a:latin typeface="Arial MT"/>
                <a:cs typeface="Arial MT"/>
              </a:rPr>
              <a:t>Houses</a:t>
            </a: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	</a:t>
            </a:r>
            <a:r>
              <a:rPr sz="3500" spc="-185" dirty="0">
                <a:solidFill>
                  <a:srgbClr val="171717"/>
                </a:solidFill>
                <a:latin typeface="Arial MT"/>
                <a:cs typeface="Arial MT"/>
              </a:rPr>
              <a:t>Yes</a:t>
            </a:r>
            <a:endParaRPr sz="3500">
              <a:latin typeface="Arial MT"/>
              <a:cs typeface="Arial MT"/>
            </a:endParaRPr>
          </a:p>
          <a:p>
            <a:pPr marL="12700" marR="5080" algn="just">
              <a:lnSpc>
                <a:spcPct val="171400"/>
              </a:lnSpc>
              <a:tabLst>
                <a:tab pos="4901565" algn="l"/>
              </a:tabLst>
            </a:pP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House</a:t>
            </a:r>
            <a:r>
              <a:rPr sz="3500" spc="-8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114" dirty="0">
                <a:solidFill>
                  <a:srgbClr val="F15B2A"/>
                </a:solidFill>
                <a:latin typeface="Arial MT"/>
                <a:cs typeface="Arial MT"/>
              </a:rPr>
              <a:t>count</a:t>
            </a: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	</a:t>
            </a:r>
            <a:r>
              <a:rPr sz="3500" spc="-25" dirty="0">
                <a:solidFill>
                  <a:srgbClr val="171717"/>
                </a:solidFill>
                <a:latin typeface="Arial MT"/>
                <a:cs typeface="Arial MT"/>
              </a:rPr>
              <a:t>No </a:t>
            </a:r>
            <a:r>
              <a:rPr sz="3500" spc="65" dirty="0">
                <a:solidFill>
                  <a:srgbClr val="F15B2A"/>
                </a:solidFill>
                <a:latin typeface="Arial MT"/>
                <a:cs typeface="Arial MT"/>
              </a:rPr>
              <a:t>Default</a:t>
            </a:r>
            <a:r>
              <a:rPr sz="3500" spc="-8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house</a:t>
            </a:r>
            <a:r>
              <a:rPr sz="3500" spc="-7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114" dirty="0">
                <a:solidFill>
                  <a:srgbClr val="F15B2A"/>
                </a:solidFill>
                <a:latin typeface="Arial MT"/>
                <a:cs typeface="Arial MT"/>
              </a:rPr>
              <a:t>photo</a:t>
            </a:r>
            <a:r>
              <a:rPr sz="3500" spc="540" dirty="0">
                <a:solidFill>
                  <a:srgbClr val="F15B2A"/>
                </a:solidFill>
                <a:latin typeface="Arial MT"/>
                <a:cs typeface="Arial MT"/>
              </a:rPr>
              <a:t>    </a:t>
            </a:r>
            <a:r>
              <a:rPr sz="3500" spc="-25" dirty="0">
                <a:solidFill>
                  <a:srgbClr val="171717"/>
                </a:solidFill>
                <a:latin typeface="Arial MT"/>
                <a:cs typeface="Arial MT"/>
              </a:rPr>
              <a:t>No </a:t>
            </a:r>
            <a:r>
              <a:rPr sz="3500" spc="-20" dirty="0">
                <a:solidFill>
                  <a:srgbClr val="F15B2A"/>
                </a:solidFill>
                <a:latin typeface="Arial MT"/>
                <a:cs typeface="Arial MT"/>
              </a:rPr>
              <a:t>Bids</a:t>
            </a: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	</a:t>
            </a:r>
            <a:r>
              <a:rPr sz="3500" spc="-215" dirty="0">
                <a:solidFill>
                  <a:srgbClr val="171717"/>
                </a:solidFill>
                <a:latin typeface="Arial MT"/>
                <a:cs typeface="Arial MT"/>
              </a:rPr>
              <a:t>Yes</a:t>
            </a:r>
            <a:endParaRPr sz="35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000"/>
              </a:spcBef>
              <a:tabLst>
                <a:tab pos="4901565" algn="l"/>
              </a:tabLst>
            </a:pP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35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-25" dirty="0">
                <a:solidFill>
                  <a:srgbClr val="F15B2A"/>
                </a:solidFill>
                <a:latin typeface="Arial MT"/>
                <a:cs typeface="Arial MT"/>
              </a:rPr>
              <a:t>Bid</a:t>
            </a: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	</a:t>
            </a:r>
            <a:r>
              <a:rPr sz="3500" spc="-185" dirty="0">
                <a:solidFill>
                  <a:srgbClr val="171717"/>
                </a:solidFill>
                <a:latin typeface="Arial MT"/>
                <a:cs typeface="Arial MT"/>
              </a:rPr>
              <a:t>Yes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00803-7899-26E7-BDAD-D242EB2E40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2525" y="4086859"/>
            <a:ext cx="1090358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68170" marR="5080" indent="-1856105">
              <a:lnSpc>
                <a:spcPct val="100899"/>
              </a:lnSpc>
              <a:spcBef>
                <a:spcPts val="25"/>
              </a:spcBef>
            </a:pPr>
            <a:r>
              <a:rPr sz="6600" dirty="0">
                <a:solidFill>
                  <a:srgbClr val="FFFFFF"/>
                </a:solidFill>
              </a:rPr>
              <a:t>There</a:t>
            </a:r>
            <a:r>
              <a:rPr sz="6600" spc="-245" dirty="0">
                <a:solidFill>
                  <a:srgbClr val="FFFFFF"/>
                </a:solidFill>
              </a:rPr>
              <a:t> </a:t>
            </a:r>
            <a:r>
              <a:rPr sz="6600" spc="-165" dirty="0">
                <a:solidFill>
                  <a:srgbClr val="FFFFFF"/>
                </a:solidFill>
              </a:rPr>
              <a:t>is</a:t>
            </a:r>
            <a:r>
              <a:rPr sz="6600" spc="-250" dirty="0">
                <a:solidFill>
                  <a:srgbClr val="FFFFFF"/>
                </a:solidFill>
              </a:rPr>
              <a:t> </a:t>
            </a:r>
            <a:r>
              <a:rPr sz="6600" dirty="0">
                <a:solidFill>
                  <a:srgbClr val="FFFFFF"/>
                </a:solidFill>
              </a:rPr>
              <a:t>only</a:t>
            </a:r>
            <a:r>
              <a:rPr sz="6600" spc="-250" dirty="0">
                <a:solidFill>
                  <a:srgbClr val="FFFFFF"/>
                </a:solidFill>
              </a:rPr>
              <a:t> </a:t>
            </a:r>
            <a:r>
              <a:rPr sz="6600" dirty="0">
                <a:solidFill>
                  <a:srgbClr val="FFFFFF"/>
                </a:solidFill>
              </a:rPr>
              <a:t>one</a:t>
            </a:r>
            <a:r>
              <a:rPr sz="6600" spc="-245" dirty="0">
                <a:solidFill>
                  <a:srgbClr val="FFFFFF"/>
                </a:solidFill>
              </a:rPr>
              <a:t> </a:t>
            </a:r>
            <a:r>
              <a:rPr sz="6600" spc="125" dirty="0">
                <a:solidFill>
                  <a:srgbClr val="FFFFFF"/>
                </a:solidFill>
              </a:rPr>
              <a:t>component </a:t>
            </a:r>
            <a:r>
              <a:rPr sz="6600" spc="204" dirty="0">
                <a:solidFill>
                  <a:srgbClr val="FFFFFF"/>
                </a:solidFill>
              </a:rPr>
              <a:t>that</a:t>
            </a:r>
            <a:r>
              <a:rPr sz="6600" spc="-290" dirty="0">
                <a:solidFill>
                  <a:srgbClr val="FFFFFF"/>
                </a:solidFill>
              </a:rPr>
              <a:t> </a:t>
            </a:r>
            <a:r>
              <a:rPr sz="6600" spc="-45" dirty="0">
                <a:solidFill>
                  <a:srgbClr val="FFFFFF"/>
                </a:solidFill>
              </a:rPr>
              <a:t>owns</a:t>
            </a:r>
            <a:r>
              <a:rPr sz="6600" spc="-285" dirty="0">
                <a:solidFill>
                  <a:srgbClr val="FFFFFF"/>
                </a:solidFill>
              </a:rPr>
              <a:t> </a:t>
            </a:r>
            <a:r>
              <a:rPr sz="6600" spc="200" dirty="0">
                <a:solidFill>
                  <a:srgbClr val="FFFFFF"/>
                </a:solidFill>
              </a:rPr>
              <a:t>the</a:t>
            </a:r>
            <a:r>
              <a:rPr sz="6600" spc="-280" dirty="0">
                <a:solidFill>
                  <a:srgbClr val="FFFFFF"/>
                </a:solidFill>
              </a:rPr>
              <a:t> </a:t>
            </a:r>
            <a:r>
              <a:rPr sz="6600" spc="40" dirty="0">
                <a:solidFill>
                  <a:srgbClr val="FFFFFF"/>
                </a:solidFill>
              </a:rPr>
              <a:t>state</a:t>
            </a:r>
            <a:endParaRPr sz="6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C4DA0-E071-56A7-82B6-DB0A6B9EE4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45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Placing</a:t>
            </a:r>
            <a:r>
              <a:rPr spc="-340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8615" y="2651252"/>
            <a:ext cx="5288915" cy="578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Char char="-"/>
              <a:tabLst>
                <a:tab pos="583565" algn="l"/>
              </a:tabLst>
            </a:pPr>
            <a:r>
              <a:rPr sz="5400" spc="195" dirty="0">
                <a:solidFill>
                  <a:srgbClr val="FF0000"/>
                </a:solidFill>
                <a:latin typeface="Tahoma"/>
                <a:cs typeface="Tahoma"/>
              </a:rPr>
              <a:t>App</a:t>
            </a:r>
            <a:endParaRPr sz="5400">
              <a:latin typeface="Tahoma"/>
              <a:cs typeface="Tahoma"/>
            </a:endParaRPr>
          </a:p>
          <a:p>
            <a:pPr marL="1268730" lvl="1" indent="-570865">
              <a:lnSpc>
                <a:spcPts val="6445"/>
              </a:lnSpc>
              <a:spcBef>
                <a:spcPts val="20"/>
              </a:spcBef>
              <a:buChar char="-"/>
              <a:tabLst>
                <a:tab pos="1268730" algn="l"/>
              </a:tabLst>
            </a:pPr>
            <a:r>
              <a:rPr sz="5400" spc="100" dirty="0">
                <a:solidFill>
                  <a:srgbClr val="2A9FBC"/>
                </a:solidFill>
                <a:latin typeface="Tahoma"/>
                <a:cs typeface="Tahoma"/>
              </a:rPr>
              <a:t>Banner</a:t>
            </a:r>
            <a:endParaRPr sz="5400">
              <a:latin typeface="Tahoma"/>
              <a:cs typeface="Tahoma"/>
            </a:endParaRPr>
          </a:p>
          <a:p>
            <a:pPr marL="1268730" lvl="1" indent="-570865">
              <a:lnSpc>
                <a:spcPts val="6445"/>
              </a:lnSpc>
              <a:buChar char="-"/>
              <a:tabLst>
                <a:tab pos="1268730" algn="l"/>
              </a:tabLst>
            </a:pPr>
            <a:r>
              <a:rPr sz="5400" spc="120" dirty="0">
                <a:solidFill>
                  <a:srgbClr val="2A9FBC"/>
                </a:solidFill>
                <a:latin typeface="Tahoma"/>
                <a:cs typeface="Tahoma"/>
              </a:rPr>
              <a:t>HouseList</a:t>
            </a:r>
            <a:endParaRPr sz="5400">
              <a:latin typeface="Tahoma"/>
              <a:cs typeface="Tahoma"/>
            </a:endParaRPr>
          </a:p>
          <a:p>
            <a:pPr marL="1954530" lvl="2" indent="-570865">
              <a:lnSpc>
                <a:spcPct val="100000"/>
              </a:lnSpc>
              <a:spcBef>
                <a:spcPts val="25"/>
              </a:spcBef>
              <a:buChar char="-"/>
              <a:tabLst>
                <a:tab pos="1954530" algn="l"/>
              </a:tabLst>
            </a:pPr>
            <a:r>
              <a:rPr sz="5400" spc="95" dirty="0">
                <a:solidFill>
                  <a:srgbClr val="A62E5C"/>
                </a:solidFill>
                <a:latin typeface="Tahoma"/>
                <a:cs typeface="Tahoma"/>
              </a:rPr>
              <a:t>HouseRow</a:t>
            </a:r>
            <a:endParaRPr sz="5400">
              <a:latin typeface="Tahoma"/>
              <a:cs typeface="Tahoma"/>
            </a:endParaRPr>
          </a:p>
          <a:p>
            <a:pPr marL="1268730" lvl="1" indent="-570865">
              <a:lnSpc>
                <a:spcPct val="100000"/>
              </a:lnSpc>
              <a:spcBef>
                <a:spcPts val="25"/>
              </a:spcBef>
              <a:buChar char="-"/>
              <a:tabLst>
                <a:tab pos="1268730" algn="l"/>
              </a:tabLst>
            </a:pPr>
            <a:r>
              <a:rPr sz="5400" spc="125" dirty="0">
                <a:solidFill>
                  <a:srgbClr val="2A9FBC"/>
                </a:solidFill>
                <a:latin typeface="Tahoma"/>
                <a:cs typeface="Tahoma"/>
              </a:rPr>
              <a:t>House</a:t>
            </a:r>
            <a:endParaRPr sz="5400">
              <a:latin typeface="Tahoma"/>
              <a:cs typeface="Tahoma"/>
            </a:endParaRPr>
          </a:p>
          <a:p>
            <a:pPr marL="1954530" lvl="2" indent="-570865">
              <a:lnSpc>
                <a:spcPct val="100000"/>
              </a:lnSpc>
              <a:buChar char="-"/>
              <a:tabLst>
                <a:tab pos="1954530" algn="l"/>
              </a:tabLst>
            </a:pPr>
            <a:r>
              <a:rPr sz="5400" spc="140" dirty="0">
                <a:solidFill>
                  <a:srgbClr val="A62E5C"/>
                </a:solidFill>
                <a:latin typeface="Tahoma"/>
                <a:cs typeface="Tahoma"/>
              </a:rPr>
              <a:t>BidList</a:t>
            </a:r>
            <a:endParaRPr sz="5400">
              <a:latin typeface="Tahoma"/>
              <a:cs typeface="Tahoma"/>
            </a:endParaRPr>
          </a:p>
          <a:p>
            <a:pPr marL="1954530" lvl="2" indent="-570865">
              <a:lnSpc>
                <a:spcPct val="100000"/>
              </a:lnSpc>
              <a:spcBef>
                <a:spcPts val="25"/>
              </a:spcBef>
              <a:buChar char="-"/>
              <a:tabLst>
                <a:tab pos="1954530" algn="l"/>
              </a:tabLst>
            </a:pPr>
            <a:r>
              <a:rPr sz="5400" spc="200" dirty="0">
                <a:solidFill>
                  <a:srgbClr val="A62E5C"/>
                </a:solidFill>
                <a:latin typeface="Tahoma"/>
                <a:cs typeface="Tahoma"/>
              </a:rPr>
              <a:t>AddBid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9635C-1B6A-BFEB-8E18-AF80C2B317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2166" y="4281932"/>
            <a:ext cx="4056379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404040"/>
                </a:solidFill>
                <a:latin typeface="Tahoma"/>
                <a:cs typeface="Tahoma"/>
              </a:rPr>
              <a:t>How</a:t>
            </a:r>
            <a:r>
              <a:rPr sz="5400" spc="-3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9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5400" spc="-3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45" dirty="0">
                <a:solidFill>
                  <a:srgbClr val="404040"/>
                </a:solidFill>
                <a:latin typeface="Tahoma"/>
                <a:cs typeface="Tahoma"/>
              </a:rPr>
              <a:t>Apply</a:t>
            </a:r>
            <a:endParaRPr sz="5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5400" spc="45" dirty="0">
                <a:solidFill>
                  <a:srgbClr val="404040"/>
                </a:solidFill>
                <a:latin typeface="Tahoma"/>
                <a:cs typeface="Tahoma"/>
              </a:rPr>
              <a:t>State?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999484"/>
            <a:ext cx="2737485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useState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Custom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hook </a:t>
            </a:r>
            <a:r>
              <a:rPr sz="3400" spc="-110" dirty="0">
                <a:solidFill>
                  <a:srgbClr val="F15B2A"/>
                </a:solidFill>
                <a:latin typeface="Arial Black"/>
                <a:cs typeface="Arial Black"/>
              </a:rPr>
              <a:t>Context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8793D-BB6C-16EB-33CA-ADAFE2F7FE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9780">
              <a:lnSpc>
                <a:spcPct val="100000"/>
              </a:lnSpc>
              <a:spcBef>
                <a:spcPts val="100"/>
              </a:spcBef>
            </a:pPr>
            <a:r>
              <a:rPr dirty="0"/>
              <a:t>Applying</a:t>
            </a:r>
            <a:r>
              <a:rPr spc="-65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66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40"/>
              </a:spcBef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800" spc="-280" dirty="0">
                <a:solidFill>
                  <a:srgbClr val="404040"/>
                </a:solidFill>
                <a:latin typeface="Arial Black"/>
                <a:cs typeface="Arial Black"/>
              </a:rPr>
              <a:t>Where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40"/>
              </a:spcBef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800" spc="-305" dirty="0">
                <a:solidFill>
                  <a:srgbClr val="404040"/>
                </a:solidFill>
                <a:latin typeface="Arial Black"/>
                <a:cs typeface="Arial Black"/>
              </a:rPr>
              <a:t>What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23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40"/>
              </a:spcBef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800" spc="-459" dirty="0">
                <a:solidFill>
                  <a:srgbClr val="404040"/>
                </a:solidFill>
                <a:latin typeface="Arial Black"/>
                <a:cs typeface="Arial Black"/>
              </a:rPr>
              <a:t>How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3233-2187-E857-27AD-AE0F0621EA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8665" y="754380"/>
            <a:ext cx="5612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React's</a:t>
            </a:r>
            <a:r>
              <a:rPr spc="-335" dirty="0"/>
              <a:t> </a:t>
            </a:r>
            <a:r>
              <a:rPr spc="-65" dirty="0"/>
              <a:t>Data</a:t>
            </a:r>
            <a:r>
              <a:rPr spc="-315" dirty="0"/>
              <a:t> </a:t>
            </a:r>
            <a:r>
              <a:rPr spc="-35" dirty="0"/>
              <a:t>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46850" y="2152650"/>
            <a:ext cx="7543800" cy="7299959"/>
            <a:chOff x="6546850" y="2152650"/>
            <a:chExt cx="7543800" cy="7299959"/>
          </a:xfrm>
        </p:grpSpPr>
        <p:sp>
          <p:nvSpPr>
            <p:cNvPr id="4" name="object 4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36021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497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1968497" y="2133600"/>
                  </a:lnTo>
                  <a:lnTo>
                    <a:pt x="196849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36021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3016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5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1968500" y="2133600"/>
                  </a:lnTo>
                  <a:lnTo>
                    <a:pt x="19685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83016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60295" y="6683935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1400168" y="0"/>
                  </a:moveTo>
                  <a:lnTo>
                    <a:pt x="466725" y="0"/>
                  </a:lnTo>
                  <a:lnTo>
                    <a:pt x="466725" y="517177"/>
                  </a:lnTo>
                  <a:lnTo>
                    <a:pt x="0" y="517177"/>
                  </a:lnTo>
                  <a:lnTo>
                    <a:pt x="933443" y="1034351"/>
                  </a:lnTo>
                  <a:lnTo>
                    <a:pt x="1866893" y="517177"/>
                  </a:lnTo>
                  <a:lnTo>
                    <a:pt x="1400168" y="517177"/>
                  </a:lnTo>
                  <a:lnTo>
                    <a:pt x="14001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60295" y="6683935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0" y="517177"/>
                  </a:moveTo>
                  <a:lnTo>
                    <a:pt x="466725" y="517177"/>
                  </a:lnTo>
                  <a:lnTo>
                    <a:pt x="466725" y="0"/>
                  </a:lnTo>
                  <a:lnTo>
                    <a:pt x="1400175" y="0"/>
                  </a:lnTo>
                  <a:lnTo>
                    <a:pt x="1400175" y="517177"/>
                  </a:lnTo>
                  <a:lnTo>
                    <a:pt x="1866900" y="517177"/>
                  </a:lnTo>
                  <a:lnTo>
                    <a:pt x="933450" y="1034352"/>
                  </a:lnTo>
                  <a:lnTo>
                    <a:pt x="0" y="517177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36290" y="6683935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1400175" y="0"/>
                  </a:moveTo>
                  <a:lnTo>
                    <a:pt x="466725" y="0"/>
                  </a:lnTo>
                  <a:lnTo>
                    <a:pt x="466725" y="517177"/>
                  </a:lnTo>
                  <a:lnTo>
                    <a:pt x="0" y="517177"/>
                  </a:lnTo>
                  <a:lnTo>
                    <a:pt x="933450" y="1034351"/>
                  </a:lnTo>
                  <a:lnTo>
                    <a:pt x="1866900" y="517177"/>
                  </a:lnTo>
                  <a:lnTo>
                    <a:pt x="1400175" y="517177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36290" y="6683935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0" y="517177"/>
                  </a:moveTo>
                  <a:lnTo>
                    <a:pt x="466725" y="517177"/>
                  </a:lnTo>
                  <a:lnTo>
                    <a:pt x="466725" y="0"/>
                  </a:lnTo>
                  <a:lnTo>
                    <a:pt x="1400175" y="0"/>
                  </a:lnTo>
                  <a:lnTo>
                    <a:pt x="1400175" y="517177"/>
                  </a:lnTo>
                  <a:lnTo>
                    <a:pt x="1866900" y="517177"/>
                  </a:lnTo>
                  <a:lnTo>
                    <a:pt x="933450" y="1034352"/>
                  </a:lnTo>
                  <a:lnTo>
                    <a:pt x="0" y="517177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84616" y="3976917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4">
                  <a:moveTo>
                    <a:pt x="1400175" y="0"/>
                  </a:moveTo>
                  <a:lnTo>
                    <a:pt x="466725" y="0"/>
                  </a:lnTo>
                  <a:lnTo>
                    <a:pt x="466725" y="517177"/>
                  </a:lnTo>
                  <a:lnTo>
                    <a:pt x="0" y="517177"/>
                  </a:lnTo>
                  <a:lnTo>
                    <a:pt x="933450" y="1034351"/>
                  </a:lnTo>
                  <a:lnTo>
                    <a:pt x="1866900" y="517177"/>
                  </a:lnTo>
                  <a:lnTo>
                    <a:pt x="1400175" y="517177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84616" y="3976917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4">
                  <a:moveTo>
                    <a:pt x="0" y="517177"/>
                  </a:moveTo>
                  <a:lnTo>
                    <a:pt x="466725" y="517177"/>
                  </a:lnTo>
                  <a:lnTo>
                    <a:pt x="466725" y="0"/>
                  </a:lnTo>
                  <a:lnTo>
                    <a:pt x="1400175" y="0"/>
                  </a:lnTo>
                  <a:lnTo>
                    <a:pt x="1400175" y="517177"/>
                  </a:lnTo>
                  <a:lnTo>
                    <a:pt x="1866900" y="517177"/>
                  </a:lnTo>
                  <a:lnTo>
                    <a:pt x="933450" y="1034352"/>
                  </a:lnTo>
                  <a:lnTo>
                    <a:pt x="0" y="517177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944346" y="4654550"/>
            <a:ext cx="4787900" cy="2146300"/>
            <a:chOff x="3944346" y="4654550"/>
            <a:chExt cx="4787900" cy="2146300"/>
          </a:xfrm>
        </p:grpSpPr>
        <p:sp>
          <p:nvSpPr>
            <p:cNvPr id="19" name="object 19"/>
            <p:cNvSpPr/>
            <p:nvPr/>
          </p:nvSpPr>
          <p:spPr>
            <a:xfrm>
              <a:off x="3950696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199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199" y="2133600"/>
                  </a:lnTo>
                  <a:lnTo>
                    <a:pt x="477519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50696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C57157E-672C-D897-CA34-4084F4EB2A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22862" y="4086859"/>
            <a:ext cx="804227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489584">
              <a:lnSpc>
                <a:spcPct val="100899"/>
              </a:lnSpc>
              <a:spcBef>
                <a:spcPts val="25"/>
              </a:spcBef>
            </a:pPr>
            <a:r>
              <a:rPr sz="6600" dirty="0">
                <a:solidFill>
                  <a:srgbClr val="FFFFFF"/>
                </a:solidFill>
              </a:rPr>
              <a:t>Application</a:t>
            </a:r>
            <a:r>
              <a:rPr sz="6600" spc="220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design: </a:t>
            </a:r>
            <a:r>
              <a:rPr sz="6600" dirty="0">
                <a:solidFill>
                  <a:srgbClr val="FFFFFF"/>
                </a:solidFill>
              </a:rPr>
              <a:t>a</a:t>
            </a:r>
            <a:r>
              <a:rPr sz="6600" spc="-345" dirty="0">
                <a:solidFill>
                  <a:srgbClr val="FFFFFF"/>
                </a:solidFill>
              </a:rPr>
              <a:t> </a:t>
            </a:r>
            <a:r>
              <a:rPr sz="6600" spc="100" dirty="0">
                <a:solidFill>
                  <a:srgbClr val="FFFFFF"/>
                </a:solidFill>
              </a:rPr>
              <a:t>continuous</a:t>
            </a:r>
            <a:r>
              <a:rPr sz="6600" spc="-345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process</a:t>
            </a:r>
            <a:endParaRPr sz="6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230A4-A374-CA83-46B2-648D9CB7D5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3709" y="754380"/>
            <a:ext cx="61823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Inversing</a:t>
            </a:r>
            <a:r>
              <a:rPr spc="-325" dirty="0"/>
              <a:t> </a:t>
            </a:r>
            <a:r>
              <a:rPr spc="-60" dirty="0"/>
              <a:t>Data</a:t>
            </a:r>
            <a:r>
              <a:rPr spc="-315" dirty="0"/>
              <a:t> </a:t>
            </a:r>
            <a:r>
              <a:rPr spc="-25" dirty="0"/>
              <a:t>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46850" y="2152650"/>
            <a:ext cx="4787900" cy="2146300"/>
            <a:chOff x="6546850" y="2152650"/>
            <a:chExt cx="4787900" cy="2146300"/>
          </a:xfrm>
        </p:grpSpPr>
        <p:sp>
          <p:nvSpPr>
            <p:cNvPr id="4" name="object 4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302750" y="4654550"/>
            <a:ext cx="4787900" cy="4798060"/>
            <a:chOff x="9302750" y="4654550"/>
            <a:chExt cx="4787900" cy="4798060"/>
          </a:xfrm>
        </p:grpSpPr>
        <p:sp>
          <p:nvSpPr>
            <p:cNvPr id="7" name="object 7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83016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5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1968500" y="2133600"/>
                  </a:lnTo>
                  <a:lnTo>
                    <a:pt x="19685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3016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36290" y="6574750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933450" y="0"/>
                  </a:moveTo>
                  <a:lnTo>
                    <a:pt x="0" y="517174"/>
                  </a:lnTo>
                  <a:lnTo>
                    <a:pt x="466725" y="517174"/>
                  </a:lnTo>
                  <a:lnTo>
                    <a:pt x="466725" y="1034351"/>
                  </a:lnTo>
                  <a:lnTo>
                    <a:pt x="1400175" y="1034351"/>
                  </a:lnTo>
                  <a:lnTo>
                    <a:pt x="1400175" y="517174"/>
                  </a:lnTo>
                  <a:lnTo>
                    <a:pt x="1866900" y="51717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36290" y="6574750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0" y="517175"/>
                  </a:moveTo>
                  <a:lnTo>
                    <a:pt x="466725" y="517175"/>
                  </a:lnTo>
                  <a:lnTo>
                    <a:pt x="466725" y="1034352"/>
                  </a:lnTo>
                  <a:lnTo>
                    <a:pt x="1400175" y="1034352"/>
                  </a:lnTo>
                  <a:lnTo>
                    <a:pt x="1400175" y="517175"/>
                  </a:lnTo>
                  <a:lnTo>
                    <a:pt x="1866900" y="517175"/>
                  </a:lnTo>
                  <a:lnTo>
                    <a:pt x="933450" y="0"/>
                  </a:lnTo>
                  <a:lnTo>
                    <a:pt x="0" y="517175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944346" y="4654550"/>
            <a:ext cx="4787900" cy="2146300"/>
            <a:chOff x="3944346" y="4654550"/>
            <a:chExt cx="4787900" cy="2146300"/>
          </a:xfrm>
        </p:grpSpPr>
        <p:sp>
          <p:nvSpPr>
            <p:cNvPr id="14" name="object 14"/>
            <p:cNvSpPr/>
            <p:nvPr/>
          </p:nvSpPr>
          <p:spPr>
            <a:xfrm>
              <a:off x="3950696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199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199" y="2133600"/>
                  </a:lnTo>
                  <a:lnTo>
                    <a:pt x="477519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50696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829671" y="7306005"/>
            <a:ext cx="1981200" cy="2146300"/>
            <a:chOff x="11829671" y="7306005"/>
            <a:chExt cx="1981200" cy="2146300"/>
          </a:xfrm>
        </p:grpSpPr>
        <p:sp>
          <p:nvSpPr>
            <p:cNvPr id="17" name="object 17"/>
            <p:cNvSpPr/>
            <p:nvPr/>
          </p:nvSpPr>
          <p:spPr>
            <a:xfrm>
              <a:off x="11836021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497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1968497" y="2133600"/>
                  </a:lnTo>
                  <a:lnTo>
                    <a:pt x="196849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36021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F4AF9EA-59F9-691F-94AB-50574FDB9F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3709" y="754380"/>
            <a:ext cx="61823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Inversing</a:t>
            </a:r>
            <a:r>
              <a:rPr spc="-325" dirty="0"/>
              <a:t> </a:t>
            </a:r>
            <a:r>
              <a:rPr spc="-60" dirty="0"/>
              <a:t>Data</a:t>
            </a:r>
            <a:r>
              <a:rPr spc="-315" dirty="0"/>
              <a:t> </a:t>
            </a:r>
            <a:r>
              <a:rPr spc="-25" dirty="0"/>
              <a:t>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46850" y="2152650"/>
            <a:ext cx="4787900" cy="2146300"/>
            <a:chOff x="6546850" y="2152650"/>
            <a:chExt cx="4787900" cy="2146300"/>
          </a:xfrm>
        </p:grpSpPr>
        <p:sp>
          <p:nvSpPr>
            <p:cNvPr id="4" name="object 4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302750" y="4654550"/>
            <a:ext cx="4787900" cy="2146300"/>
            <a:chOff x="9302750" y="4654550"/>
            <a:chExt cx="4787900" cy="2146300"/>
          </a:xfrm>
        </p:grpSpPr>
        <p:sp>
          <p:nvSpPr>
            <p:cNvPr id="7" name="object 7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66475" y="5496559"/>
            <a:ext cx="10610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25" dirty="0">
                <a:solidFill>
                  <a:srgbClr val="FFFFFF"/>
                </a:solidFill>
                <a:latin typeface="Arial Black"/>
                <a:cs typeface="Arial Black"/>
              </a:rPr>
              <a:t>House</a:t>
            </a:r>
            <a:endParaRPr sz="27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44346" y="4654550"/>
            <a:ext cx="4787900" cy="2146300"/>
            <a:chOff x="3944346" y="4654550"/>
            <a:chExt cx="4787900" cy="2146300"/>
          </a:xfrm>
        </p:grpSpPr>
        <p:sp>
          <p:nvSpPr>
            <p:cNvPr id="11" name="object 11"/>
            <p:cNvSpPr/>
            <p:nvPr/>
          </p:nvSpPr>
          <p:spPr>
            <a:xfrm>
              <a:off x="3950696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199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199" y="2133600"/>
                  </a:lnTo>
                  <a:lnTo>
                    <a:pt x="477519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50696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36021" y="7312355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2700" spc="-100" dirty="0">
                <a:solidFill>
                  <a:srgbClr val="FFFFFF"/>
                </a:solidFill>
                <a:latin typeface="Arial Black"/>
                <a:cs typeface="Arial Black"/>
              </a:rPr>
              <a:t>BidList</a:t>
            </a:r>
            <a:endParaRPr sz="27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76665" y="7306005"/>
            <a:ext cx="1981200" cy="2146300"/>
            <a:chOff x="9576665" y="7306005"/>
            <a:chExt cx="1981200" cy="2146300"/>
          </a:xfrm>
        </p:grpSpPr>
        <p:sp>
          <p:nvSpPr>
            <p:cNvPr id="15" name="object 15"/>
            <p:cNvSpPr/>
            <p:nvPr/>
          </p:nvSpPr>
          <p:spPr>
            <a:xfrm>
              <a:off x="9583015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5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1968500" y="2133600"/>
                  </a:lnTo>
                  <a:lnTo>
                    <a:pt x="19685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83015" y="7312355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67984" y="8148319"/>
            <a:ext cx="11995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10" dirty="0">
                <a:solidFill>
                  <a:srgbClr val="FFFFFF"/>
                </a:solidFill>
                <a:latin typeface="Arial Black"/>
                <a:cs typeface="Arial Black"/>
              </a:rPr>
              <a:t>AddBid</a:t>
            </a:r>
            <a:endParaRPr sz="27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629940" y="6568399"/>
            <a:ext cx="1879600" cy="1047115"/>
            <a:chOff x="9629940" y="6568399"/>
            <a:chExt cx="1879600" cy="1047115"/>
          </a:xfrm>
        </p:grpSpPr>
        <p:sp>
          <p:nvSpPr>
            <p:cNvPr id="19" name="object 19"/>
            <p:cNvSpPr/>
            <p:nvPr/>
          </p:nvSpPr>
          <p:spPr>
            <a:xfrm>
              <a:off x="9636290" y="6574750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933450" y="0"/>
                  </a:moveTo>
                  <a:lnTo>
                    <a:pt x="0" y="517174"/>
                  </a:lnTo>
                  <a:lnTo>
                    <a:pt x="466725" y="517174"/>
                  </a:lnTo>
                  <a:lnTo>
                    <a:pt x="466725" y="1034351"/>
                  </a:lnTo>
                  <a:lnTo>
                    <a:pt x="1400175" y="1034351"/>
                  </a:lnTo>
                  <a:lnTo>
                    <a:pt x="1400175" y="517174"/>
                  </a:lnTo>
                  <a:lnTo>
                    <a:pt x="1866900" y="51717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36290" y="6574749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0" y="517175"/>
                  </a:moveTo>
                  <a:lnTo>
                    <a:pt x="466725" y="517175"/>
                  </a:lnTo>
                  <a:lnTo>
                    <a:pt x="466725" y="1034352"/>
                  </a:lnTo>
                  <a:lnTo>
                    <a:pt x="1400175" y="1034352"/>
                  </a:lnTo>
                  <a:lnTo>
                    <a:pt x="1400175" y="517175"/>
                  </a:lnTo>
                  <a:lnTo>
                    <a:pt x="1866900" y="517175"/>
                  </a:lnTo>
                  <a:lnTo>
                    <a:pt x="933450" y="0"/>
                  </a:lnTo>
                  <a:lnTo>
                    <a:pt x="0" y="517175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E9946D3-E9F8-8490-51E3-6CDDD9BE51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Implementing</a:t>
            </a:r>
            <a:r>
              <a:rPr spc="-245" dirty="0"/>
              <a:t> </a:t>
            </a:r>
            <a:r>
              <a:rPr spc="-30" dirty="0"/>
              <a:t>Design</a:t>
            </a:r>
            <a:r>
              <a:rPr spc="-250" dirty="0"/>
              <a:t> </a:t>
            </a:r>
            <a:r>
              <a:rPr spc="-10" dirty="0"/>
              <a:t>Changes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8615" y="2651252"/>
            <a:ext cx="5288915" cy="578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Char char="-"/>
              <a:tabLst>
                <a:tab pos="583565" algn="l"/>
              </a:tabLst>
            </a:pPr>
            <a:r>
              <a:rPr sz="5400" spc="195" dirty="0">
                <a:solidFill>
                  <a:srgbClr val="FF0000"/>
                </a:solidFill>
                <a:latin typeface="Tahoma"/>
                <a:cs typeface="Tahoma"/>
              </a:rPr>
              <a:t>App</a:t>
            </a:r>
            <a:endParaRPr sz="5400">
              <a:latin typeface="Tahoma"/>
              <a:cs typeface="Tahoma"/>
            </a:endParaRPr>
          </a:p>
          <a:p>
            <a:pPr marL="1268730" lvl="1" indent="-570865">
              <a:lnSpc>
                <a:spcPts val="6445"/>
              </a:lnSpc>
              <a:spcBef>
                <a:spcPts val="20"/>
              </a:spcBef>
              <a:buChar char="-"/>
              <a:tabLst>
                <a:tab pos="1268730" algn="l"/>
              </a:tabLst>
            </a:pPr>
            <a:r>
              <a:rPr sz="5400" spc="100" dirty="0">
                <a:solidFill>
                  <a:srgbClr val="2A9FBC"/>
                </a:solidFill>
                <a:latin typeface="Tahoma"/>
                <a:cs typeface="Tahoma"/>
              </a:rPr>
              <a:t>Banner</a:t>
            </a:r>
            <a:endParaRPr sz="5400">
              <a:latin typeface="Tahoma"/>
              <a:cs typeface="Tahoma"/>
            </a:endParaRPr>
          </a:p>
          <a:p>
            <a:pPr marL="1268730" lvl="1" indent="-570865">
              <a:lnSpc>
                <a:spcPts val="6445"/>
              </a:lnSpc>
              <a:buChar char="-"/>
              <a:tabLst>
                <a:tab pos="1268730" algn="l"/>
              </a:tabLst>
            </a:pPr>
            <a:r>
              <a:rPr sz="5400" spc="120" dirty="0">
                <a:solidFill>
                  <a:srgbClr val="2A9FBC"/>
                </a:solidFill>
                <a:latin typeface="Tahoma"/>
                <a:cs typeface="Tahoma"/>
              </a:rPr>
              <a:t>HouseList</a:t>
            </a:r>
            <a:endParaRPr sz="5400">
              <a:latin typeface="Tahoma"/>
              <a:cs typeface="Tahoma"/>
            </a:endParaRPr>
          </a:p>
          <a:p>
            <a:pPr marL="1954530" lvl="2" indent="-570865">
              <a:lnSpc>
                <a:spcPct val="100000"/>
              </a:lnSpc>
              <a:spcBef>
                <a:spcPts val="25"/>
              </a:spcBef>
              <a:buChar char="-"/>
              <a:tabLst>
                <a:tab pos="1954530" algn="l"/>
              </a:tabLst>
            </a:pPr>
            <a:r>
              <a:rPr sz="5400" spc="95" dirty="0">
                <a:solidFill>
                  <a:srgbClr val="A62E5C"/>
                </a:solidFill>
                <a:latin typeface="Tahoma"/>
                <a:cs typeface="Tahoma"/>
              </a:rPr>
              <a:t>HouseRow</a:t>
            </a:r>
            <a:endParaRPr sz="5400">
              <a:latin typeface="Tahoma"/>
              <a:cs typeface="Tahoma"/>
            </a:endParaRPr>
          </a:p>
          <a:p>
            <a:pPr marL="1268730" lvl="1" indent="-570865">
              <a:lnSpc>
                <a:spcPct val="100000"/>
              </a:lnSpc>
              <a:spcBef>
                <a:spcPts val="25"/>
              </a:spcBef>
              <a:buChar char="-"/>
              <a:tabLst>
                <a:tab pos="1268730" algn="l"/>
              </a:tabLst>
            </a:pPr>
            <a:r>
              <a:rPr sz="5400" spc="125" dirty="0">
                <a:solidFill>
                  <a:srgbClr val="2A9FBC"/>
                </a:solidFill>
                <a:latin typeface="Tahoma"/>
                <a:cs typeface="Tahoma"/>
              </a:rPr>
              <a:t>House</a:t>
            </a:r>
            <a:endParaRPr sz="5400">
              <a:latin typeface="Tahoma"/>
              <a:cs typeface="Tahoma"/>
            </a:endParaRPr>
          </a:p>
          <a:p>
            <a:pPr marL="1954530" lvl="2" indent="-570865">
              <a:lnSpc>
                <a:spcPct val="100000"/>
              </a:lnSpc>
              <a:buChar char="-"/>
              <a:tabLst>
                <a:tab pos="1954530" algn="l"/>
              </a:tabLst>
            </a:pPr>
            <a:r>
              <a:rPr sz="5400" spc="140" dirty="0">
                <a:solidFill>
                  <a:srgbClr val="A62E5C"/>
                </a:solidFill>
                <a:latin typeface="Tahoma"/>
                <a:cs typeface="Tahoma"/>
              </a:rPr>
              <a:t>BidList</a:t>
            </a:r>
            <a:endParaRPr sz="5400">
              <a:latin typeface="Tahoma"/>
              <a:cs typeface="Tahoma"/>
            </a:endParaRPr>
          </a:p>
          <a:p>
            <a:pPr marL="1954530" lvl="2" indent="-570865">
              <a:lnSpc>
                <a:spcPct val="100000"/>
              </a:lnSpc>
              <a:spcBef>
                <a:spcPts val="25"/>
              </a:spcBef>
              <a:buChar char="-"/>
              <a:tabLst>
                <a:tab pos="1954530" algn="l"/>
              </a:tabLst>
            </a:pPr>
            <a:r>
              <a:rPr sz="5400" spc="200" dirty="0">
                <a:solidFill>
                  <a:srgbClr val="A62E5C"/>
                </a:solidFill>
                <a:latin typeface="Tahoma"/>
                <a:cs typeface="Tahoma"/>
              </a:rPr>
              <a:t>AddBid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3E58D-CBB6-0925-E180-F926BE9E4C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166" y="4281932"/>
            <a:ext cx="3929379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5400" spc="65" dirty="0">
                <a:solidFill>
                  <a:srgbClr val="404040"/>
                </a:solidFill>
                <a:latin typeface="Tahoma"/>
                <a:cs typeface="Tahoma"/>
              </a:rPr>
              <a:t>Where</a:t>
            </a:r>
            <a:r>
              <a:rPr sz="5400" spc="-3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8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5400" spc="-3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300" dirty="0">
                <a:solidFill>
                  <a:srgbClr val="404040"/>
                </a:solidFill>
                <a:latin typeface="Tahoma"/>
                <a:cs typeface="Tahoma"/>
              </a:rPr>
              <a:t>Go</a:t>
            </a:r>
            <a:endParaRPr sz="5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5400" spc="55" dirty="0">
                <a:solidFill>
                  <a:srgbClr val="404040"/>
                </a:solidFill>
                <a:latin typeface="Tahoma"/>
                <a:cs typeface="Tahoma"/>
              </a:rPr>
              <a:t>Next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Practice</a:t>
            </a:r>
            <a:r>
              <a:rPr sz="3400" spc="-18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fundamentals</a:t>
            </a:r>
            <a:r>
              <a:rPr sz="3400" spc="-18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0" dirty="0">
                <a:solidFill>
                  <a:srgbClr val="F15B2A"/>
                </a:solidFill>
                <a:latin typeface="Arial Black"/>
                <a:cs typeface="Arial Black"/>
              </a:rPr>
              <a:t>first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ts val="6820"/>
              </a:lnSpc>
              <a:spcBef>
                <a:spcPts val="359"/>
              </a:spcBef>
            </a:pP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Create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an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application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by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yourself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Design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Arial Black"/>
                <a:cs typeface="Arial Black"/>
              </a:rPr>
              <a:t>first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0CBA-EEB1-88FA-F7CC-9817D907CF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0841" y="4693411"/>
            <a:ext cx="4497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75" dirty="0">
                <a:solidFill>
                  <a:srgbClr val="404040"/>
                </a:solidFill>
                <a:latin typeface="Tahoma"/>
                <a:cs typeface="Tahoma"/>
              </a:rPr>
              <a:t>Related</a:t>
            </a:r>
            <a:r>
              <a:rPr sz="5400" spc="-3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-10" dirty="0">
                <a:solidFill>
                  <a:srgbClr val="404040"/>
                </a:solidFill>
                <a:latin typeface="Tahoma"/>
                <a:cs typeface="Tahoma"/>
              </a:rPr>
              <a:t>Topics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999484"/>
            <a:ext cx="2578100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05" dirty="0">
                <a:solidFill>
                  <a:srgbClr val="F15B2A"/>
                </a:solidFill>
                <a:latin typeface="Arial Black"/>
                <a:cs typeface="Arial Black"/>
              </a:rPr>
              <a:t>TypeScript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sz="3400" spc="-340" dirty="0">
                <a:solidFill>
                  <a:srgbClr val="F15B2A"/>
                </a:solidFill>
                <a:latin typeface="Arial Black"/>
                <a:cs typeface="Arial Black"/>
              </a:rPr>
              <a:t>Redux</a:t>
            </a:r>
            <a:r>
              <a:rPr sz="3400" spc="85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React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Query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95073-F3D6-49C2-2614-4996410597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717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335" dirty="0"/>
              <a:t> </a:t>
            </a:r>
            <a:r>
              <a:rPr spc="-20" dirty="0"/>
              <a:t>Mock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003" y="3441700"/>
            <a:ext cx="14705472" cy="4318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B0D6D-590F-9A57-0968-499E72085B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89923" y="4281932"/>
            <a:ext cx="294894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820419">
              <a:lnSpc>
                <a:spcPct val="100400"/>
              </a:lnSpc>
              <a:spcBef>
                <a:spcPts val="75"/>
              </a:spcBef>
            </a:pPr>
            <a:r>
              <a:rPr sz="5400" spc="40" dirty="0">
                <a:solidFill>
                  <a:srgbClr val="404040"/>
                </a:solidFill>
                <a:latin typeface="Tahoma"/>
                <a:cs typeface="Tahoma"/>
              </a:rPr>
              <a:t>Design </a:t>
            </a:r>
            <a:r>
              <a:rPr sz="5400" spc="60" dirty="0">
                <a:solidFill>
                  <a:srgbClr val="404040"/>
                </a:solidFill>
                <a:latin typeface="Tahoma"/>
                <a:cs typeface="Tahoma"/>
              </a:rPr>
              <a:t>Decisions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27546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05" dirty="0">
                <a:solidFill>
                  <a:srgbClr val="F15B2A"/>
                </a:solidFill>
                <a:latin typeface="Arial Black"/>
                <a:cs typeface="Arial Black"/>
              </a:rPr>
              <a:t>No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60" dirty="0">
                <a:solidFill>
                  <a:srgbClr val="F15B2A"/>
                </a:solidFill>
                <a:latin typeface="Arial Black"/>
                <a:cs typeface="Arial Black"/>
              </a:rPr>
              <a:t>hard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rules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Often </a:t>
            </a:r>
            <a:r>
              <a:rPr spc="-235" dirty="0"/>
              <a:t>designer/team</a:t>
            </a:r>
            <a:r>
              <a:rPr spc="-210" dirty="0"/>
              <a:t> </a:t>
            </a:r>
            <a:r>
              <a:rPr spc="-285" dirty="0"/>
              <a:t>decision</a:t>
            </a:r>
          </a:p>
          <a:p>
            <a:pPr marL="12700" marR="5080">
              <a:lnSpc>
                <a:spcPct val="166500"/>
              </a:lnSpc>
              <a:spcBef>
                <a:spcPts val="20"/>
              </a:spcBef>
            </a:pPr>
            <a:r>
              <a:rPr spc="-260" dirty="0"/>
              <a:t>Components</a:t>
            </a:r>
            <a:r>
              <a:rPr spc="-240" dirty="0"/>
              <a:t> </a:t>
            </a:r>
            <a:r>
              <a:rPr spc="-250" dirty="0"/>
              <a:t>that</a:t>
            </a:r>
            <a:r>
              <a:rPr spc="-240" dirty="0"/>
              <a:t> </a:t>
            </a:r>
            <a:r>
              <a:rPr spc="-215" dirty="0"/>
              <a:t>do</a:t>
            </a:r>
            <a:r>
              <a:rPr spc="-245" dirty="0"/>
              <a:t> </a:t>
            </a:r>
            <a:r>
              <a:rPr spc="-229" dirty="0"/>
              <a:t>too</a:t>
            </a:r>
            <a:r>
              <a:rPr spc="-245" dirty="0"/>
              <a:t> </a:t>
            </a:r>
            <a:r>
              <a:rPr spc="-305" dirty="0"/>
              <a:t>much</a:t>
            </a:r>
            <a:r>
              <a:rPr spc="-235" dirty="0"/>
              <a:t> </a:t>
            </a:r>
            <a:r>
              <a:rPr spc="-315" dirty="0"/>
              <a:t>are</a:t>
            </a:r>
            <a:r>
              <a:rPr spc="-240" dirty="0"/>
              <a:t> </a:t>
            </a:r>
            <a:r>
              <a:rPr spc="-295" dirty="0"/>
              <a:t>unwanted </a:t>
            </a:r>
            <a:r>
              <a:rPr spc="-280" dirty="0"/>
              <a:t>Design</a:t>
            </a:r>
            <a:r>
              <a:rPr spc="-235" dirty="0"/>
              <a:t> </a:t>
            </a:r>
            <a:r>
              <a:rPr spc="-350" dirty="0"/>
              <a:t>is</a:t>
            </a:r>
            <a:r>
              <a:rPr spc="-235" dirty="0"/>
              <a:t> </a:t>
            </a:r>
            <a:r>
              <a:rPr spc="-409" dirty="0"/>
              <a:t>a</a:t>
            </a:r>
            <a:r>
              <a:rPr spc="-235" dirty="0"/>
              <a:t> </a:t>
            </a:r>
            <a:r>
              <a:rPr spc="-240" dirty="0"/>
              <a:t>living </a:t>
            </a:r>
            <a:r>
              <a:rPr spc="-10" dirty="0"/>
              <a:t>thing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1A2B-4425-4BDE-6A61-C0F752CD95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1985-8362-09C8-9516-D90618FF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5E9B8-E443-17A0-6822-53CBAFE39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AC82-4214-9657-D5E4-0805748B2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A1135-82C2-B75E-AF91-F5FD5D5D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756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345" dirty="0"/>
              <a:t> </a:t>
            </a:r>
            <a:r>
              <a:rPr spc="-80" dirty="0"/>
              <a:t>Mock:</a:t>
            </a:r>
            <a:r>
              <a:rPr spc="-305" dirty="0"/>
              <a:t> </a:t>
            </a:r>
            <a:r>
              <a:rPr dirty="0"/>
              <a:t>House</a:t>
            </a:r>
            <a:r>
              <a:rPr spc="-360" dirty="0"/>
              <a:t> </a:t>
            </a:r>
            <a:r>
              <a:rPr spc="-10" dirty="0"/>
              <a:t>Composition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3631" y="1838323"/>
            <a:ext cx="15796894" cy="8455025"/>
            <a:chOff x="613631" y="1838323"/>
            <a:chExt cx="15796894" cy="8455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330" y="1838323"/>
              <a:ext cx="14566665" cy="7000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9981" y="7979444"/>
              <a:ext cx="3617595" cy="2307590"/>
            </a:xfrm>
            <a:custGeom>
              <a:avLst/>
              <a:gdLst/>
              <a:ahLst/>
              <a:cxnLst/>
              <a:rect l="l" t="t" r="r" b="b"/>
              <a:pathLst>
                <a:path w="3617595" h="2307590">
                  <a:moveTo>
                    <a:pt x="190568" y="0"/>
                  </a:moveTo>
                  <a:lnTo>
                    <a:pt x="0" y="2091506"/>
                  </a:lnTo>
                  <a:lnTo>
                    <a:pt x="2371148" y="2307555"/>
                  </a:lnTo>
                  <a:lnTo>
                    <a:pt x="3435716" y="2307555"/>
                  </a:lnTo>
                  <a:lnTo>
                    <a:pt x="3617519" y="312248"/>
                  </a:lnTo>
                  <a:lnTo>
                    <a:pt x="190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981" y="7979444"/>
              <a:ext cx="3617595" cy="2307590"/>
            </a:xfrm>
            <a:custGeom>
              <a:avLst/>
              <a:gdLst/>
              <a:ahLst/>
              <a:cxnLst/>
              <a:rect l="l" t="t" r="r" b="b"/>
              <a:pathLst>
                <a:path w="3617595" h="2307590">
                  <a:moveTo>
                    <a:pt x="190569" y="0"/>
                  </a:moveTo>
                  <a:lnTo>
                    <a:pt x="3617519" y="312248"/>
                  </a:lnTo>
                  <a:lnTo>
                    <a:pt x="3435716" y="2307555"/>
                  </a:lnTo>
                </a:path>
                <a:path w="3617595" h="2307590">
                  <a:moveTo>
                    <a:pt x="2371148" y="2307555"/>
                  </a:moveTo>
                  <a:lnTo>
                    <a:pt x="0" y="2091506"/>
                  </a:lnTo>
                  <a:lnTo>
                    <a:pt x="190569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16048-9731-E598-4AFF-46A31FD1B5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spc="-910" dirty="0"/>
              <a:t>1.</a:t>
            </a:r>
            <a:r>
              <a:rPr spc="-190" dirty="0"/>
              <a:t> </a:t>
            </a:r>
            <a:r>
              <a:rPr spc="-65" dirty="0"/>
              <a:t>Break</a:t>
            </a:r>
            <a:r>
              <a:rPr spc="-280" dirty="0"/>
              <a:t> </a:t>
            </a:r>
            <a:r>
              <a:rPr spc="165" dirty="0"/>
              <a:t>up</a:t>
            </a:r>
            <a:r>
              <a:rPr spc="-229" dirty="0"/>
              <a:t> </a:t>
            </a:r>
            <a:r>
              <a:rPr spc="85" dirty="0"/>
              <a:t>Into</a:t>
            </a:r>
            <a:r>
              <a:rPr spc="-229" dirty="0"/>
              <a:t> </a:t>
            </a:r>
            <a:r>
              <a:rPr dirty="0"/>
              <a:t>a</a:t>
            </a:r>
            <a:r>
              <a:rPr spc="-235" dirty="0"/>
              <a:t> </a:t>
            </a:r>
            <a:r>
              <a:rPr spc="95" dirty="0"/>
              <a:t>Component</a:t>
            </a:r>
            <a:r>
              <a:rPr spc="-240" dirty="0"/>
              <a:t> </a:t>
            </a:r>
            <a:r>
              <a:rPr spc="-1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7800" y="2651252"/>
            <a:ext cx="5288915" cy="578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Char char="-"/>
              <a:tabLst>
                <a:tab pos="583565" algn="l"/>
              </a:tabLst>
            </a:pPr>
            <a:r>
              <a:rPr sz="5400" spc="195" dirty="0">
                <a:solidFill>
                  <a:srgbClr val="FF0000"/>
                </a:solidFill>
                <a:latin typeface="Tahoma"/>
                <a:cs typeface="Tahoma"/>
              </a:rPr>
              <a:t>App</a:t>
            </a:r>
            <a:endParaRPr sz="5400">
              <a:latin typeface="Tahoma"/>
              <a:cs typeface="Tahoma"/>
            </a:endParaRPr>
          </a:p>
          <a:p>
            <a:pPr marL="1269365" lvl="1" indent="-570865">
              <a:lnSpc>
                <a:spcPts val="6445"/>
              </a:lnSpc>
              <a:spcBef>
                <a:spcPts val="20"/>
              </a:spcBef>
              <a:buChar char="-"/>
              <a:tabLst>
                <a:tab pos="1269365" algn="l"/>
              </a:tabLst>
            </a:pPr>
            <a:r>
              <a:rPr sz="5400" spc="100" dirty="0">
                <a:solidFill>
                  <a:srgbClr val="2A9FBC"/>
                </a:solidFill>
                <a:latin typeface="Tahoma"/>
                <a:cs typeface="Tahoma"/>
              </a:rPr>
              <a:t>Banner</a:t>
            </a:r>
            <a:endParaRPr sz="5400">
              <a:latin typeface="Tahoma"/>
              <a:cs typeface="Tahoma"/>
            </a:endParaRPr>
          </a:p>
          <a:p>
            <a:pPr marL="1269365" lvl="1" indent="-570865">
              <a:lnSpc>
                <a:spcPts val="6445"/>
              </a:lnSpc>
              <a:buChar char="-"/>
              <a:tabLst>
                <a:tab pos="1269365" algn="l"/>
              </a:tabLst>
            </a:pPr>
            <a:r>
              <a:rPr sz="5400" spc="120" dirty="0">
                <a:solidFill>
                  <a:srgbClr val="2A9FBC"/>
                </a:solidFill>
                <a:latin typeface="Tahoma"/>
                <a:cs typeface="Tahoma"/>
              </a:rPr>
              <a:t>HouseList</a:t>
            </a:r>
            <a:endParaRPr sz="5400">
              <a:latin typeface="Tahoma"/>
              <a:cs typeface="Tahoma"/>
            </a:endParaRPr>
          </a:p>
          <a:p>
            <a:pPr marL="1955164" lvl="2" indent="-570865">
              <a:lnSpc>
                <a:spcPct val="100000"/>
              </a:lnSpc>
              <a:spcBef>
                <a:spcPts val="25"/>
              </a:spcBef>
              <a:buChar char="-"/>
              <a:tabLst>
                <a:tab pos="1955164" algn="l"/>
              </a:tabLst>
            </a:pPr>
            <a:r>
              <a:rPr sz="5400" spc="95" dirty="0">
                <a:solidFill>
                  <a:srgbClr val="A62E5C"/>
                </a:solidFill>
                <a:latin typeface="Tahoma"/>
                <a:cs typeface="Tahoma"/>
              </a:rPr>
              <a:t>HouseRow</a:t>
            </a:r>
            <a:endParaRPr sz="5400">
              <a:latin typeface="Tahoma"/>
              <a:cs typeface="Tahoma"/>
            </a:endParaRPr>
          </a:p>
          <a:p>
            <a:pPr marL="1269365" lvl="1" indent="-570865">
              <a:lnSpc>
                <a:spcPct val="100000"/>
              </a:lnSpc>
              <a:spcBef>
                <a:spcPts val="25"/>
              </a:spcBef>
              <a:buChar char="-"/>
              <a:tabLst>
                <a:tab pos="1269365" algn="l"/>
              </a:tabLst>
            </a:pPr>
            <a:r>
              <a:rPr sz="5400" spc="125" dirty="0">
                <a:solidFill>
                  <a:srgbClr val="2A9FBC"/>
                </a:solidFill>
                <a:latin typeface="Tahoma"/>
                <a:cs typeface="Tahoma"/>
              </a:rPr>
              <a:t>House</a:t>
            </a:r>
            <a:endParaRPr sz="5400">
              <a:latin typeface="Tahoma"/>
              <a:cs typeface="Tahoma"/>
            </a:endParaRPr>
          </a:p>
          <a:p>
            <a:pPr marL="1955164" lvl="2" indent="-570865">
              <a:lnSpc>
                <a:spcPct val="100000"/>
              </a:lnSpc>
              <a:buChar char="-"/>
              <a:tabLst>
                <a:tab pos="1955164" algn="l"/>
              </a:tabLst>
            </a:pPr>
            <a:r>
              <a:rPr sz="5400" spc="140" dirty="0">
                <a:solidFill>
                  <a:srgbClr val="A62E5C"/>
                </a:solidFill>
                <a:latin typeface="Tahoma"/>
                <a:cs typeface="Tahoma"/>
              </a:rPr>
              <a:t>BidList</a:t>
            </a:r>
            <a:endParaRPr sz="5400">
              <a:latin typeface="Tahoma"/>
              <a:cs typeface="Tahoma"/>
            </a:endParaRPr>
          </a:p>
          <a:p>
            <a:pPr marL="1955164" lvl="2" indent="-570865">
              <a:lnSpc>
                <a:spcPct val="100000"/>
              </a:lnSpc>
              <a:spcBef>
                <a:spcPts val="25"/>
              </a:spcBef>
              <a:buChar char="-"/>
              <a:tabLst>
                <a:tab pos="1955164" algn="l"/>
              </a:tabLst>
            </a:pPr>
            <a:r>
              <a:rPr sz="5400" spc="200" dirty="0">
                <a:solidFill>
                  <a:srgbClr val="A62E5C"/>
                </a:solidFill>
                <a:latin typeface="Tahoma"/>
                <a:cs typeface="Tahoma"/>
              </a:rPr>
              <a:t>AddBid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9AD0-9C48-5343-F0B8-63767EBCF9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900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File</a:t>
            </a:r>
            <a:r>
              <a:rPr spc="-305" dirty="0"/>
              <a:t> </a:t>
            </a:r>
            <a:r>
              <a:rPr spc="8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0" y="2055876"/>
            <a:ext cx="4249420" cy="685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2120" marR="1651000" indent="-439420">
              <a:lnSpc>
                <a:spcPct val="99800"/>
              </a:lnSpc>
              <a:spcBef>
                <a:spcPts val="105"/>
              </a:spcBef>
            </a:pPr>
            <a:r>
              <a:rPr sz="3200" spc="70" dirty="0">
                <a:solidFill>
                  <a:srgbClr val="FF0000"/>
                </a:solidFill>
                <a:latin typeface="Tahoma"/>
                <a:cs typeface="Tahoma"/>
              </a:rPr>
              <a:t>components </a:t>
            </a: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app.js houseList.js house.js</a:t>
            </a:r>
            <a:endParaRPr sz="3200">
              <a:latin typeface="Tahoma"/>
              <a:cs typeface="Tahoma"/>
            </a:endParaRPr>
          </a:p>
          <a:p>
            <a:pPr marL="12700" marR="2863215" indent="439420">
              <a:lnSpc>
                <a:spcPts val="3910"/>
              </a:lnSpc>
              <a:spcBef>
                <a:spcPts val="25"/>
              </a:spcBef>
            </a:pPr>
            <a:r>
              <a:rPr sz="3200" spc="-655" dirty="0">
                <a:solidFill>
                  <a:srgbClr val="2A9FBC"/>
                </a:solidFill>
                <a:latin typeface="Tahoma"/>
                <a:cs typeface="Tahoma"/>
              </a:rPr>
              <a:t>… </a:t>
            </a:r>
            <a:r>
              <a:rPr sz="3200" spc="50" dirty="0">
                <a:solidFill>
                  <a:srgbClr val="FF0000"/>
                </a:solidFill>
                <a:latin typeface="Tahoma"/>
                <a:cs typeface="Tahoma"/>
              </a:rPr>
              <a:t>helpers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650"/>
              </a:lnSpc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currencyFormatter.js</a:t>
            </a:r>
            <a:endParaRPr sz="3200">
              <a:latin typeface="Tahoma"/>
              <a:cs typeface="Tahoma"/>
            </a:endParaRPr>
          </a:p>
          <a:p>
            <a:pPr marL="452120" marR="895350">
              <a:lnSpc>
                <a:spcPts val="3790"/>
              </a:lnSpc>
              <a:spcBef>
                <a:spcPts val="240"/>
              </a:spcBef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loadingStatus.js navValues.js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675"/>
              </a:lnSpc>
            </a:pPr>
            <a:r>
              <a:rPr sz="3200" spc="-655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3815"/>
              </a:lnSpc>
              <a:spcBef>
                <a:spcPts val="70"/>
              </a:spcBef>
            </a:pP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hooks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815"/>
              </a:lnSpc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useHouses.js</a:t>
            </a:r>
            <a:endParaRPr sz="3200">
              <a:latin typeface="Tahoma"/>
              <a:cs typeface="Tahoma"/>
            </a:endParaRPr>
          </a:p>
          <a:p>
            <a:pPr marL="452120" marR="547370">
              <a:lnSpc>
                <a:spcPts val="3790"/>
              </a:lnSpc>
              <a:spcBef>
                <a:spcPts val="225"/>
              </a:spcBef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useBids.js </a:t>
            </a:r>
            <a:r>
              <a:rPr sz="3200" spc="40" dirty="0">
                <a:solidFill>
                  <a:srgbClr val="2A9FBC"/>
                </a:solidFill>
                <a:latin typeface="Tahoma"/>
                <a:cs typeface="Tahoma"/>
              </a:rPr>
              <a:t>useGetRequest.js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56A9-A91D-227B-6BC6-F6B1E9E294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900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File</a:t>
            </a:r>
            <a:r>
              <a:rPr spc="-305" dirty="0"/>
              <a:t> </a:t>
            </a:r>
            <a:r>
              <a:rPr spc="8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0" y="1836419"/>
            <a:ext cx="4249420" cy="83134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2920365">
              <a:lnSpc>
                <a:spcPts val="3820"/>
              </a:lnSpc>
              <a:spcBef>
                <a:spcPts val="240"/>
              </a:spcBef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app.js </a:t>
            </a:r>
            <a:r>
              <a:rPr sz="3200" spc="50" dirty="0">
                <a:solidFill>
                  <a:srgbClr val="FF0000"/>
                </a:solidFill>
                <a:latin typeface="Tahoma"/>
                <a:cs typeface="Tahoma"/>
              </a:rPr>
              <a:t>houses</a:t>
            </a:r>
            <a:endParaRPr sz="3200">
              <a:latin typeface="Tahoma"/>
              <a:cs typeface="Tahoma"/>
            </a:endParaRPr>
          </a:p>
          <a:p>
            <a:pPr marL="452120" marR="1651000">
              <a:lnSpc>
                <a:spcPts val="3790"/>
              </a:lnSpc>
              <a:spcBef>
                <a:spcPts val="90"/>
              </a:spcBef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houseList.js house.js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700"/>
              </a:lnSpc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useHouses.js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829"/>
              </a:lnSpc>
              <a:spcBef>
                <a:spcPts val="50"/>
              </a:spcBef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useBids.js</a:t>
            </a:r>
            <a:endParaRPr sz="3200">
              <a:latin typeface="Tahoma"/>
              <a:cs typeface="Tahoma"/>
            </a:endParaRPr>
          </a:p>
          <a:p>
            <a:pPr marL="12700" marR="2314575" indent="878840">
              <a:lnSpc>
                <a:spcPts val="3890"/>
              </a:lnSpc>
              <a:spcBef>
                <a:spcPts val="75"/>
              </a:spcBef>
            </a:pPr>
            <a:r>
              <a:rPr sz="3200" spc="-655" dirty="0">
                <a:solidFill>
                  <a:srgbClr val="2A9FBC"/>
                </a:solidFill>
                <a:latin typeface="Tahoma"/>
                <a:cs typeface="Tahoma"/>
              </a:rPr>
              <a:t>… </a:t>
            </a:r>
            <a:r>
              <a:rPr sz="3200" spc="50" dirty="0">
                <a:solidFill>
                  <a:srgbClr val="FF0000"/>
                </a:solidFill>
                <a:latin typeface="Tahoma"/>
                <a:cs typeface="Tahoma"/>
              </a:rPr>
              <a:t>customers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640"/>
              </a:lnSpc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customerList.js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829"/>
              </a:lnSpc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useCustomers.js</a:t>
            </a:r>
            <a:endParaRPr sz="3200">
              <a:latin typeface="Tahoma"/>
              <a:cs typeface="Tahoma"/>
            </a:endParaRPr>
          </a:p>
          <a:p>
            <a:pPr marL="12700" marR="2633980" indent="439420">
              <a:lnSpc>
                <a:spcPts val="3820"/>
              </a:lnSpc>
              <a:spcBef>
                <a:spcPts val="190"/>
              </a:spcBef>
            </a:pPr>
            <a:r>
              <a:rPr sz="3200" spc="-655" dirty="0">
                <a:solidFill>
                  <a:srgbClr val="2A9FBC"/>
                </a:solidFill>
                <a:latin typeface="Tahoma"/>
                <a:cs typeface="Tahoma"/>
              </a:rPr>
              <a:t>… </a:t>
            </a:r>
            <a:r>
              <a:rPr sz="3200" spc="55" dirty="0">
                <a:solidFill>
                  <a:srgbClr val="FF0000"/>
                </a:solidFill>
                <a:latin typeface="Tahoma"/>
                <a:cs typeface="Tahoma"/>
              </a:rPr>
              <a:t>common</a:t>
            </a:r>
            <a:endParaRPr sz="3200">
              <a:latin typeface="Tahoma"/>
              <a:cs typeface="Tahoma"/>
            </a:endParaRPr>
          </a:p>
          <a:p>
            <a:pPr marL="452120" marR="5080">
              <a:lnSpc>
                <a:spcPts val="3790"/>
              </a:lnSpc>
              <a:spcBef>
                <a:spcPts val="90"/>
              </a:spcBef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currencyFormatter.js loadingStatus.js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700"/>
              </a:lnSpc>
            </a:pPr>
            <a:r>
              <a:rPr sz="3200" spc="-10" dirty="0">
                <a:solidFill>
                  <a:srgbClr val="2A9FBC"/>
                </a:solidFill>
                <a:latin typeface="Tahoma"/>
                <a:cs typeface="Tahoma"/>
              </a:rPr>
              <a:t>navValues.js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829"/>
              </a:lnSpc>
              <a:spcBef>
                <a:spcPts val="50"/>
              </a:spcBef>
            </a:pPr>
            <a:r>
              <a:rPr sz="3200" spc="40" dirty="0">
                <a:solidFill>
                  <a:srgbClr val="2A9FBC"/>
                </a:solidFill>
                <a:latin typeface="Tahoma"/>
                <a:cs typeface="Tahoma"/>
              </a:rPr>
              <a:t>useGetRequest.js</a:t>
            </a:r>
            <a:endParaRPr sz="3200">
              <a:latin typeface="Tahoma"/>
              <a:cs typeface="Tahoma"/>
            </a:endParaRPr>
          </a:p>
          <a:p>
            <a:pPr marL="452120">
              <a:lnSpc>
                <a:spcPts val="3829"/>
              </a:lnSpc>
            </a:pPr>
            <a:r>
              <a:rPr sz="3200" spc="-655" dirty="0">
                <a:solidFill>
                  <a:srgbClr val="2A9FBC"/>
                </a:solidFill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2DD45-355F-0B14-9300-B211A696CD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366</Words>
  <Application>Microsoft Office PowerPoint</Application>
  <PresentationFormat>Custom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 Black</vt:lpstr>
      <vt:lpstr>Arial MT</vt:lpstr>
      <vt:lpstr>Tahoma</vt:lpstr>
      <vt:lpstr>Times New Roman</vt:lpstr>
      <vt:lpstr>Office Theme</vt:lpstr>
      <vt:lpstr>Application Design</vt:lpstr>
      <vt:lpstr>Application design: a continuous process</vt:lpstr>
      <vt:lpstr>The Mock</vt:lpstr>
      <vt:lpstr>No hard rules</vt:lpstr>
      <vt:lpstr>PowerPoint Presentation</vt:lpstr>
      <vt:lpstr>The Mock: House Composition</vt:lpstr>
      <vt:lpstr>1. Break up Into a Component Hierarchy</vt:lpstr>
      <vt:lpstr>File Structure</vt:lpstr>
      <vt:lpstr>File Structure</vt:lpstr>
      <vt:lpstr>File Structure</vt:lpstr>
      <vt:lpstr>React doesn't have an opinion</vt:lpstr>
      <vt:lpstr>No interactivity support Without state</vt:lpstr>
      <vt:lpstr>When Application Data is a State Candidate</vt:lpstr>
      <vt:lpstr>Determining Application State</vt:lpstr>
      <vt:lpstr>There is only one component that owns the state</vt:lpstr>
      <vt:lpstr>Placing State</vt:lpstr>
      <vt:lpstr>useState Custom hook Context</vt:lpstr>
      <vt:lpstr>Applying State</vt:lpstr>
      <vt:lpstr>React's Data Flow</vt:lpstr>
      <vt:lpstr>Inversing Data Flow</vt:lpstr>
      <vt:lpstr>Inversing Data Flow</vt:lpstr>
      <vt:lpstr>Implementing Design Changes</vt:lpstr>
      <vt:lpstr>Practice fundamentals first Create an application by yourself Design first</vt:lpstr>
      <vt:lpstr>TypeScript Redux React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2024-10-27T16:51:48Z</dcterms:created>
  <dcterms:modified xsi:type="dcterms:W3CDTF">2024-12-26T00:15:17Z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2024-10-27T00:00:00Z</vt:filetime>
  </property>
  <property fmtid="{D5CDD505-2E9C-101B-9397-08002B2CF9AE}" pid="4" name="Producer">
    <vt:lpwstr>macOS Version 11.6.8 (Build 20G730) Quartz PDFContext</vt:lpwstr>
  </property>
</Properties>
</file>