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0" r:id="rId4"/>
    <p:sldId id="263" r:id="rId5"/>
    <p:sldId id="264" r:id="rId6"/>
    <p:sldId id="265" r:id="rId7"/>
    <p:sldId id="269" r:id="rId8"/>
    <p:sldId id="270" r:id="rId9"/>
    <p:sldId id="266" r:id="rId10"/>
    <p:sldId id="267" r:id="rId11"/>
    <p:sldId id="268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11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9AE41-6E72-4A24-A266-1879CE137EAD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FD7A7-9EE9-43C4-AE8D-5516C6DA3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791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86040" y="3136899"/>
            <a:ext cx="5182870" cy="3122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F15B2A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1BD68-DA8D-4AA8-87F1-91C168BA370A}" type="datetime1">
              <a:rPr lang="en-US" smtClean="0"/>
              <a:t>10/25/2024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15B2A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994FB-CC5E-43BF-83B4-444AAB3E53DB}" type="datetime1">
              <a:rPr lang="en-US" smtClean="0"/>
              <a:t>10/25/2024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74A6C-E57C-46BA-8C72-6F4877181ADC}" type="datetime1">
              <a:rPr lang="en-US" smtClean="0"/>
              <a:t>10/25/2024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C0C1F-3C31-4E53-87B9-BE35C2C9E1C0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8E0E2-AC2F-4AD5-BB1C-918015B6CAAF}" type="datetime1">
              <a:rPr lang="en-US" smtClean="0"/>
              <a:t>10/25/2024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84505" y="3740403"/>
            <a:ext cx="11718988" cy="2393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54265" y="4331715"/>
            <a:ext cx="8665210" cy="24485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F15B2A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91DE-1AD3-462C-A4DC-4EC4919A7E91}" type="datetime1">
              <a:rPr lang="en-US" smtClean="0"/>
              <a:t>10/25/2024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74876" y="3183636"/>
            <a:ext cx="12164924" cy="1059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800" spc="165" dirty="0">
                <a:solidFill>
                  <a:srgbClr val="404040"/>
                </a:solidFill>
                <a:latin typeface="Tahoma"/>
                <a:cs typeface="Tahoma"/>
              </a:rPr>
              <a:t>Foundations Of </a:t>
            </a:r>
            <a:r>
              <a:rPr sz="6800" spc="165" dirty="0">
                <a:solidFill>
                  <a:srgbClr val="404040"/>
                </a:solidFill>
                <a:latin typeface="Tahoma"/>
                <a:cs typeface="Tahoma"/>
              </a:rPr>
              <a:t>React</a:t>
            </a:r>
            <a:r>
              <a:rPr sz="6800" spc="-45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6800" spc="-655" dirty="0">
                <a:solidFill>
                  <a:srgbClr val="404040"/>
                </a:solidFill>
                <a:latin typeface="Tahoma"/>
                <a:cs typeface="Tahoma"/>
              </a:rPr>
              <a:t>18</a:t>
            </a:r>
            <a:endParaRPr sz="68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1782" y="4786376"/>
            <a:ext cx="497522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4500" spc="-2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4500" dirty="0">
                <a:solidFill>
                  <a:srgbClr val="404040"/>
                </a:solidFill>
                <a:latin typeface="Tahoma"/>
                <a:cs typeface="Tahoma"/>
              </a:rPr>
              <a:t>Power</a:t>
            </a:r>
            <a:r>
              <a:rPr sz="4500" spc="-2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4500" spc="55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4500" spc="-2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4500" spc="95" dirty="0">
                <a:solidFill>
                  <a:srgbClr val="404040"/>
                </a:solidFill>
                <a:latin typeface="Tahoma"/>
                <a:cs typeface="Tahoma"/>
              </a:rPr>
              <a:t>React</a:t>
            </a:r>
            <a:endParaRPr sz="4500">
              <a:latin typeface="Tahoma"/>
              <a:cs typeface="Tahoma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4260F-31D5-CD47-B933-06A0FB1E8E0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3938" y="754380"/>
            <a:ext cx="6582409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Core</a:t>
            </a:r>
            <a:r>
              <a:rPr sz="5600" spc="-38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56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React</a:t>
            </a:r>
            <a:r>
              <a:rPr sz="5600" spc="-3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56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Features</a:t>
            </a:r>
            <a:endParaRPr sz="56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2263" y="7012940"/>
            <a:ext cx="498919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3000" spc="-229" dirty="0">
                <a:solidFill>
                  <a:srgbClr val="675BA7"/>
                </a:solidFill>
                <a:latin typeface="Arial Black"/>
                <a:cs typeface="Arial Black"/>
              </a:rPr>
              <a:t>Structure</a:t>
            </a:r>
            <a:r>
              <a:rPr sz="3000" spc="-195" dirty="0">
                <a:solidFill>
                  <a:srgbClr val="675BA7"/>
                </a:solidFill>
                <a:latin typeface="Arial Black"/>
                <a:cs typeface="Arial Black"/>
              </a:rPr>
              <a:t> </a:t>
            </a:r>
            <a:r>
              <a:rPr sz="3000" spc="-275" dirty="0">
                <a:solidFill>
                  <a:srgbClr val="675BA7"/>
                </a:solidFill>
                <a:latin typeface="Arial Black"/>
                <a:cs typeface="Arial Black"/>
              </a:rPr>
              <a:t>with</a:t>
            </a:r>
            <a:r>
              <a:rPr sz="3000" spc="-195" dirty="0">
                <a:solidFill>
                  <a:srgbClr val="675BA7"/>
                </a:solidFill>
                <a:latin typeface="Arial Black"/>
                <a:cs typeface="Arial Black"/>
              </a:rPr>
              <a:t> </a:t>
            </a:r>
            <a:r>
              <a:rPr sz="3000" spc="-265" dirty="0">
                <a:solidFill>
                  <a:srgbClr val="675BA7"/>
                </a:solidFill>
                <a:latin typeface="Arial Black"/>
                <a:cs typeface="Arial Black"/>
              </a:rPr>
              <a:t>components </a:t>
            </a:r>
            <a:r>
              <a:rPr sz="3000" spc="-270" dirty="0">
                <a:solidFill>
                  <a:srgbClr val="404040"/>
                </a:solidFill>
                <a:latin typeface="Arial Black"/>
                <a:cs typeface="Arial Black"/>
              </a:rPr>
              <a:t>Reusability</a:t>
            </a:r>
            <a:endParaRPr sz="30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</a:pPr>
            <a:r>
              <a:rPr sz="3000" spc="-300" dirty="0">
                <a:solidFill>
                  <a:srgbClr val="404040"/>
                </a:solidFill>
                <a:latin typeface="Arial Black"/>
                <a:cs typeface="Arial Black"/>
              </a:rPr>
              <a:t>Have</a:t>
            </a:r>
            <a:r>
              <a:rPr sz="3000" spc="-22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000" spc="-290" dirty="0">
                <a:solidFill>
                  <a:srgbClr val="404040"/>
                </a:solidFill>
                <a:latin typeface="Arial Black"/>
                <a:cs typeface="Arial Black"/>
              </a:rPr>
              <a:t>state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05450" y="7012940"/>
            <a:ext cx="527367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3000" spc="-235" dirty="0">
                <a:solidFill>
                  <a:srgbClr val="675BA7"/>
                </a:solidFill>
                <a:latin typeface="Arial Black"/>
                <a:cs typeface="Arial Black"/>
              </a:rPr>
              <a:t>Efficiency</a:t>
            </a:r>
            <a:r>
              <a:rPr sz="3000" spc="-195" dirty="0">
                <a:solidFill>
                  <a:srgbClr val="675BA7"/>
                </a:solidFill>
                <a:latin typeface="Arial Black"/>
                <a:cs typeface="Arial Black"/>
              </a:rPr>
              <a:t> </a:t>
            </a:r>
            <a:r>
              <a:rPr sz="3000" spc="-275" dirty="0">
                <a:solidFill>
                  <a:srgbClr val="675BA7"/>
                </a:solidFill>
                <a:latin typeface="Arial Black"/>
                <a:cs typeface="Arial Black"/>
              </a:rPr>
              <a:t>with</a:t>
            </a:r>
            <a:r>
              <a:rPr sz="3000" spc="-200" dirty="0">
                <a:solidFill>
                  <a:srgbClr val="675BA7"/>
                </a:solidFill>
                <a:latin typeface="Arial Black"/>
                <a:cs typeface="Arial Black"/>
              </a:rPr>
              <a:t> </a:t>
            </a:r>
            <a:r>
              <a:rPr sz="3000" spc="-225" dirty="0">
                <a:solidFill>
                  <a:srgbClr val="675BA7"/>
                </a:solidFill>
                <a:latin typeface="Arial Black"/>
                <a:cs typeface="Arial Black"/>
              </a:rPr>
              <a:t>reconciliation </a:t>
            </a:r>
            <a:r>
              <a:rPr sz="3000" spc="-220" dirty="0">
                <a:solidFill>
                  <a:srgbClr val="404040"/>
                </a:solidFill>
                <a:latin typeface="Arial Black"/>
                <a:cs typeface="Arial Black"/>
              </a:rPr>
              <a:t>Only</a:t>
            </a:r>
            <a:r>
              <a:rPr sz="3000" spc="-21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000" spc="-250" dirty="0">
                <a:solidFill>
                  <a:srgbClr val="404040"/>
                </a:solidFill>
                <a:latin typeface="Arial Black"/>
                <a:cs typeface="Arial Black"/>
              </a:rPr>
              <a:t>updates</a:t>
            </a:r>
            <a:r>
              <a:rPr sz="3000" spc="-21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000" spc="-200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3000" spc="-21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000" spc="-275" dirty="0">
                <a:solidFill>
                  <a:srgbClr val="404040"/>
                </a:solidFill>
                <a:latin typeface="Arial Black"/>
                <a:cs typeface="Arial Black"/>
              </a:rPr>
              <a:t>parts</a:t>
            </a:r>
            <a:endParaRPr sz="30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</a:pPr>
            <a:r>
              <a:rPr sz="3000" spc="-170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3000" spc="-229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000" spc="-200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3000" spc="-22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000" spc="-340" dirty="0">
                <a:solidFill>
                  <a:srgbClr val="404040"/>
                </a:solidFill>
                <a:latin typeface="Arial Black"/>
                <a:cs typeface="Arial Black"/>
              </a:rPr>
              <a:t>UI</a:t>
            </a:r>
            <a:r>
              <a:rPr sz="3000" spc="-225" dirty="0">
                <a:solidFill>
                  <a:srgbClr val="404040"/>
                </a:solidFill>
                <a:latin typeface="Arial Black"/>
                <a:cs typeface="Arial Black"/>
              </a:rPr>
              <a:t> that</a:t>
            </a:r>
            <a:r>
              <a:rPr sz="3000" spc="-21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000" spc="-80" dirty="0">
                <a:solidFill>
                  <a:srgbClr val="404040"/>
                </a:solidFill>
                <a:latin typeface="Arial Black"/>
                <a:cs typeface="Arial Black"/>
              </a:rPr>
              <a:t>changed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69895" y="7012940"/>
            <a:ext cx="474916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3000" spc="-360" dirty="0">
                <a:solidFill>
                  <a:srgbClr val="675BA7"/>
                </a:solidFill>
                <a:latin typeface="Arial Black"/>
                <a:cs typeface="Arial Black"/>
              </a:rPr>
              <a:t>UIs</a:t>
            </a:r>
            <a:r>
              <a:rPr sz="3000" spc="-220" dirty="0">
                <a:solidFill>
                  <a:srgbClr val="675BA7"/>
                </a:solidFill>
                <a:latin typeface="Arial Black"/>
                <a:cs typeface="Arial Black"/>
              </a:rPr>
              <a:t> </a:t>
            </a:r>
            <a:r>
              <a:rPr sz="3000" spc="-245" dirty="0">
                <a:solidFill>
                  <a:srgbClr val="675BA7"/>
                </a:solidFill>
                <a:latin typeface="Arial Black"/>
                <a:cs typeface="Arial Black"/>
              </a:rPr>
              <a:t>declared</a:t>
            </a:r>
            <a:r>
              <a:rPr sz="3000" spc="-215" dirty="0">
                <a:solidFill>
                  <a:srgbClr val="675BA7"/>
                </a:solidFill>
                <a:latin typeface="Arial Black"/>
                <a:cs typeface="Arial Black"/>
              </a:rPr>
              <a:t> in</a:t>
            </a:r>
            <a:r>
              <a:rPr sz="3000" spc="-220" dirty="0">
                <a:solidFill>
                  <a:srgbClr val="675BA7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75BA7"/>
                </a:solidFill>
                <a:latin typeface="Arial Black"/>
                <a:cs typeface="Arial Black"/>
              </a:rPr>
              <a:t>JavaScript </a:t>
            </a:r>
            <a:r>
              <a:rPr sz="3000" spc="-245" dirty="0">
                <a:solidFill>
                  <a:srgbClr val="404040"/>
                </a:solidFill>
                <a:latin typeface="Arial Black"/>
                <a:cs typeface="Arial Black"/>
              </a:rPr>
              <a:t>Rendered</a:t>
            </a:r>
            <a:r>
              <a:rPr sz="3000" spc="-20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000" spc="-170" dirty="0">
                <a:solidFill>
                  <a:srgbClr val="404040"/>
                </a:solidFill>
                <a:latin typeface="Arial Black"/>
                <a:cs typeface="Arial Black"/>
              </a:rPr>
              <a:t>output</a:t>
            </a:r>
            <a:r>
              <a:rPr sz="3000" spc="-19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000" spc="-280" dirty="0">
                <a:solidFill>
                  <a:srgbClr val="404040"/>
                </a:solidFill>
                <a:latin typeface="Arial Black"/>
                <a:cs typeface="Arial Black"/>
              </a:rPr>
              <a:t>changes </a:t>
            </a:r>
            <a:r>
              <a:rPr sz="3000" spc="-295" dirty="0">
                <a:solidFill>
                  <a:srgbClr val="404040"/>
                </a:solidFill>
                <a:latin typeface="Arial Black"/>
                <a:cs typeface="Arial Black"/>
              </a:rPr>
              <a:t>when</a:t>
            </a:r>
            <a:r>
              <a:rPr sz="3000" spc="-229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000" spc="-280" dirty="0">
                <a:solidFill>
                  <a:srgbClr val="404040"/>
                </a:solidFill>
                <a:latin typeface="Arial Black"/>
                <a:cs typeface="Arial Black"/>
              </a:rPr>
              <a:t>state</a:t>
            </a:r>
            <a:r>
              <a:rPr sz="3000" spc="-229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000" spc="-320" dirty="0">
                <a:solidFill>
                  <a:srgbClr val="404040"/>
                </a:solidFill>
                <a:latin typeface="Arial Black"/>
                <a:cs typeface="Arial Black"/>
              </a:rPr>
              <a:t>is</a:t>
            </a:r>
            <a:r>
              <a:rPr sz="3000" spc="-229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000" spc="-60" dirty="0">
                <a:solidFill>
                  <a:srgbClr val="404040"/>
                </a:solidFill>
                <a:latin typeface="Arial Black"/>
                <a:cs typeface="Arial Black"/>
              </a:rPr>
              <a:t>updated</a:t>
            </a:r>
            <a:endParaRPr sz="3000">
              <a:latin typeface="Arial Black"/>
              <a:cs typeface="Arial Black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674" y="3030537"/>
            <a:ext cx="3333650" cy="36576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1961" y="3030537"/>
            <a:ext cx="3304076" cy="36576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13319" y="3030537"/>
            <a:ext cx="4056357" cy="36576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F90FED-59CF-731E-F68F-3287DF596F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8508" rIns="0" bIns="0" rtlCol="0">
            <a:spAutoFit/>
          </a:bodyPr>
          <a:lstStyle/>
          <a:p>
            <a:pPr algn="ctr">
              <a:lnSpc>
                <a:spcPts val="5735"/>
              </a:lnSpc>
              <a:spcBef>
                <a:spcPts val="100"/>
              </a:spcBef>
            </a:pPr>
            <a:r>
              <a:rPr dirty="0"/>
              <a:t>Next</a:t>
            </a:r>
            <a:r>
              <a:rPr spc="-140" dirty="0"/>
              <a:t> </a:t>
            </a:r>
            <a:r>
              <a:rPr spc="-25" dirty="0"/>
              <a:t>up:</a:t>
            </a:r>
          </a:p>
          <a:p>
            <a:pPr algn="ctr">
              <a:lnSpc>
                <a:spcPts val="7895"/>
              </a:lnSpc>
            </a:pPr>
            <a:r>
              <a:rPr sz="6600" dirty="0"/>
              <a:t>Anatomy</a:t>
            </a:r>
            <a:r>
              <a:rPr sz="6600" spc="-345" dirty="0"/>
              <a:t> </a:t>
            </a:r>
            <a:r>
              <a:rPr sz="6600" spc="165" dirty="0"/>
              <a:t>of</a:t>
            </a:r>
            <a:r>
              <a:rPr sz="6600" spc="-330" dirty="0"/>
              <a:t> </a:t>
            </a:r>
            <a:r>
              <a:rPr sz="6600" dirty="0"/>
              <a:t>a</a:t>
            </a:r>
            <a:r>
              <a:rPr sz="6600" spc="-335" dirty="0"/>
              <a:t> </a:t>
            </a:r>
            <a:r>
              <a:rPr sz="6600" dirty="0"/>
              <a:t>React</a:t>
            </a:r>
            <a:r>
              <a:rPr sz="6600" spc="-335" dirty="0"/>
              <a:t> </a:t>
            </a:r>
            <a:r>
              <a:rPr sz="6600" spc="-10" dirty="0"/>
              <a:t>Application</a:t>
            </a:r>
            <a:endParaRPr sz="6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5E8202-CF6C-D708-1FB9-2BA218587F0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6796" rIns="0" bIns="0" rtlCol="0">
            <a:spAutoFit/>
          </a:bodyPr>
          <a:lstStyle/>
          <a:p>
            <a:pPr marL="464820">
              <a:lnSpc>
                <a:spcPct val="100000"/>
              </a:lnSpc>
              <a:spcBef>
                <a:spcPts val="100"/>
              </a:spcBef>
            </a:pPr>
            <a:r>
              <a:rPr sz="6600" dirty="0"/>
              <a:t>No</a:t>
            </a:r>
            <a:r>
              <a:rPr sz="6600" spc="-305" dirty="0"/>
              <a:t> </a:t>
            </a:r>
            <a:r>
              <a:rPr sz="6600" dirty="0"/>
              <a:t>React</a:t>
            </a:r>
            <a:r>
              <a:rPr sz="6600" spc="-305" dirty="0"/>
              <a:t> </a:t>
            </a:r>
            <a:r>
              <a:rPr sz="6600" dirty="0"/>
              <a:t>knowledge</a:t>
            </a:r>
            <a:r>
              <a:rPr sz="6600" spc="-300" dirty="0"/>
              <a:t> </a:t>
            </a:r>
            <a:r>
              <a:rPr sz="6600" spc="80" dirty="0"/>
              <a:t>needed</a:t>
            </a:r>
            <a:endParaRPr sz="6600"/>
          </a:p>
          <a:p>
            <a:pPr marL="514350">
              <a:lnSpc>
                <a:spcPct val="100000"/>
              </a:lnSpc>
              <a:spcBef>
                <a:spcPts val="85"/>
              </a:spcBef>
            </a:pPr>
            <a:r>
              <a:rPr sz="4400" spc="114" dirty="0">
                <a:latin typeface="Tahoma"/>
                <a:cs typeface="Tahoma"/>
              </a:rPr>
              <a:t>Except</a:t>
            </a:r>
            <a:r>
              <a:rPr sz="4400" spc="-295" dirty="0">
                <a:latin typeface="Tahoma"/>
                <a:cs typeface="Tahoma"/>
              </a:rPr>
              <a:t> </a:t>
            </a:r>
            <a:r>
              <a:rPr sz="4400" dirty="0">
                <a:latin typeface="Tahoma"/>
                <a:cs typeface="Tahoma"/>
              </a:rPr>
              <a:t>for</a:t>
            </a:r>
            <a:r>
              <a:rPr sz="4400" spc="-295" dirty="0">
                <a:latin typeface="Tahoma"/>
                <a:cs typeface="Tahoma"/>
              </a:rPr>
              <a:t> </a:t>
            </a:r>
            <a:r>
              <a:rPr sz="4400" dirty="0">
                <a:latin typeface="Tahoma"/>
                <a:cs typeface="Tahoma"/>
              </a:rPr>
              <a:t>a</a:t>
            </a:r>
            <a:r>
              <a:rPr sz="4400" spc="-295" dirty="0">
                <a:latin typeface="Tahoma"/>
                <a:cs typeface="Tahoma"/>
              </a:rPr>
              <a:t> </a:t>
            </a:r>
            <a:r>
              <a:rPr sz="4400" spc="95" dirty="0">
                <a:latin typeface="Tahoma"/>
                <a:cs typeface="Tahoma"/>
              </a:rPr>
              <a:t>basic</a:t>
            </a:r>
            <a:r>
              <a:rPr sz="4400" spc="-290" dirty="0">
                <a:latin typeface="Tahoma"/>
                <a:cs typeface="Tahoma"/>
              </a:rPr>
              <a:t> </a:t>
            </a:r>
            <a:r>
              <a:rPr sz="4400" spc="55" dirty="0">
                <a:latin typeface="Tahoma"/>
                <a:cs typeface="Tahoma"/>
              </a:rPr>
              <a:t>idea</a:t>
            </a:r>
            <a:r>
              <a:rPr sz="4400" spc="-290" dirty="0">
                <a:latin typeface="Tahoma"/>
                <a:cs typeface="Tahoma"/>
              </a:rPr>
              <a:t> </a:t>
            </a:r>
            <a:r>
              <a:rPr sz="4400" spc="55" dirty="0">
                <a:latin typeface="Tahoma"/>
                <a:cs typeface="Tahoma"/>
              </a:rPr>
              <a:t>around</a:t>
            </a:r>
            <a:r>
              <a:rPr sz="4400" spc="-295" dirty="0">
                <a:latin typeface="Tahoma"/>
                <a:cs typeface="Tahoma"/>
              </a:rPr>
              <a:t> </a:t>
            </a:r>
            <a:r>
              <a:rPr sz="4400" spc="-30" dirty="0">
                <a:latin typeface="Tahoma"/>
                <a:cs typeface="Tahoma"/>
              </a:rPr>
              <a:t>what</a:t>
            </a:r>
            <a:r>
              <a:rPr sz="4400" spc="-295" dirty="0">
                <a:latin typeface="Tahoma"/>
                <a:cs typeface="Tahoma"/>
              </a:rPr>
              <a:t> </a:t>
            </a:r>
            <a:r>
              <a:rPr sz="4400" dirty="0">
                <a:latin typeface="Tahoma"/>
                <a:cs typeface="Tahoma"/>
              </a:rPr>
              <a:t>it</a:t>
            </a:r>
            <a:r>
              <a:rPr sz="4400" spc="-290" dirty="0">
                <a:latin typeface="Tahoma"/>
                <a:cs typeface="Tahoma"/>
              </a:rPr>
              <a:t> </a:t>
            </a:r>
            <a:r>
              <a:rPr sz="4400" spc="85" dirty="0">
                <a:latin typeface="Tahoma"/>
                <a:cs typeface="Tahoma"/>
              </a:rPr>
              <a:t>does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EE75B3-0B78-169E-7947-6851CC19C3E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8746" y="4693411"/>
            <a:ext cx="47491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404040"/>
                </a:solidFill>
                <a:latin typeface="Tahoma"/>
                <a:cs typeface="Tahoma"/>
              </a:rPr>
              <a:t>What</a:t>
            </a:r>
            <a:r>
              <a:rPr sz="5400" spc="-3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5400" spc="85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5400" spc="-3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5400" spc="150" dirty="0">
                <a:solidFill>
                  <a:srgbClr val="404040"/>
                </a:solidFill>
                <a:latin typeface="Tahoma"/>
                <a:cs typeface="Tahoma"/>
              </a:rPr>
              <a:t>Expect</a:t>
            </a:r>
            <a:endParaRPr sz="5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Everything</a:t>
            </a:r>
            <a:r>
              <a:rPr sz="3400" spc="-229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70" dirty="0">
                <a:solidFill>
                  <a:srgbClr val="F15B2A"/>
                </a:solidFill>
                <a:latin typeface="Arial Black"/>
                <a:cs typeface="Arial Black"/>
              </a:rPr>
              <a:t>that's</a:t>
            </a:r>
            <a:r>
              <a:rPr sz="3400" spc="-22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190" dirty="0">
                <a:solidFill>
                  <a:srgbClr val="F15B2A"/>
                </a:solidFill>
                <a:latin typeface="Arial Black"/>
                <a:cs typeface="Arial Black"/>
              </a:rPr>
              <a:t>needed</a:t>
            </a:r>
            <a:endParaRPr sz="34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lang="en-US" sz="3400" spc="-290" dirty="0">
                <a:solidFill>
                  <a:srgbClr val="F15B2A"/>
                </a:solidFill>
                <a:latin typeface="Arial Black"/>
                <a:cs typeface="Arial Black"/>
              </a:rPr>
              <a:t>Code </a:t>
            </a:r>
            <a:r>
              <a:rPr sz="3400" spc="-280" dirty="0">
                <a:solidFill>
                  <a:srgbClr val="F15B2A"/>
                </a:solidFill>
                <a:latin typeface="Arial Black"/>
                <a:cs typeface="Arial Black"/>
              </a:rPr>
              <a:t>along</a:t>
            </a:r>
            <a:endParaRPr sz="3400" dirty="0">
              <a:latin typeface="Arial Black"/>
              <a:cs typeface="Arial Black"/>
            </a:endParaRPr>
          </a:p>
          <a:p>
            <a:pPr marL="12700" marR="1494155">
              <a:lnSpc>
                <a:spcPct val="166500"/>
              </a:lnSpc>
              <a:spcBef>
                <a:spcPts val="20"/>
              </a:spcBef>
            </a:pPr>
            <a:r>
              <a:rPr sz="3400" spc="-229" dirty="0">
                <a:solidFill>
                  <a:srgbClr val="F15B2A"/>
                </a:solidFill>
                <a:latin typeface="Arial Black"/>
                <a:cs typeface="Arial Black"/>
              </a:rPr>
              <a:t>GitHub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70" dirty="0">
                <a:solidFill>
                  <a:srgbClr val="F15B2A"/>
                </a:solidFill>
                <a:latin typeface="Arial Black"/>
                <a:cs typeface="Arial Black"/>
              </a:rPr>
              <a:t>repository </a:t>
            </a:r>
            <a:r>
              <a:rPr sz="3400" spc="-320" dirty="0">
                <a:solidFill>
                  <a:srgbClr val="F15B2A"/>
                </a:solidFill>
                <a:latin typeface="Arial Black"/>
                <a:cs typeface="Arial Black"/>
              </a:rPr>
              <a:t>JavaScript</a:t>
            </a:r>
            <a:endParaRPr sz="34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6040" y="6578091"/>
            <a:ext cx="39090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335" dirty="0">
                <a:solidFill>
                  <a:srgbClr val="F15B2A"/>
                </a:solidFill>
                <a:latin typeface="Arial Black"/>
                <a:cs typeface="Arial Black"/>
              </a:rPr>
              <a:t>Visual</a:t>
            </a:r>
            <a:r>
              <a:rPr sz="3400" spc="-229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50" dirty="0">
                <a:solidFill>
                  <a:srgbClr val="F15B2A"/>
                </a:solidFill>
                <a:latin typeface="Arial Black"/>
                <a:cs typeface="Arial Black"/>
              </a:rPr>
              <a:t>Studio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140" dirty="0">
                <a:solidFill>
                  <a:srgbClr val="F15B2A"/>
                </a:solidFill>
                <a:latin typeface="Arial Black"/>
                <a:cs typeface="Arial Black"/>
              </a:rPr>
              <a:t>Code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143A3-CE9E-FD53-248B-CB8D9A49851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9630" rIns="0" bIns="0" rtlCol="0">
            <a:spAutoFit/>
          </a:bodyPr>
          <a:lstStyle/>
          <a:p>
            <a:pPr marL="3072130" marR="5080" indent="-3015615">
              <a:lnSpc>
                <a:spcPct val="100899"/>
              </a:lnSpc>
              <a:spcBef>
                <a:spcPts val="25"/>
              </a:spcBef>
            </a:pPr>
            <a:r>
              <a:rPr sz="6600" spc="-400" dirty="0"/>
              <a:t>A</a:t>
            </a:r>
            <a:r>
              <a:rPr sz="6600" spc="-225" dirty="0"/>
              <a:t> </a:t>
            </a:r>
            <a:r>
              <a:rPr sz="6600" dirty="0"/>
              <a:t>JavaScript</a:t>
            </a:r>
            <a:r>
              <a:rPr sz="6600" spc="-220" dirty="0"/>
              <a:t> </a:t>
            </a:r>
            <a:r>
              <a:rPr sz="6600" dirty="0"/>
              <a:t>library</a:t>
            </a:r>
            <a:r>
              <a:rPr sz="6600" spc="-220" dirty="0"/>
              <a:t> </a:t>
            </a:r>
            <a:r>
              <a:rPr sz="6600" spc="140" dirty="0"/>
              <a:t>for</a:t>
            </a:r>
            <a:r>
              <a:rPr sz="6600" spc="-220" dirty="0"/>
              <a:t> </a:t>
            </a:r>
            <a:r>
              <a:rPr sz="6600" spc="75" dirty="0"/>
              <a:t>building </a:t>
            </a:r>
            <a:r>
              <a:rPr sz="6600" dirty="0"/>
              <a:t>user</a:t>
            </a:r>
            <a:r>
              <a:rPr sz="6600" spc="-300" dirty="0"/>
              <a:t> </a:t>
            </a:r>
            <a:r>
              <a:rPr sz="6600" spc="50" dirty="0"/>
              <a:t>interfaces</a:t>
            </a:r>
            <a:endParaRPr sz="6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42EE4F-8F87-7E7A-2A8E-56C5DDAA21E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66216" y="3870452"/>
            <a:ext cx="4672330" cy="24885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146810" marR="5080" indent="-1134745" algn="r">
              <a:lnSpc>
                <a:spcPct val="100400"/>
              </a:lnSpc>
              <a:spcBef>
                <a:spcPts val="75"/>
              </a:spcBef>
            </a:pPr>
            <a:r>
              <a:rPr sz="5400" dirty="0">
                <a:solidFill>
                  <a:srgbClr val="404040"/>
                </a:solidFill>
                <a:latin typeface="Tahoma"/>
                <a:cs typeface="Tahoma"/>
              </a:rPr>
              <a:t>What</a:t>
            </a:r>
            <a:r>
              <a:rPr sz="5400" spc="-2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5400" spc="60" dirty="0">
                <a:solidFill>
                  <a:srgbClr val="404040"/>
                </a:solidFill>
                <a:latin typeface="Tahoma"/>
                <a:cs typeface="Tahoma"/>
              </a:rPr>
              <a:t>Problems </a:t>
            </a:r>
            <a:r>
              <a:rPr sz="5400" spc="70" dirty="0">
                <a:solidFill>
                  <a:srgbClr val="404040"/>
                </a:solidFill>
                <a:latin typeface="Tahoma"/>
                <a:cs typeface="Tahoma"/>
              </a:rPr>
              <a:t>Does</a:t>
            </a:r>
            <a:r>
              <a:rPr sz="5400" spc="-3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5400" spc="140" dirty="0">
                <a:solidFill>
                  <a:srgbClr val="404040"/>
                </a:solidFill>
                <a:latin typeface="Tahoma"/>
                <a:cs typeface="Tahoma"/>
              </a:rPr>
              <a:t>React</a:t>
            </a:r>
            <a:endParaRPr sz="5400">
              <a:latin typeface="Tahoma"/>
              <a:cs typeface="Tahoma"/>
            </a:endParaRPr>
          </a:p>
          <a:p>
            <a:pPr marR="5080" algn="r">
              <a:lnSpc>
                <a:spcPts val="6409"/>
              </a:lnSpc>
            </a:pPr>
            <a:r>
              <a:rPr sz="5400" spc="40" dirty="0">
                <a:solidFill>
                  <a:srgbClr val="404040"/>
                </a:solidFill>
                <a:latin typeface="Tahoma"/>
                <a:cs typeface="Tahoma"/>
              </a:rPr>
              <a:t>Solve?</a:t>
            </a:r>
            <a:endParaRPr sz="5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3740403"/>
            <a:ext cx="6621145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310" dirty="0">
                <a:solidFill>
                  <a:srgbClr val="F15B2A"/>
                </a:solidFill>
                <a:latin typeface="Arial Black"/>
                <a:cs typeface="Arial Black"/>
              </a:rPr>
              <a:t>Static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405" dirty="0">
                <a:solidFill>
                  <a:srgbClr val="F15B2A"/>
                </a:solidFill>
                <a:latin typeface="Arial Black"/>
                <a:cs typeface="Arial Black"/>
              </a:rPr>
              <a:t>UIs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15" dirty="0">
                <a:solidFill>
                  <a:srgbClr val="F15B2A"/>
                </a:solidFill>
                <a:latin typeface="Arial Black"/>
                <a:cs typeface="Arial Black"/>
              </a:rPr>
              <a:t>are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20" dirty="0">
                <a:solidFill>
                  <a:srgbClr val="F15B2A"/>
                </a:solidFill>
                <a:latin typeface="Arial Black"/>
                <a:cs typeface="Arial Black"/>
              </a:rPr>
              <a:t>easily</a:t>
            </a:r>
            <a:r>
              <a:rPr sz="3400" spc="-229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25" dirty="0">
                <a:solidFill>
                  <a:srgbClr val="F15B2A"/>
                </a:solidFill>
                <a:latin typeface="Arial Black"/>
                <a:cs typeface="Arial Black"/>
              </a:rPr>
              <a:t>manageable</a:t>
            </a:r>
            <a:endParaRPr sz="3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400" spc="-320" dirty="0">
                <a:solidFill>
                  <a:srgbClr val="F15B2A"/>
                </a:solidFill>
                <a:latin typeface="Arial Black"/>
                <a:cs typeface="Arial Black"/>
              </a:rPr>
              <a:t>Dynamic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95" dirty="0">
                <a:solidFill>
                  <a:srgbClr val="F15B2A"/>
                </a:solidFill>
                <a:latin typeface="Arial Black"/>
                <a:cs typeface="Arial Black"/>
              </a:rPr>
              <a:t>changes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15" dirty="0">
                <a:solidFill>
                  <a:srgbClr val="F15B2A"/>
                </a:solidFill>
                <a:latin typeface="Arial Black"/>
                <a:cs typeface="Arial Black"/>
              </a:rPr>
              <a:t>are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80" dirty="0">
                <a:solidFill>
                  <a:srgbClr val="F15B2A"/>
                </a:solidFill>
                <a:latin typeface="Arial Black"/>
                <a:cs typeface="Arial Black"/>
              </a:rPr>
              <a:t>hard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2865" y="5453379"/>
            <a:ext cx="7336790" cy="10648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3175">
              <a:lnSpc>
                <a:spcPct val="100600"/>
              </a:lnSpc>
              <a:spcBef>
                <a:spcPts val="75"/>
              </a:spcBef>
            </a:pPr>
            <a:r>
              <a:rPr sz="3400" spc="-310" dirty="0">
                <a:solidFill>
                  <a:srgbClr val="F15B2A"/>
                </a:solidFill>
                <a:latin typeface="Arial Black"/>
                <a:cs typeface="Arial Black"/>
              </a:rPr>
              <a:t>Lots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190" dirty="0">
                <a:solidFill>
                  <a:srgbClr val="F15B2A"/>
                </a:solidFill>
                <a:latin typeface="Arial Black"/>
                <a:cs typeface="Arial Black"/>
              </a:rPr>
              <a:t>of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54" dirty="0">
                <a:solidFill>
                  <a:srgbClr val="F15B2A"/>
                </a:solidFill>
                <a:latin typeface="Arial Black"/>
                <a:cs typeface="Arial Black"/>
              </a:rPr>
              <a:t>code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needed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50" dirty="0">
                <a:solidFill>
                  <a:srgbClr val="F15B2A"/>
                </a:solidFill>
                <a:latin typeface="Arial Black"/>
                <a:cs typeface="Arial Black"/>
              </a:rPr>
              <a:t>that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50" dirty="0">
                <a:solidFill>
                  <a:srgbClr val="F15B2A"/>
                </a:solidFill>
                <a:latin typeface="Arial Black"/>
                <a:cs typeface="Arial Black"/>
              </a:rPr>
              <a:t>is</a:t>
            </a:r>
            <a:r>
              <a:rPr sz="3400" spc="-229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185" dirty="0">
                <a:solidFill>
                  <a:srgbClr val="F15B2A"/>
                </a:solidFill>
                <a:latin typeface="Arial Black"/>
                <a:cs typeface="Arial Black"/>
              </a:rPr>
              <a:t>difficult 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to </a:t>
            </a:r>
            <a:r>
              <a:rPr sz="3400" spc="-320" dirty="0">
                <a:solidFill>
                  <a:srgbClr val="F15B2A"/>
                </a:solidFill>
                <a:latin typeface="Arial Black"/>
                <a:cs typeface="Arial Black"/>
              </a:rPr>
              <a:t>maintain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9AA6D-8A83-5ACB-77CA-5612022EB7D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2076" rIns="0" bIns="0" rtlCol="0">
            <a:spAutoFit/>
          </a:bodyPr>
          <a:lstStyle/>
          <a:p>
            <a:pPr marL="3537585">
              <a:lnSpc>
                <a:spcPct val="100000"/>
              </a:lnSpc>
              <a:spcBef>
                <a:spcPts val="100"/>
              </a:spcBef>
            </a:pPr>
            <a:r>
              <a:rPr sz="6600" dirty="0"/>
              <a:t>React</a:t>
            </a:r>
            <a:r>
              <a:rPr sz="6600" spc="-305" dirty="0"/>
              <a:t> </a:t>
            </a:r>
            <a:r>
              <a:rPr sz="6600" spc="-10" dirty="0"/>
              <a:t>helps!</a:t>
            </a:r>
            <a:endParaRPr sz="6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E880F7-B5CB-CAEE-BF0C-ED0AC9D2F03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14A7BA-E3CF-F765-2303-70FF4B61EF7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7DD5C8-12F8-C895-B6A5-B9E088740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171"/>
            <a:ext cx="18288000" cy="1030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47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F17162-F6E5-D73A-C6E6-A127223E5E5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2FBD1-4EFD-FA48-53E9-2EB07932F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30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27886" y="3870452"/>
            <a:ext cx="4011295" cy="2488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100"/>
              </a:spcBef>
            </a:pPr>
            <a:r>
              <a:rPr sz="5400" spc="60" dirty="0">
                <a:solidFill>
                  <a:srgbClr val="404040"/>
                </a:solidFill>
                <a:latin typeface="Tahoma"/>
                <a:cs typeface="Tahoma"/>
              </a:rPr>
              <a:t>Developing</a:t>
            </a:r>
            <a:r>
              <a:rPr sz="5400" spc="-3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5400" spc="-50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endParaRPr sz="5400">
              <a:latin typeface="Tahoma"/>
              <a:cs typeface="Tahoma"/>
            </a:endParaRPr>
          </a:p>
          <a:p>
            <a:pPr marL="568325" marR="5080" indent="1633220" algn="r">
              <a:lnSpc>
                <a:spcPts val="6409"/>
              </a:lnSpc>
              <a:spcBef>
                <a:spcPts val="190"/>
              </a:spcBef>
            </a:pPr>
            <a:r>
              <a:rPr sz="5400" spc="125" dirty="0">
                <a:solidFill>
                  <a:srgbClr val="404040"/>
                </a:solidFill>
                <a:latin typeface="Tahoma"/>
                <a:cs typeface="Tahoma"/>
              </a:rPr>
              <a:t>React </a:t>
            </a:r>
            <a:r>
              <a:rPr sz="5400" spc="65" dirty="0">
                <a:solidFill>
                  <a:srgbClr val="404040"/>
                </a:solidFill>
                <a:latin typeface="Tahoma"/>
                <a:cs typeface="Tahoma"/>
              </a:rPr>
              <a:t>Application</a:t>
            </a:r>
            <a:endParaRPr sz="5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57440" y="3481323"/>
            <a:ext cx="926338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50" dirty="0">
                <a:solidFill>
                  <a:srgbClr val="F15B2A"/>
                </a:solidFill>
                <a:latin typeface="Arial Black"/>
                <a:cs typeface="Arial Black"/>
              </a:rPr>
              <a:t>Creating</a:t>
            </a:r>
            <a:r>
              <a:rPr sz="3400" spc="-24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85" dirty="0">
                <a:solidFill>
                  <a:srgbClr val="F15B2A"/>
                </a:solidFill>
                <a:latin typeface="Arial Black"/>
                <a:cs typeface="Arial Black"/>
              </a:rPr>
              <a:t>hierarchies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190" dirty="0">
                <a:solidFill>
                  <a:srgbClr val="F15B2A"/>
                </a:solidFill>
                <a:latin typeface="Arial Black"/>
                <a:cs typeface="Arial Black"/>
              </a:rPr>
              <a:t>of</a:t>
            </a:r>
            <a:r>
              <a:rPr sz="3400" spc="-229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90" dirty="0">
                <a:solidFill>
                  <a:srgbClr val="F15B2A"/>
                </a:solidFill>
                <a:latin typeface="Arial Black"/>
                <a:cs typeface="Arial Black"/>
              </a:rPr>
              <a:t>reusable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90" dirty="0">
                <a:solidFill>
                  <a:srgbClr val="F15B2A"/>
                </a:solidFill>
                <a:latin typeface="Arial Black"/>
                <a:cs typeface="Arial Black"/>
              </a:rPr>
              <a:t>components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612775" indent="3175">
              <a:lnSpc>
                <a:spcPct val="100600"/>
              </a:lnSpc>
              <a:spcBef>
                <a:spcPts val="75"/>
              </a:spcBef>
            </a:pPr>
            <a:r>
              <a:rPr spc="-290" dirty="0"/>
              <a:t>Outcome:</a:t>
            </a:r>
            <a:r>
              <a:rPr spc="-235" dirty="0"/>
              <a:t> </a:t>
            </a:r>
            <a:r>
              <a:rPr spc="-375" dirty="0"/>
              <a:t>know</a:t>
            </a:r>
            <a:r>
              <a:rPr spc="-235" dirty="0"/>
              <a:t> </a:t>
            </a:r>
            <a:r>
              <a:rPr spc="-225" dirty="0"/>
              <a:t>to</a:t>
            </a:r>
            <a:r>
              <a:rPr spc="-240" dirty="0"/>
              <a:t> </a:t>
            </a:r>
            <a:r>
              <a:rPr spc="-300" dirty="0"/>
              <a:t>create</a:t>
            </a:r>
            <a:r>
              <a:rPr spc="-240" dirty="0"/>
              <a:t> </a:t>
            </a:r>
            <a:r>
              <a:rPr spc="-270" dirty="0"/>
              <a:t>and</a:t>
            </a:r>
            <a:r>
              <a:rPr spc="-235" dirty="0"/>
              <a:t> </a:t>
            </a:r>
            <a:r>
              <a:rPr spc="-320" dirty="0"/>
              <a:t>compose </a:t>
            </a:r>
            <a:r>
              <a:rPr spc="-295" dirty="0"/>
              <a:t>components</a:t>
            </a:r>
          </a:p>
          <a:p>
            <a:pPr marL="12700" marR="5080" indent="3175">
              <a:lnSpc>
                <a:spcPct val="100600"/>
              </a:lnSpc>
              <a:spcBef>
                <a:spcPts val="2685"/>
              </a:spcBef>
            </a:pPr>
            <a:r>
              <a:rPr spc="-290" dirty="0"/>
              <a:t>Outcome:</a:t>
            </a:r>
            <a:r>
              <a:rPr spc="-225" dirty="0"/>
              <a:t> </a:t>
            </a:r>
            <a:r>
              <a:rPr spc="-260" dirty="0"/>
              <a:t>understand</a:t>
            </a:r>
            <a:r>
              <a:rPr spc="-225" dirty="0"/>
              <a:t> the </a:t>
            </a:r>
            <a:r>
              <a:rPr spc="-280" dirty="0"/>
              <a:t>features</a:t>
            </a:r>
            <a:r>
              <a:rPr spc="-225" dirty="0"/>
              <a:t> </a:t>
            </a:r>
            <a:r>
              <a:rPr spc="-265" dirty="0"/>
              <a:t>around </a:t>
            </a:r>
            <a:r>
              <a:rPr spc="-295" dirty="0"/>
              <a:t>components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93420-3081-53F2-038F-BDF60A1CA88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144</Words>
  <Application>Microsoft Office PowerPoint</Application>
  <PresentationFormat>Custom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 Black</vt:lpstr>
      <vt:lpstr>Arial MT</vt:lpstr>
      <vt:lpstr>Lucida Sans Unicode</vt:lpstr>
      <vt:lpstr>Tahoma</vt:lpstr>
      <vt:lpstr>Office Theme</vt:lpstr>
      <vt:lpstr>Foundations Of React 18</vt:lpstr>
      <vt:lpstr>No React knowledge needed Except for a basic idea around what it does</vt:lpstr>
      <vt:lpstr>Everything that's needed Code along GitHub repository JavaScript</vt:lpstr>
      <vt:lpstr>A JavaScript library for building user interfaces</vt:lpstr>
      <vt:lpstr>Static UIs are easily manageable Dynamic changes are hard</vt:lpstr>
      <vt:lpstr>React helps!</vt:lpstr>
      <vt:lpstr>PowerPoint Presentation</vt:lpstr>
      <vt:lpstr>PowerPoint Presentation</vt:lpstr>
      <vt:lpstr>Creating hierarchies of reusable components</vt:lpstr>
      <vt:lpstr>Core React Features</vt:lpstr>
      <vt:lpstr>Next up: Anatomy of a React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Steve Steve</cp:lastModifiedBy>
  <cp:revision>3</cp:revision>
  <dcterms:created xsi:type="dcterms:W3CDTF">2024-10-25T14:24:34Z</dcterms:created>
  <dcterms:modified xsi:type="dcterms:W3CDTF">2024-10-25T15:19:31Z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2022-08-29T00:00:00Z</vt:filetime>
  </property>
  <property fmtid="{D5CDD505-2E9C-101B-9397-08002B2CF9AE}" pid="3" name="LastSaved">
    <vt:filetime>2024-10-25T00:00:00Z</vt:filetime>
  </property>
  <property fmtid="{D5CDD505-2E9C-101B-9397-08002B2CF9AE}" pid="4" name="Producer">
    <vt:lpwstr>macOS Version 11.6.8 (Build 20G730) Quartz PDFContext</vt:lpwstr>
  </property>
</Properties>
</file>