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3" r:id="rId25"/>
    <p:sldId id="281" r:id="rId26"/>
    <p:sldId id="274" r:id="rId27"/>
    <p:sldId id="282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27D20-20BF-4DBA-9CF3-8A123E7BDEE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1ECF3-E34F-430D-BD09-53A9C68DD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5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040" y="3566667"/>
            <a:ext cx="3439795" cy="225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CE35-1258-441E-808D-4765AF936CB7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B049-43BB-4E9F-9189-5BBF7FA0237F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B44B-154B-4CD4-82DD-F43D6FEC3A47}" type="datetime1">
              <a:rPr lang="en-US" smtClean="0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429F-DE0F-494B-A1BD-557F2D17A731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E5B75-111D-42FC-9AE3-C84D2506F4CB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7148" y="754380"/>
            <a:ext cx="7533703" cy="881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6038" y="4852923"/>
            <a:ext cx="8323580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5962-8A30-4835-8097-C2919FCCD539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009904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dirty="0"/>
              <a:t>Anatomy</a:t>
            </a:r>
            <a:r>
              <a:rPr sz="6800" spc="-330" dirty="0"/>
              <a:t> </a:t>
            </a:r>
            <a:r>
              <a:rPr sz="6800" spc="170" dirty="0"/>
              <a:t>of</a:t>
            </a:r>
            <a:r>
              <a:rPr sz="6800" spc="-320" dirty="0"/>
              <a:t> </a:t>
            </a:r>
            <a:r>
              <a:rPr sz="6800" dirty="0"/>
              <a:t>an</a:t>
            </a:r>
            <a:r>
              <a:rPr sz="6800" spc="-325" dirty="0"/>
              <a:t> </a:t>
            </a:r>
            <a:r>
              <a:rPr sz="6800" spc="35" dirty="0"/>
              <a:t>Application</a:t>
            </a:r>
            <a:endParaRPr sz="6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442D-7437-3D11-2825-864895E465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Putting</a:t>
            </a:r>
            <a:r>
              <a:rPr spc="-215" dirty="0"/>
              <a:t> </a:t>
            </a:r>
            <a:r>
              <a:rPr spc="155" dirty="0"/>
              <a:t>It</a:t>
            </a:r>
            <a:r>
              <a:rPr spc="-210" dirty="0"/>
              <a:t> </a:t>
            </a:r>
            <a:r>
              <a:rPr spc="-140" dirty="0"/>
              <a:t>All</a:t>
            </a:r>
            <a:r>
              <a:rPr spc="-204" dirty="0"/>
              <a:t> </a:t>
            </a:r>
            <a:r>
              <a:rPr spc="-10" dirty="0"/>
              <a:t>Together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4948" y="1843531"/>
            <a:ext cx="9968230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>
                <a:solidFill>
                  <a:srgbClr val="404040"/>
                </a:solidFill>
                <a:latin typeface="Arial Black"/>
                <a:cs typeface="Arial Black"/>
              </a:rPr>
              <a:t>const</a:t>
            </a:r>
            <a:r>
              <a:rPr sz="3600" spc="-25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15B2A"/>
                </a:solidFill>
                <a:latin typeface="Arial Black"/>
                <a:cs typeface="Arial Black"/>
              </a:rPr>
              <a:t>Banner</a:t>
            </a:r>
            <a:r>
              <a:rPr sz="3600" spc="-26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600" spc="-475" dirty="0">
                <a:solidFill>
                  <a:srgbClr val="404040"/>
                </a:solidFill>
                <a:latin typeface="Arial Black"/>
                <a:cs typeface="Arial Black"/>
              </a:rPr>
              <a:t>=</a:t>
            </a:r>
            <a:r>
              <a:rPr sz="3600" spc="-2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190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r>
              <a:rPr sz="3600" spc="-2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475" dirty="0">
                <a:solidFill>
                  <a:srgbClr val="404040"/>
                </a:solidFill>
                <a:latin typeface="Arial Black"/>
                <a:cs typeface="Arial Black"/>
              </a:rPr>
              <a:t>=&gt;</a:t>
            </a:r>
            <a:r>
              <a:rPr sz="3600" spc="-2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459" dirty="0">
                <a:solidFill>
                  <a:srgbClr val="404040"/>
                </a:solidFill>
                <a:latin typeface="Arial Black"/>
                <a:cs typeface="Arial Black"/>
              </a:rPr>
              <a:t>&lt;</a:t>
            </a:r>
            <a:r>
              <a:rPr sz="3600" spc="-459" dirty="0">
                <a:solidFill>
                  <a:srgbClr val="2A9FBC"/>
                </a:solidFill>
                <a:latin typeface="Arial Black"/>
                <a:cs typeface="Arial Black"/>
              </a:rPr>
              <a:t>h1</a:t>
            </a:r>
            <a:r>
              <a:rPr sz="3600" spc="-459" dirty="0">
                <a:solidFill>
                  <a:srgbClr val="404040"/>
                </a:solidFill>
                <a:latin typeface="Arial Black"/>
                <a:cs typeface="Arial Black"/>
              </a:rPr>
              <a:t>&gt;This</a:t>
            </a:r>
            <a:r>
              <a:rPr sz="3600" spc="-2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365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3600" spc="-25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434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600" spc="-25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325" dirty="0">
                <a:solidFill>
                  <a:srgbClr val="404040"/>
                </a:solidFill>
                <a:latin typeface="Arial Black"/>
                <a:cs typeface="Arial Black"/>
              </a:rPr>
              <a:t>banner&lt;/</a:t>
            </a:r>
            <a:r>
              <a:rPr sz="3600" spc="-325" dirty="0">
                <a:solidFill>
                  <a:srgbClr val="2A9FBC"/>
                </a:solidFill>
                <a:latin typeface="Arial Black"/>
                <a:cs typeface="Arial Black"/>
              </a:rPr>
              <a:t>h1</a:t>
            </a:r>
            <a:r>
              <a:rPr sz="3600" spc="-325" dirty="0">
                <a:solidFill>
                  <a:srgbClr val="404040"/>
                </a:solidFill>
                <a:latin typeface="Arial Black"/>
                <a:cs typeface="Arial Black"/>
              </a:rPr>
              <a:t>&gt;;</a:t>
            </a:r>
            <a:endParaRPr sz="3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770"/>
              </a:spcBef>
            </a:pPr>
            <a:endParaRPr sz="3600">
              <a:latin typeface="Arial Black"/>
              <a:cs typeface="Arial Black"/>
            </a:endParaRPr>
          </a:p>
          <a:p>
            <a:pPr marL="3472179">
              <a:lnSpc>
                <a:spcPts val="4310"/>
              </a:lnSpc>
            </a:pPr>
            <a:r>
              <a:rPr sz="3600" spc="-350" dirty="0">
                <a:solidFill>
                  <a:srgbClr val="404040"/>
                </a:solidFill>
                <a:latin typeface="Arial Black"/>
                <a:cs typeface="Arial Black"/>
              </a:rPr>
              <a:t>&lt;div&gt;</a:t>
            </a:r>
            <a:endParaRPr sz="3600">
              <a:latin typeface="Arial Black"/>
              <a:cs typeface="Arial Black"/>
            </a:endParaRPr>
          </a:p>
          <a:p>
            <a:pPr marL="4305300">
              <a:lnSpc>
                <a:spcPts val="4295"/>
              </a:lnSpc>
            </a:pPr>
            <a:r>
              <a:rPr sz="3600" spc="-340" dirty="0">
                <a:solidFill>
                  <a:srgbClr val="404040"/>
                </a:solidFill>
                <a:latin typeface="Arial Black"/>
                <a:cs typeface="Arial Black"/>
              </a:rPr>
              <a:t>&lt;</a:t>
            </a:r>
            <a:r>
              <a:rPr sz="3600" spc="-340" dirty="0">
                <a:solidFill>
                  <a:srgbClr val="F15B2A"/>
                </a:solidFill>
                <a:latin typeface="Arial Black"/>
                <a:cs typeface="Arial Black"/>
              </a:rPr>
              <a:t>Banner</a:t>
            </a:r>
            <a:r>
              <a:rPr sz="36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Arial Black"/>
                <a:cs typeface="Arial Black"/>
              </a:rPr>
              <a:t>/&gt;</a:t>
            </a:r>
            <a:endParaRPr sz="3600">
              <a:latin typeface="Arial Black"/>
              <a:cs typeface="Arial Black"/>
            </a:endParaRPr>
          </a:p>
          <a:p>
            <a:pPr marL="4305300">
              <a:lnSpc>
                <a:spcPts val="4295"/>
              </a:lnSpc>
            </a:pPr>
            <a:r>
              <a:rPr sz="3600" spc="-295" dirty="0">
                <a:solidFill>
                  <a:srgbClr val="404040"/>
                </a:solidFill>
                <a:latin typeface="Arial Black"/>
                <a:cs typeface="Arial Black"/>
              </a:rPr>
              <a:t>&lt;</a:t>
            </a:r>
            <a:r>
              <a:rPr sz="3600" spc="-295" dirty="0">
                <a:solidFill>
                  <a:srgbClr val="F15B2A"/>
                </a:solidFill>
                <a:latin typeface="Arial Black"/>
                <a:cs typeface="Arial Black"/>
              </a:rPr>
              <a:t>Chart</a:t>
            </a:r>
            <a:r>
              <a:rPr sz="3600" spc="-254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Arial Black"/>
                <a:cs typeface="Arial Black"/>
              </a:rPr>
              <a:t>/&gt;</a:t>
            </a:r>
            <a:endParaRPr sz="3600">
              <a:latin typeface="Arial Black"/>
              <a:cs typeface="Arial Black"/>
            </a:endParaRPr>
          </a:p>
          <a:p>
            <a:pPr marL="3472179">
              <a:lnSpc>
                <a:spcPts val="4310"/>
              </a:lnSpc>
            </a:pPr>
            <a:r>
              <a:rPr sz="3600" spc="-40" dirty="0">
                <a:solidFill>
                  <a:srgbClr val="404040"/>
                </a:solidFill>
                <a:latin typeface="Arial Black"/>
                <a:cs typeface="Arial Black"/>
              </a:rPr>
              <a:t>&lt;/div&gt;</a:t>
            </a:r>
            <a:endParaRPr sz="3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3600">
              <a:latin typeface="Arial Black"/>
              <a:cs typeface="Arial Black"/>
            </a:endParaRPr>
          </a:p>
          <a:p>
            <a:pPr marL="1169035" algn="ctr">
              <a:lnSpc>
                <a:spcPct val="100000"/>
              </a:lnSpc>
            </a:pPr>
            <a:r>
              <a:rPr sz="3600" spc="-315" dirty="0">
                <a:solidFill>
                  <a:srgbClr val="2A9FBC"/>
                </a:solidFill>
                <a:latin typeface="Arial Black"/>
                <a:cs typeface="Arial Black"/>
              </a:rPr>
              <a:t>React.createElement</a:t>
            </a:r>
            <a:r>
              <a:rPr sz="3600" spc="-315" dirty="0">
                <a:solidFill>
                  <a:srgbClr val="404040"/>
                </a:solidFill>
                <a:latin typeface="Arial Black"/>
                <a:cs typeface="Arial Black"/>
              </a:rPr>
              <a:t>(</a:t>
            </a:r>
            <a:r>
              <a:rPr sz="36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600" spc="-395" dirty="0">
                <a:solidFill>
                  <a:srgbClr val="404040"/>
                </a:solidFill>
                <a:latin typeface="Arial Black"/>
                <a:cs typeface="Arial Black"/>
              </a:rPr>
              <a:t>....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116" y="8000869"/>
            <a:ext cx="4855780" cy="2087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87489" y="8125459"/>
            <a:ext cx="2176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This</a:t>
            </a:r>
            <a:r>
              <a:rPr sz="2400" spc="-1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is</a:t>
            </a:r>
            <a:r>
              <a:rPr sz="2400" spc="-1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a</a:t>
            </a:r>
            <a:r>
              <a:rPr sz="2400" spc="-1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banner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50795" y="2766021"/>
            <a:ext cx="1186815" cy="476884"/>
            <a:chOff x="8550795" y="2766021"/>
            <a:chExt cx="1186815" cy="476884"/>
          </a:xfrm>
        </p:grpSpPr>
        <p:sp>
          <p:nvSpPr>
            <p:cNvPr id="7" name="object 7"/>
            <p:cNvSpPr/>
            <p:nvPr/>
          </p:nvSpPr>
          <p:spPr>
            <a:xfrm>
              <a:off x="8557145" y="2772371"/>
              <a:ext cx="1174115" cy="464184"/>
            </a:xfrm>
            <a:custGeom>
              <a:avLst/>
              <a:gdLst/>
              <a:ahLst/>
              <a:cxnLst/>
              <a:rect l="l" t="t" r="r" b="b"/>
              <a:pathLst>
                <a:path w="1174115" h="464185">
                  <a:moveTo>
                    <a:pt x="880281" y="0"/>
                  </a:moveTo>
                  <a:lnTo>
                    <a:pt x="293427" y="0"/>
                  </a:lnTo>
                  <a:lnTo>
                    <a:pt x="293427" y="232012"/>
                  </a:lnTo>
                  <a:lnTo>
                    <a:pt x="0" y="232012"/>
                  </a:lnTo>
                  <a:lnTo>
                    <a:pt x="586854" y="464023"/>
                  </a:lnTo>
                  <a:lnTo>
                    <a:pt x="1173708" y="232012"/>
                  </a:lnTo>
                  <a:lnTo>
                    <a:pt x="880281" y="232012"/>
                  </a:lnTo>
                  <a:lnTo>
                    <a:pt x="88028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57145" y="2772371"/>
              <a:ext cx="1174115" cy="464184"/>
            </a:xfrm>
            <a:custGeom>
              <a:avLst/>
              <a:gdLst/>
              <a:ahLst/>
              <a:cxnLst/>
              <a:rect l="l" t="t" r="r" b="b"/>
              <a:pathLst>
                <a:path w="1174115" h="464185">
                  <a:moveTo>
                    <a:pt x="0" y="232012"/>
                  </a:moveTo>
                  <a:lnTo>
                    <a:pt x="293427" y="232012"/>
                  </a:lnTo>
                  <a:lnTo>
                    <a:pt x="293427" y="0"/>
                  </a:lnTo>
                  <a:lnTo>
                    <a:pt x="880281" y="0"/>
                  </a:lnTo>
                  <a:lnTo>
                    <a:pt x="880281" y="232012"/>
                  </a:lnTo>
                  <a:lnTo>
                    <a:pt x="1173708" y="232012"/>
                  </a:lnTo>
                  <a:lnTo>
                    <a:pt x="586854" y="464024"/>
                  </a:lnTo>
                  <a:lnTo>
                    <a:pt x="0" y="232012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50795" y="5692184"/>
            <a:ext cx="1186815" cy="476884"/>
            <a:chOff x="8550795" y="5692184"/>
            <a:chExt cx="1186815" cy="476884"/>
          </a:xfrm>
        </p:grpSpPr>
        <p:sp>
          <p:nvSpPr>
            <p:cNvPr id="10" name="object 10"/>
            <p:cNvSpPr/>
            <p:nvPr/>
          </p:nvSpPr>
          <p:spPr>
            <a:xfrm>
              <a:off x="8557145" y="5698534"/>
              <a:ext cx="1174115" cy="464184"/>
            </a:xfrm>
            <a:custGeom>
              <a:avLst/>
              <a:gdLst/>
              <a:ahLst/>
              <a:cxnLst/>
              <a:rect l="l" t="t" r="r" b="b"/>
              <a:pathLst>
                <a:path w="1174115" h="464185">
                  <a:moveTo>
                    <a:pt x="880281" y="0"/>
                  </a:moveTo>
                  <a:lnTo>
                    <a:pt x="293427" y="0"/>
                  </a:lnTo>
                  <a:lnTo>
                    <a:pt x="293427" y="232011"/>
                  </a:lnTo>
                  <a:lnTo>
                    <a:pt x="0" y="232011"/>
                  </a:lnTo>
                  <a:lnTo>
                    <a:pt x="586854" y="464023"/>
                  </a:lnTo>
                  <a:lnTo>
                    <a:pt x="1173708" y="232011"/>
                  </a:lnTo>
                  <a:lnTo>
                    <a:pt x="880281" y="232011"/>
                  </a:lnTo>
                  <a:lnTo>
                    <a:pt x="88028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57145" y="5698534"/>
              <a:ext cx="1174115" cy="464184"/>
            </a:xfrm>
            <a:custGeom>
              <a:avLst/>
              <a:gdLst/>
              <a:ahLst/>
              <a:cxnLst/>
              <a:rect l="l" t="t" r="r" b="b"/>
              <a:pathLst>
                <a:path w="1174115" h="464185">
                  <a:moveTo>
                    <a:pt x="0" y="232012"/>
                  </a:moveTo>
                  <a:lnTo>
                    <a:pt x="293427" y="232012"/>
                  </a:lnTo>
                  <a:lnTo>
                    <a:pt x="293427" y="0"/>
                  </a:lnTo>
                  <a:lnTo>
                    <a:pt x="880281" y="0"/>
                  </a:lnTo>
                  <a:lnTo>
                    <a:pt x="880281" y="232012"/>
                  </a:lnTo>
                  <a:lnTo>
                    <a:pt x="1173708" y="232012"/>
                  </a:lnTo>
                  <a:lnTo>
                    <a:pt x="586854" y="464024"/>
                  </a:lnTo>
                  <a:lnTo>
                    <a:pt x="0" y="232012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550795" y="7264348"/>
            <a:ext cx="1186815" cy="476884"/>
            <a:chOff x="8550795" y="7264348"/>
            <a:chExt cx="1186815" cy="476884"/>
          </a:xfrm>
        </p:grpSpPr>
        <p:sp>
          <p:nvSpPr>
            <p:cNvPr id="13" name="object 13"/>
            <p:cNvSpPr/>
            <p:nvPr/>
          </p:nvSpPr>
          <p:spPr>
            <a:xfrm>
              <a:off x="8557145" y="7270698"/>
              <a:ext cx="1174115" cy="464184"/>
            </a:xfrm>
            <a:custGeom>
              <a:avLst/>
              <a:gdLst/>
              <a:ahLst/>
              <a:cxnLst/>
              <a:rect l="l" t="t" r="r" b="b"/>
              <a:pathLst>
                <a:path w="1174115" h="464184">
                  <a:moveTo>
                    <a:pt x="880281" y="0"/>
                  </a:moveTo>
                  <a:lnTo>
                    <a:pt x="293427" y="0"/>
                  </a:lnTo>
                  <a:lnTo>
                    <a:pt x="293427" y="232011"/>
                  </a:lnTo>
                  <a:lnTo>
                    <a:pt x="0" y="232011"/>
                  </a:lnTo>
                  <a:lnTo>
                    <a:pt x="586854" y="464023"/>
                  </a:lnTo>
                  <a:lnTo>
                    <a:pt x="1173708" y="232011"/>
                  </a:lnTo>
                  <a:lnTo>
                    <a:pt x="880281" y="232011"/>
                  </a:lnTo>
                  <a:lnTo>
                    <a:pt x="88028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57145" y="7270698"/>
              <a:ext cx="1174115" cy="464184"/>
            </a:xfrm>
            <a:custGeom>
              <a:avLst/>
              <a:gdLst/>
              <a:ahLst/>
              <a:cxnLst/>
              <a:rect l="l" t="t" r="r" b="b"/>
              <a:pathLst>
                <a:path w="1174115" h="464184">
                  <a:moveTo>
                    <a:pt x="0" y="232012"/>
                  </a:moveTo>
                  <a:lnTo>
                    <a:pt x="293427" y="232012"/>
                  </a:lnTo>
                  <a:lnTo>
                    <a:pt x="293427" y="0"/>
                  </a:lnTo>
                  <a:lnTo>
                    <a:pt x="880281" y="0"/>
                  </a:lnTo>
                  <a:lnTo>
                    <a:pt x="880281" y="232012"/>
                  </a:lnTo>
                  <a:lnTo>
                    <a:pt x="1173708" y="232012"/>
                  </a:lnTo>
                  <a:lnTo>
                    <a:pt x="586854" y="464024"/>
                  </a:lnTo>
                  <a:lnTo>
                    <a:pt x="0" y="232012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0DCE42-F36E-2BF9-27CD-AF91F45397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7998" cy="10287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3A064-BFF4-F1B8-9A80-A86E1A17F0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Composition</a:t>
            </a:r>
            <a:r>
              <a:rPr spc="240" dirty="0"/>
              <a:t> </a:t>
            </a:r>
            <a:r>
              <a:rPr spc="-120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4142399" y="3295183"/>
            <a:ext cx="9920605" cy="4808855"/>
          </a:xfrm>
          <a:custGeom>
            <a:avLst/>
            <a:gdLst/>
            <a:ahLst/>
            <a:cxnLst/>
            <a:rect l="l" t="t" r="r" b="b"/>
            <a:pathLst>
              <a:path w="9920605" h="4808855">
                <a:moveTo>
                  <a:pt x="9920437" y="0"/>
                </a:moveTo>
                <a:lnTo>
                  <a:pt x="0" y="0"/>
                </a:lnTo>
                <a:lnTo>
                  <a:pt x="0" y="4808293"/>
                </a:lnTo>
                <a:lnTo>
                  <a:pt x="9920437" y="4808293"/>
                </a:lnTo>
                <a:lnTo>
                  <a:pt x="992043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1792" y="3596077"/>
            <a:ext cx="3411220" cy="418782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5"/>
              </a:spcBef>
            </a:pPr>
            <a:endParaRPr sz="4800">
              <a:latin typeface="Times New Roman"/>
              <a:cs typeface="Times New Roman"/>
            </a:endParaRPr>
          </a:p>
          <a:p>
            <a:pPr marL="653415">
              <a:lnSpc>
                <a:spcPct val="100000"/>
              </a:lnSpc>
            </a:pPr>
            <a:r>
              <a:rPr sz="4800" spc="-420" dirty="0">
                <a:solidFill>
                  <a:srgbClr val="FFFFFF"/>
                </a:solidFill>
                <a:latin typeface="Arial Black"/>
                <a:cs typeface="Arial Black"/>
              </a:rPr>
              <a:t>Header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1782" y="3596077"/>
            <a:ext cx="5740400" cy="418782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5"/>
              </a:spcBef>
            </a:pP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spc="-440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398" y="2499360"/>
            <a:ext cx="8451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solidFill>
                  <a:srgbClr val="171717"/>
                </a:solidFill>
                <a:latin typeface="Arial MT"/>
                <a:cs typeface="Arial MT"/>
              </a:rPr>
              <a:t>App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BD394-FF99-20D6-21E9-57DE8B495F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1295">
              <a:lnSpc>
                <a:spcPct val="100000"/>
              </a:lnSpc>
              <a:spcBef>
                <a:spcPts val="100"/>
              </a:spcBef>
            </a:pPr>
            <a:r>
              <a:rPr dirty="0"/>
              <a:t>Composition</a:t>
            </a:r>
            <a:r>
              <a:rPr spc="24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142399" y="3295183"/>
            <a:ext cx="9920605" cy="4808855"/>
          </a:xfrm>
          <a:custGeom>
            <a:avLst/>
            <a:gdLst/>
            <a:ahLst/>
            <a:cxnLst/>
            <a:rect l="l" t="t" r="r" b="b"/>
            <a:pathLst>
              <a:path w="9920605" h="4808855">
                <a:moveTo>
                  <a:pt x="9920437" y="0"/>
                </a:moveTo>
                <a:lnTo>
                  <a:pt x="0" y="0"/>
                </a:lnTo>
                <a:lnTo>
                  <a:pt x="0" y="4808293"/>
                </a:lnTo>
                <a:lnTo>
                  <a:pt x="9920437" y="4808293"/>
                </a:lnTo>
                <a:lnTo>
                  <a:pt x="992043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1792" y="3596077"/>
            <a:ext cx="3411220" cy="418782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5"/>
              </a:spcBef>
            </a:pPr>
            <a:endParaRPr sz="4800">
              <a:latin typeface="Times New Roman"/>
              <a:cs typeface="Times New Roman"/>
            </a:endParaRPr>
          </a:p>
          <a:p>
            <a:pPr marL="653415">
              <a:lnSpc>
                <a:spcPct val="100000"/>
              </a:lnSpc>
            </a:pPr>
            <a:r>
              <a:rPr sz="4800" spc="-420" dirty="0">
                <a:solidFill>
                  <a:srgbClr val="FFFFFF"/>
                </a:solidFill>
                <a:latin typeface="Arial Black"/>
                <a:cs typeface="Arial Black"/>
              </a:rPr>
              <a:t>Header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1782" y="3596077"/>
            <a:ext cx="5740400" cy="418782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92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15"/>
              </a:spcBef>
            </a:pP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spc="-445" dirty="0">
                <a:solidFill>
                  <a:srgbClr val="FFFFFF"/>
                </a:solidFill>
                <a:latin typeface="Arial Black"/>
                <a:cs typeface="Arial Black"/>
              </a:rPr>
              <a:t>House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398" y="2499360"/>
            <a:ext cx="8451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solidFill>
                  <a:srgbClr val="171717"/>
                </a:solidFill>
                <a:latin typeface="Arial MT"/>
                <a:cs typeface="Arial MT"/>
              </a:rPr>
              <a:t>App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2468" y="5856984"/>
            <a:ext cx="5124450" cy="174243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79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75"/>
              </a:spcBef>
            </a:pPr>
            <a:r>
              <a:rPr sz="4800" spc="-484" dirty="0">
                <a:solidFill>
                  <a:srgbClr val="FFFFFF"/>
                </a:solidFill>
                <a:latin typeface="Arial Black"/>
                <a:cs typeface="Arial Black"/>
              </a:rPr>
              <a:t>Bids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801AC-4E7A-D00F-B225-B09A9BB544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0856" y="4281932"/>
            <a:ext cx="43776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Why</a:t>
            </a:r>
            <a:r>
              <a:rPr sz="5400" spc="-2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70" dirty="0">
                <a:solidFill>
                  <a:srgbClr val="404040"/>
                </a:solidFill>
                <a:latin typeface="Arial MT"/>
                <a:cs typeface="Arial MT"/>
              </a:rPr>
              <a:t>Tooling</a:t>
            </a:r>
            <a:r>
              <a:rPr sz="5400" spc="-2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endParaRPr sz="5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5400" spc="45" dirty="0">
                <a:solidFill>
                  <a:srgbClr val="404040"/>
                </a:solidFill>
                <a:latin typeface="Arial MT"/>
                <a:cs typeface="Arial MT"/>
              </a:rPr>
              <a:t>Needed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38" y="2448051"/>
            <a:ext cx="28435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Starting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75" dirty="0">
                <a:solidFill>
                  <a:srgbClr val="F15B2A"/>
                </a:solidFill>
                <a:latin typeface="Arial Black"/>
                <a:cs typeface="Arial Black"/>
              </a:rPr>
              <a:t>point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3" y="3298443"/>
            <a:ext cx="9858375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solidFill>
                  <a:srgbClr val="F15B2A"/>
                </a:solidFill>
                <a:latin typeface="Arial Black"/>
                <a:cs typeface="Arial Black"/>
              </a:rPr>
              <a:t>Transform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15" dirty="0">
                <a:solidFill>
                  <a:srgbClr val="F15B2A"/>
                </a:solidFill>
                <a:latin typeface="Arial Black"/>
                <a:cs typeface="Arial Black"/>
              </a:rPr>
              <a:t>JSX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to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JavaScript</a:t>
            </a:r>
            <a:endParaRPr sz="3400">
              <a:latin typeface="Arial Black"/>
              <a:cs typeface="Arial Black"/>
            </a:endParaRPr>
          </a:p>
          <a:p>
            <a:pPr marL="15875" marR="4468495">
              <a:lnSpc>
                <a:spcPts val="6820"/>
              </a:lnSpc>
              <a:spcBef>
                <a:spcPts val="655"/>
              </a:spcBef>
            </a:pP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Process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JavaScript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files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Run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15B2A"/>
                </a:solidFill>
                <a:latin typeface="Arial Black"/>
                <a:cs typeface="Arial Black"/>
              </a:rPr>
              <a:t>a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development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server</a:t>
            </a:r>
            <a:endParaRPr sz="3400">
              <a:latin typeface="Arial Black"/>
              <a:cs typeface="Arial Black"/>
            </a:endParaRPr>
          </a:p>
          <a:p>
            <a:pPr marL="12700" marR="5080" indent="3175">
              <a:lnSpc>
                <a:spcPct val="100600"/>
              </a:lnSpc>
              <a:spcBef>
                <a:spcPts val="2000"/>
              </a:spcBef>
            </a:pP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Automatically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update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browser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when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source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files change</a:t>
            </a:r>
            <a:endParaRPr sz="3400">
              <a:latin typeface="Arial Black"/>
              <a:cs typeface="Arial Black"/>
            </a:endParaRPr>
          </a:p>
          <a:p>
            <a:pPr marL="15875">
              <a:lnSpc>
                <a:spcPct val="100000"/>
              </a:lnSpc>
              <a:spcBef>
                <a:spcPts val="2615"/>
              </a:spcBef>
            </a:pP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Create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15B2A"/>
                </a:solidFill>
                <a:latin typeface="Arial Black"/>
                <a:cs typeface="Arial Black"/>
              </a:rPr>
              <a:t>a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production </a:t>
            </a:r>
            <a:r>
              <a:rPr sz="3400" spc="-10" dirty="0">
                <a:solidFill>
                  <a:srgbClr val="F15B2A"/>
                </a:solidFill>
                <a:latin typeface="Arial Black"/>
                <a:cs typeface="Arial Black"/>
              </a:rPr>
              <a:t>build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5141-FBB5-7A34-A7D9-CD932EC62F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7161" y="4281932"/>
            <a:ext cx="346138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Options</a:t>
            </a:r>
            <a:r>
              <a:rPr sz="54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9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5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Tooling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38" y="3795267"/>
            <a:ext cx="27654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Do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It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Yourself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38" y="4526787"/>
            <a:ext cx="9274175" cy="19335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400" spc="-380" dirty="0">
                <a:solidFill>
                  <a:srgbClr val="F15B2A"/>
                </a:solidFill>
                <a:latin typeface="Arial Black"/>
                <a:cs typeface="Arial Black"/>
              </a:rPr>
              <a:t>Use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15B2A"/>
                </a:solidFill>
                <a:latin typeface="Arial Black"/>
                <a:cs typeface="Arial Black"/>
              </a:rPr>
              <a:t>a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85" dirty="0">
                <a:solidFill>
                  <a:srgbClr val="F15B2A"/>
                </a:solidFill>
                <a:latin typeface="Arial Black"/>
                <a:cs typeface="Arial Black"/>
              </a:rPr>
              <a:t>ready-</a:t>
            </a:r>
            <a:r>
              <a:rPr sz="3400" spc="-65" dirty="0">
                <a:solidFill>
                  <a:srgbClr val="F15B2A"/>
                </a:solidFill>
                <a:latin typeface="Arial Black"/>
                <a:cs typeface="Arial Black"/>
              </a:rPr>
              <a:t>to-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go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development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environment</a:t>
            </a:r>
            <a:endParaRPr sz="3400">
              <a:latin typeface="Arial Black"/>
              <a:cs typeface="Arial Black"/>
            </a:endParaRPr>
          </a:p>
          <a:p>
            <a:pPr marL="802005" indent="-432434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005" algn="l"/>
              </a:tabLst>
            </a:pPr>
            <a:r>
              <a:rPr sz="3400" dirty="0">
                <a:solidFill>
                  <a:srgbClr val="F15B2A"/>
                </a:solidFill>
                <a:latin typeface="Arial MT"/>
                <a:cs typeface="Arial MT"/>
              </a:rPr>
              <a:t>Create</a:t>
            </a:r>
            <a:r>
              <a:rPr sz="3400" spc="-3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15B2A"/>
                </a:solidFill>
                <a:latin typeface="Arial MT"/>
                <a:cs typeface="Arial MT"/>
              </a:rPr>
              <a:t>React</a:t>
            </a:r>
            <a:r>
              <a:rPr sz="34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15B2A"/>
                </a:solidFill>
                <a:latin typeface="Arial MT"/>
                <a:cs typeface="Arial MT"/>
              </a:rPr>
              <a:t>App</a:t>
            </a:r>
            <a:r>
              <a:rPr sz="34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15B2A"/>
                </a:solidFill>
                <a:latin typeface="Arial MT"/>
                <a:cs typeface="Arial MT"/>
              </a:rPr>
              <a:t>(CRA)</a:t>
            </a:r>
            <a:endParaRPr sz="3400">
              <a:latin typeface="Arial MT"/>
              <a:cs typeface="Arial MT"/>
            </a:endParaRPr>
          </a:p>
          <a:p>
            <a:pPr marL="802005" indent="-432434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005" algn="l"/>
              </a:tabLst>
            </a:pPr>
            <a:r>
              <a:rPr sz="3400" spc="-10" dirty="0">
                <a:solidFill>
                  <a:srgbClr val="F15B2A"/>
                </a:solidFill>
                <a:latin typeface="Arial MT"/>
                <a:cs typeface="Arial MT"/>
              </a:rPr>
              <a:t>Next.js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5E88-FECB-51AE-C5AE-527B39B6EA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10673" y="4693411"/>
            <a:ext cx="2027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5" dirty="0">
                <a:solidFill>
                  <a:srgbClr val="404040"/>
                </a:solidFill>
                <a:latin typeface="Arial MT"/>
                <a:cs typeface="Arial MT"/>
              </a:rPr>
              <a:t>Next.js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38" y="3566667"/>
            <a:ext cx="946340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Development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environment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used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in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this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course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Adds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features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38" y="5282691"/>
            <a:ext cx="825309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Goal: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pure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F15B2A"/>
                </a:solidFill>
                <a:latin typeface="Arial Black"/>
                <a:cs typeface="Arial Black"/>
              </a:rPr>
              <a:t>React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spc="-340" dirty="0">
                <a:solidFill>
                  <a:srgbClr val="F15B2A"/>
                </a:solidFill>
                <a:latin typeface="Arial Black"/>
                <a:cs typeface="Arial Black"/>
              </a:rPr>
              <a:t>Next.js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55" dirty="0">
                <a:solidFill>
                  <a:srgbClr val="F15B2A"/>
                </a:solidFill>
                <a:latin typeface="Arial Black"/>
                <a:cs typeface="Arial Black"/>
              </a:rPr>
              <a:t>has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optional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04" dirty="0">
                <a:solidFill>
                  <a:srgbClr val="F15B2A"/>
                </a:solidFill>
                <a:latin typeface="Arial Black"/>
                <a:cs typeface="Arial Black"/>
              </a:rPr>
              <a:t>server-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side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features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85E5-2847-DBEE-80D0-B6D0A979DB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0" y="4693411"/>
            <a:ext cx="5042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</a:rPr>
              <a:t>React</a:t>
            </a:r>
            <a:r>
              <a:rPr sz="5400" spc="-225" dirty="0">
                <a:solidFill>
                  <a:srgbClr val="FFFFFF"/>
                </a:solidFill>
              </a:rPr>
              <a:t> </a:t>
            </a:r>
            <a:r>
              <a:rPr sz="5400" spc="-285" dirty="0">
                <a:solidFill>
                  <a:srgbClr val="FFFFFF"/>
                </a:solidFill>
              </a:rPr>
              <a:t>!==</a:t>
            </a:r>
            <a:r>
              <a:rPr sz="5400" spc="-195" dirty="0">
                <a:solidFill>
                  <a:srgbClr val="FFFFFF"/>
                </a:solidFill>
              </a:rPr>
              <a:t> </a:t>
            </a:r>
            <a:r>
              <a:rPr sz="5400" spc="-90" dirty="0">
                <a:solidFill>
                  <a:srgbClr val="FFFFFF"/>
                </a:solidFill>
              </a:rPr>
              <a:t>Next.js</a:t>
            </a:r>
            <a:endParaRPr sz="5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94444-CD52-AAB3-D951-9E12A016E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5406" y="4178300"/>
            <a:ext cx="7977505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FFFFFF"/>
                </a:solidFill>
              </a:rPr>
              <a:t>Install</a:t>
            </a:r>
            <a:r>
              <a:rPr sz="6600" spc="-430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Node.js</a:t>
            </a:r>
            <a:endParaRPr sz="6600"/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5400" spc="-30" dirty="0">
                <a:solidFill>
                  <a:srgbClr val="FFFFFF"/>
                </a:solidFill>
              </a:rPr>
              <a:t>Download</a:t>
            </a:r>
            <a:r>
              <a:rPr sz="5400" spc="-250" dirty="0">
                <a:solidFill>
                  <a:srgbClr val="FFFFFF"/>
                </a:solidFill>
              </a:rPr>
              <a:t> </a:t>
            </a:r>
            <a:r>
              <a:rPr sz="5400" spc="75" dirty="0">
                <a:solidFill>
                  <a:srgbClr val="FFFFFF"/>
                </a:solidFill>
              </a:rPr>
              <a:t>from</a:t>
            </a:r>
            <a:r>
              <a:rPr sz="5400" spc="-250" dirty="0">
                <a:solidFill>
                  <a:srgbClr val="FFFFFF"/>
                </a:solidFill>
              </a:rPr>
              <a:t> </a:t>
            </a:r>
            <a:r>
              <a:rPr sz="5400" spc="-10" dirty="0">
                <a:solidFill>
                  <a:srgbClr val="FFFFFF"/>
                </a:solidFill>
              </a:rPr>
              <a:t>nodejs.org</a:t>
            </a:r>
            <a:endParaRPr sz="5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74B40-A7B0-55EC-CD0A-CF6C46DFBF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1573" y="4589779"/>
            <a:ext cx="32448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FFFFFF"/>
                </a:solidFill>
              </a:rPr>
              <a:t>Modules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5AB02-9514-0B69-1C8A-1F9FD41C59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21500" y="757428"/>
            <a:ext cx="4445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5600" spc="-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600" spc="85" dirty="0">
                <a:solidFill>
                  <a:srgbClr val="FFFFFF"/>
                </a:solidFill>
                <a:latin typeface="Arial MT"/>
                <a:cs typeface="Arial MT"/>
              </a:rPr>
              <a:t>Component</a:t>
            </a:r>
            <a:endParaRPr sz="5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5543803"/>
            <a:ext cx="17186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4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15B2A"/>
                </a:solidFill>
                <a:latin typeface="Courier New"/>
                <a:cs typeface="Courier New"/>
              </a:rPr>
              <a:t>Banner</a:t>
            </a:r>
            <a:r>
              <a:rPr sz="4800" spc="-4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4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>
                <a:solidFill>
                  <a:srgbClr val="2A9FBC"/>
                </a:solidFill>
                <a:latin typeface="Courier New"/>
                <a:cs typeface="Courier New"/>
              </a:rPr>
              <a:t>h1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&gt;This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banner&lt;/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h1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&gt;;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C0CD-2C63-B981-93BC-DF07D8606C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2616028" y="3662569"/>
            <a:ext cx="5017135" cy="3665220"/>
          </a:xfrm>
          <a:custGeom>
            <a:avLst/>
            <a:gdLst/>
            <a:ahLst/>
            <a:cxnLst/>
            <a:rect l="l" t="t" r="r" b="b"/>
            <a:pathLst>
              <a:path w="5017134" h="3665220">
                <a:moveTo>
                  <a:pt x="5017067" y="0"/>
                </a:moveTo>
                <a:lnTo>
                  <a:pt x="0" y="0"/>
                </a:lnTo>
                <a:lnTo>
                  <a:pt x="0" y="3664751"/>
                </a:lnTo>
                <a:lnTo>
                  <a:pt x="5017067" y="3664751"/>
                </a:lnTo>
                <a:lnTo>
                  <a:pt x="501706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6208" y="4578603"/>
            <a:ext cx="4637405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const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675BA7"/>
                </a:solidFill>
                <a:latin typeface="Arial Black"/>
                <a:cs typeface="Arial Black"/>
              </a:rPr>
              <a:t>doSomething</a:t>
            </a:r>
            <a:r>
              <a:rPr sz="2800" spc="-200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2800" spc="-370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()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80" dirty="0">
                <a:solidFill>
                  <a:srgbClr val="FFFFFF"/>
                </a:solidFill>
                <a:latin typeface="Arial Black"/>
                <a:cs typeface="Arial Black"/>
              </a:rPr>
              <a:t>=&gt;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{</a:t>
            </a:r>
            <a:endParaRPr sz="2800">
              <a:latin typeface="Arial Black"/>
              <a:cs typeface="Arial Black"/>
            </a:endParaRPr>
          </a:p>
          <a:p>
            <a:pPr marL="288925">
              <a:lnSpc>
                <a:spcPts val="3325"/>
              </a:lnSpc>
            </a:pPr>
            <a:r>
              <a:rPr sz="2800" spc="-919" dirty="0">
                <a:solidFill>
                  <a:srgbClr val="FFFFFF"/>
                </a:solidFill>
                <a:latin typeface="Arial Black"/>
                <a:cs typeface="Arial Black"/>
              </a:rPr>
              <a:t>…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};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225" dirty="0">
                <a:solidFill>
                  <a:srgbClr val="9BC850"/>
                </a:solidFill>
                <a:latin typeface="Arial Black"/>
                <a:cs typeface="Arial Black"/>
              </a:rPr>
              <a:t>export</a:t>
            </a:r>
            <a:r>
              <a:rPr sz="2800" spc="-19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{</a:t>
            </a:r>
            <a:r>
              <a:rPr sz="28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Arial Black"/>
                <a:cs typeface="Arial Black"/>
              </a:rPr>
              <a:t>doSomething</a:t>
            </a:r>
            <a:r>
              <a:rPr sz="28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};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48112" y="3662569"/>
            <a:ext cx="7385684" cy="3665220"/>
          </a:xfrm>
          <a:custGeom>
            <a:avLst/>
            <a:gdLst/>
            <a:ahLst/>
            <a:cxnLst/>
            <a:rect l="l" t="t" r="r" b="b"/>
            <a:pathLst>
              <a:path w="7385684" h="3665220">
                <a:moveTo>
                  <a:pt x="7385687" y="0"/>
                </a:moveTo>
                <a:lnTo>
                  <a:pt x="0" y="0"/>
                </a:lnTo>
                <a:lnTo>
                  <a:pt x="0" y="3664751"/>
                </a:lnTo>
                <a:lnTo>
                  <a:pt x="7385687" y="3664751"/>
                </a:lnTo>
                <a:lnTo>
                  <a:pt x="738568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8292" y="4563364"/>
            <a:ext cx="6783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0" dirty="0">
                <a:solidFill>
                  <a:srgbClr val="9BC850"/>
                </a:solidFill>
                <a:latin typeface="Arial Black"/>
                <a:cs typeface="Arial Black"/>
              </a:rPr>
              <a:t>import</a:t>
            </a:r>
            <a:r>
              <a:rPr sz="2800" spc="-19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{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Arial Black"/>
                <a:cs typeface="Arial Black"/>
              </a:rPr>
              <a:t>doSomething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}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"./module";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8292" y="5566155"/>
            <a:ext cx="2611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Arial Black"/>
                <a:cs typeface="Arial Black"/>
              </a:rPr>
              <a:t>doSomething();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39497" y="4624384"/>
            <a:ext cx="2520950" cy="1430020"/>
          </a:xfrm>
          <a:custGeom>
            <a:avLst/>
            <a:gdLst/>
            <a:ahLst/>
            <a:cxnLst/>
            <a:rect l="l" t="t" r="r" b="b"/>
            <a:pathLst>
              <a:path w="2520950" h="1430020">
                <a:moveTo>
                  <a:pt x="1928112" y="0"/>
                </a:moveTo>
                <a:lnTo>
                  <a:pt x="2011805" y="212730"/>
                </a:lnTo>
                <a:lnTo>
                  <a:pt x="0" y="1004215"/>
                </a:lnTo>
                <a:lnTo>
                  <a:pt x="167384" y="1429673"/>
                </a:lnTo>
                <a:lnTo>
                  <a:pt x="2179189" y="638188"/>
                </a:lnTo>
                <a:lnTo>
                  <a:pt x="2262880" y="850916"/>
                </a:lnTo>
                <a:lnTo>
                  <a:pt x="2520955" y="258074"/>
                </a:lnTo>
                <a:lnTo>
                  <a:pt x="19281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4768" y="3124707"/>
            <a:ext cx="1633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35" dirty="0">
                <a:solidFill>
                  <a:srgbClr val="404040"/>
                </a:solidFill>
                <a:latin typeface="Arial Black"/>
                <a:cs typeface="Arial Black"/>
              </a:rPr>
              <a:t>module.js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7923" y="3124707"/>
            <a:ext cx="2966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anotherModule.js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7BB9DA0-8F12-65E2-0BE3-4B2868C993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2476723" y="3662569"/>
            <a:ext cx="5295900" cy="3665220"/>
          </a:xfrm>
          <a:custGeom>
            <a:avLst/>
            <a:gdLst/>
            <a:ahLst/>
            <a:cxnLst/>
            <a:rect l="l" t="t" r="r" b="b"/>
            <a:pathLst>
              <a:path w="5295900" h="3665220">
                <a:moveTo>
                  <a:pt x="5295676" y="0"/>
                </a:moveTo>
                <a:lnTo>
                  <a:pt x="0" y="0"/>
                </a:lnTo>
                <a:lnTo>
                  <a:pt x="0" y="3664751"/>
                </a:lnTo>
                <a:lnTo>
                  <a:pt x="5295676" y="3664751"/>
                </a:lnTo>
                <a:lnTo>
                  <a:pt x="529567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6903" y="4578603"/>
            <a:ext cx="4856480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const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675BA7"/>
                </a:solidFill>
                <a:latin typeface="Arial Black"/>
                <a:cs typeface="Arial Black"/>
              </a:rPr>
              <a:t>doSomething</a:t>
            </a:r>
            <a:r>
              <a:rPr sz="2800" spc="-200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2800" spc="-370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()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80" dirty="0">
                <a:solidFill>
                  <a:srgbClr val="FFFFFF"/>
                </a:solidFill>
                <a:latin typeface="Arial Black"/>
                <a:cs typeface="Arial Black"/>
              </a:rPr>
              <a:t>=&gt;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{</a:t>
            </a:r>
            <a:endParaRPr sz="2800">
              <a:latin typeface="Arial Black"/>
              <a:cs typeface="Arial Black"/>
            </a:endParaRPr>
          </a:p>
          <a:p>
            <a:pPr marL="288925">
              <a:lnSpc>
                <a:spcPts val="3325"/>
              </a:lnSpc>
            </a:pPr>
            <a:r>
              <a:rPr sz="2800" spc="-919" dirty="0">
                <a:solidFill>
                  <a:srgbClr val="FFFFFF"/>
                </a:solidFill>
                <a:latin typeface="Arial Black"/>
                <a:cs typeface="Arial Black"/>
              </a:rPr>
              <a:t>…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};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225" dirty="0">
                <a:solidFill>
                  <a:srgbClr val="9BC850"/>
                </a:solidFill>
                <a:latin typeface="Arial Black"/>
                <a:cs typeface="Arial Black"/>
              </a:rPr>
              <a:t>export</a:t>
            </a:r>
            <a:r>
              <a:rPr sz="2800" spc="-17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195" dirty="0">
                <a:solidFill>
                  <a:srgbClr val="9BC850"/>
                </a:solidFill>
                <a:latin typeface="Arial Black"/>
                <a:cs typeface="Arial Black"/>
              </a:rPr>
              <a:t>default</a:t>
            </a:r>
            <a:r>
              <a:rPr sz="2800" spc="-17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doSomething;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8218" y="3662569"/>
            <a:ext cx="7018655" cy="3665220"/>
          </a:xfrm>
          <a:custGeom>
            <a:avLst/>
            <a:gdLst/>
            <a:ahLst/>
            <a:cxnLst/>
            <a:rect l="l" t="t" r="r" b="b"/>
            <a:pathLst>
              <a:path w="7018655" h="3665220">
                <a:moveTo>
                  <a:pt x="7018477" y="0"/>
                </a:moveTo>
                <a:lnTo>
                  <a:pt x="0" y="0"/>
                </a:lnTo>
                <a:lnTo>
                  <a:pt x="0" y="3664751"/>
                </a:lnTo>
                <a:lnTo>
                  <a:pt x="7018477" y="3664751"/>
                </a:lnTo>
                <a:lnTo>
                  <a:pt x="701847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38398" y="4563364"/>
            <a:ext cx="4514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9" dirty="0">
                <a:solidFill>
                  <a:srgbClr val="9BC850"/>
                </a:solidFill>
                <a:latin typeface="Arial Black"/>
                <a:cs typeface="Arial Black"/>
              </a:rPr>
              <a:t>Import</a:t>
            </a:r>
            <a:r>
              <a:rPr sz="2800" spc="-20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Arial Black"/>
                <a:cs typeface="Arial Black"/>
              </a:rPr>
              <a:t>do </a:t>
            </a: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Arial Black"/>
                <a:cs typeface="Arial Black"/>
              </a:rPr>
              <a:t>"./module";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8398" y="5566155"/>
            <a:ext cx="781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FFFFFF"/>
                </a:solidFill>
                <a:latin typeface="Arial Black"/>
                <a:cs typeface="Arial Black"/>
              </a:rPr>
              <a:t>do();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6968" y="4692751"/>
            <a:ext cx="2437765" cy="1397000"/>
          </a:xfrm>
          <a:custGeom>
            <a:avLst/>
            <a:gdLst/>
            <a:ahLst/>
            <a:cxnLst/>
            <a:rect l="l" t="t" r="r" b="b"/>
            <a:pathLst>
              <a:path w="2437765" h="1397000">
                <a:moveTo>
                  <a:pt x="1844771" y="0"/>
                </a:moveTo>
                <a:lnTo>
                  <a:pt x="1928463" y="212728"/>
                </a:lnTo>
                <a:lnTo>
                  <a:pt x="0" y="971425"/>
                </a:lnTo>
                <a:lnTo>
                  <a:pt x="167384" y="1396884"/>
                </a:lnTo>
                <a:lnTo>
                  <a:pt x="2095847" y="638187"/>
                </a:lnTo>
                <a:lnTo>
                  <a:pt x="2179539" y="850916"/>
                </a:lnTo>
                <a:lnTo>
                  <a:pt x="2437612" y="258076"/>
                </a:lnTo>
                <a:lnTo>
                  <a:pt x="18447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4268" y="3124707"/>
            <a:ext cx="1633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35" dirty="0">
                <a:solidFill>
                  <a:srgbClr val="404040"/>
                </a:solidFill>
                <a:latin typeface="Arial Black"/>
                <a:cs typeface="Arial Black"/>
              </a:rPr>
              <a:t>module.js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7923" y="3124707"/>
            <a:ext cx="2966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anotherModule.js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3E30B3-D105-4F71-3372-F73C640BB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3420">
              <a:lnSpc>
                <a:spcPct val="100000"/>
              </a:lnSpc>
              <a:spcBef>
                <a:spcPts val="100"/>
              </a:spcBef>
            </a:pPr>
            <a:r>
              <a:rPr dirty="0"/>
              <a:t>React</a:t>
            </a:r>
            <a:r>
              <a:rPr spc="-17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2476723" y="3662569"/>
            <a:ext cx="5295900" cy="3665220"/>
          </a:xfrm>
          <a:custGeom>
            <a:avLst/>
            <a:gdLst/>
            <a:ahLst/>
            <a:cxnLst/>
            <a:rect l="l" t="t" r="r" b="b"/>
            <a:pathLst>
              <a:path w="5295900" h="3665220">
                <a:moveTo>
                  <a:pt x="5295676" y="0"/>
                </a:moveTo>
                <a:lnTo>
                  <a:pt x="0" y="0"/>
                </a:lnTo>
                <a:lnTo>
                  <a:pt x="0" y="3664751"/>
                </a:lnTo>
                <a:lnTo>
                  <a:pt x="5295676" y="3664751"/>
                </a:lnTo>
                <a:lnTo>
                  <a:pt x="529567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6903" y="4151884"/>
            <a:ext cx="379730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const</a:t>
            </a:r>
            <a:r>
              <a:rPr sz="28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45" dirty="0">
                <a:solidFill>
                  <a:srgbClr val="675BA7"/>
                </a:solidFill>
                <a:latin typeface="Arial Black"/>
                <a:cs typeface="Arial Black"/>
              </a:rPr>
              <a:t>Banner</a:t>
            </a:r>
            <a:r>
              <a:rPr sz="2800" spc="-204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2800" spc="-370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()</a:t>
            </a:r>
            <a:r>
              <a:rPr sz="28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90" dirty="0">
                <a:solidFill>
                  <a:srgbClr val="FFFFFF"/>
                </a:solidFill>
                <a:latin typeface="Arial Black"/>
                <a:cs typeface="Arial Black"/>
              </a:rPr>
              <a:t>=&gt;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endParaRPr sz="2800">
              <a:latin typeface="Arial Black"/>
              <a:cs typeface="Arial Black"/>
            </a:endParaRPr>
          </a:p>
          <a:p>
            <a:pPr marL="288925">
              <a:lnSpc>
                <a:spcPts val="3325"/>
              </a:lnSpc>
            </a:pPr>
            <a:r>
              <a:rPr sz="2800" spc="-459" dirty="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sz="2800" spc="-459" dirty="0">
                <a:solidFill>
                  <a:srgbClr val="2A9FBC"/>
                </a:solidFill>
                <a:latin typeface="Arial Black"/>
                <a:cs typeface="Arial Black"/>
              </a:rPr>
              <a:t>h1</a:t>
            </a:r>
            <a:r>
              <a:rPr sz="2800" spc="-459" dirty="0">
                <a:solidFill>
                  <a:srgbClr val="FFFFFF"/>
                </a:solidFill>
                <a:latin typeface="Arial Black"/>
                <a:cs typeface="Arial Black"/>
              </a:rPr>
              <a:t>&gt;</a:t>
            </a:r>
            <a:endParaRPr sz="2800">
              <a:latin typeface="Arial Black"/>
              <a:cs typeface="Arial Black"/>
            </a:endParaRPr>
          </a:p>
          <a:p>
            <a:pPr marL="657225">
              <a:lnSpc>
                <a:spcPct val="100000"/>
              </a:lnSpc>
              <a:spcBef>
                <a:spcPts val="45"/>
              </a:spcBef>
            </a:pPr>
            <a:r>
              <a:rPr sz="2800" spc="-285" dirty="0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9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4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800">
              <a:latin typeface="Arial Black"/>
              <a:cs typeface="Arial Black"/>
            </a:endParaRPr>
          </a:p>
          <a:p>
            <a:pPr marL="288925">
              <a:lnSpc>
                <a:spcPts val="3325"/>
              </a:lnSpc>
              <a:spcBef>
                <a:spcPts val="50"/>
              </a:spcBef>
            </a:pPr>
            <a:r>
              <a:rPr sz="2800" spc="-280" dirty="0">
                <a:solidFill>
                  <a:srgbClr val="FFFFFF"/>
                </a:solidFill>
                <a:latin typeface="Arial Black"/>
                <a:cs typeface="Arial Black"/>
              </a:rPr>
              <a:t>&lt;/</a:t>
            </a:r>
            <a:r>
              <a:rPr sz="2800" spc="-280" dirty="0">
                <a:solidFill>
                  <a:srgbClr val="2A9FBC"/>
                </a:solidFill>
                <a:latin typeface="Arial Black"/>
                <a:cs typeface="Arial Black"/>
              </a:rPr>
              <a:t>h1</a:t>
            </a:r>
            <a:r>
              <a:rPr sz="2800" spc="-280" dirty="0">
                <a:solidFill>
                  <a:srgbClr val="FFFFFF"/>
                </a:solidFill>
                <a:latin typeface="Arial Black"/>
                <a:cs typeface="Arial Black"/>
              </a:rPr>
              <a:t>&gt;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ts val="3325"/>
              </a:lnSpc>
            </a:pP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);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225" dirty="0">
                <a:solidFill>
                  <a:srgbClr val="9BC850"/>
                </a:solidFill>
                <a:latin typeface="Arial Black"/>
                <a:cs typeface="Arial Black"/>
              </a:rPr>
              <a:t>export</a:t>
            </a:r>
            <a:r>
              <a:rPr sz="2800" spc="-17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195" dirty="0">
                <a:solidFill>
                  <a:srgbClr val="9BC850"/>
                </a:solidFill>
                <a:latin typeface="Arial Black"/>
                <a:cs typeface="Arial Black"/>
              </a:rPr>
              <a:t>default</a:t>
            </a:r>
            <a:r>
              <a:rPr sz="2800" spc="-17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Banner;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8218" y="3662569"/>
            <a:ext cx="7018655" cy="3665220"/>
          </a:xfrm>
          <a:custGeom>
            <a:avLst/>
            <a:gdLst/>
            <a:ahLst/>
            <a:cxnLst/>
            <a:rect l="l" t="t" r="r" b="b"/>
            <a:pathLst>
              <a:path w="7018655" h="3665220">
                <a:moveTo>
                  <a:pt x="7018477" y="0"/>
                </a:moveTo>
                <a:lnTo>
                  <a:pt x="0" y="0"/>
                </a:lnTo>
                <a:lnTo>
                  <a:pt x="0" y="3664751"/>
                </a:lnTo>
                <a:lnTo>
                  <a:pt x="7018477" y="3664751"/>
                </a:lnTo>
                <a:lnTo>
                  <a:pt x="701847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38398" y="4060444"/>
            <a:ext cx="5213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9" dirty="0">
                <a:solidFill>
                  <a:srgbClr val="9BC850"/>
                </a:solidFill>
                <a:latin typeface="Arial Black"/>
                <a:cs typeface="Arial Black"/>
              </a:rPr>
              <a:t>Import</a:t>
            </a:r>
            <a:r>
              <a:rPr sz="2800" spc="-19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2800" spc="-245" dirty="0">
                <a:solidFill>
                  <a:srgbClr val="2A9FBC"/>
                </a:solidFill>
                <a:latin typeface="Arial Black"/>
                <a:cs typeface="Arial Black"/>
              </a:rPr>
              <a:t>Banner</a:t>
            </a:r>
            <a:r>
              <a:rPr sz="2800" spc="-195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"./banner";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8398" y="4980939"/>
            <a:ext cx="3862070" cy="15373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220" dirty="0">
                <a:solidFill>
                  <a:srgbClr val="FFFFFF"/>
                </a:solidFill>
                <a:latin typeface="Arial Black"/>
                <a:cs typeface="Arial Black"/>
              </a:rPr>
              <a:t>const</a:t>
            </a:r>
            <a:r>
              <a:rPr sz="28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85" dirty="0">
                <a:solidFill>
                  <a:srgbClr val="675BA7"/>
                </a:solidFill>
                <a:latin typeface="Arial Black"/>
                <a:cs typeface="Arial Black"/>
              </a:rPr>
              <a:t>Greeting</a:t>
            </a:r>
            <a:r>
              <a:rPr sz="2800" spc="-195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2800" spc="-370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 Black"/>
                <a:cs typeface="Arial Black"/>
              </a:rPr>
              <a:t>()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90" dirty="0">
                <a:solidFill>
                  <a:srgbClr val="FFFFFF"/>
                </a:solidFill>
                <a:latin typeface="Arial Black"/>
                <a:cs typeface="Arial Black"/>
              </a:rPr>
              <a:t>=&gt;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endParaRPr sz="2800">
              <a:latin typeface="Arial Black"/>
              <a:cs typeface="Arial Black"/>
            </a:endParaRPr>
          </a:p>
          <a:p>
            <a:pPr marL="381000">
              <a:lnSpc>
                <a:spcPct val="100000"/>
              </a:lnSpc>
              <a:spcBef>
                <a:spcPts val="650"/>
              </a:spcBef>
            </a:pPr>
            <a:r>
              <a:rPr sz="2800" spc="-265" dirty="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sz="2800" spc="-265" dirty="0">
                <a:solidFill>
                  <a:srgbClr val="2A9FBC"/>
                </a:solidFill>
                <a:latin typeface="Arial Black"/>
                <a:cs typeface="Arial Black"/>
              </a:rPr>
              <a:t>Banner</a:t>
            </a:r>
            <a:r>
              <a:rPr sz="2800" spc="-200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/&gt;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);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484" y="4472401"/>
            <a:ext cx="2719705" cy="2140585"/>
          </a:xfrm>
          <a:custGeom>
            <a:avLst/>
            <a:gdLst/>
            <a:ahLst/>
            <a:cxnLst/>
            <a:rect l="l" t="t" r="r" b="b"/>
            <a:pathLst>
              <a:path w="2719704" h="2140584">
                <a:moveTo>
                  <a:pt x="2081378" y="0"/>
                </a:moveTo>
                <a:lnTo>
                  <a:pt x="2214272" y="186004"/>
                </a:lnTo>
                <a:lnTo>
                  <a:pt x="0" y="1768045"/>
                </a:lnTo>
                <a:lnTo>
                  <a:pt x="265788" y="2140050"/>
                </a:lnTo>
                <a:lnTo>
                  <a:pt x="2480061" y="558008"/>
                </a:lnTo>
                <a:lnTo>
                  <a:pt x="2612955" y="744011"/>
                </a:lnTo>
                <a:lnTo>
                  <a:pt x="2719171" y="106220"/>
                </a:lnTo>
                <a:lnTo>
                  <a:pt x="208137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4268" y="3124707"/>
            <a:ext cx="1545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65" dirty="0">
                <a:solidFill>
                  <a:srgbClr val="404040"/>
                </a:solidFill>
                <a:latin typeface="Arial Black"/>
                <a:cs typeface="Arial Black"/>
              </a:rPr>
              <a:t>banner.js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7923" y="3124707"/>
            <a:ext cx="180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greeting.js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38E1FD-699A-4AAD-CB00-3E0DFE12F0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4778" y="4281932"/>
            <a:ext cx="474345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5400" spc="-150" dirty="0">
                <a:solidFill>
                  <a:srgbClr val="404040"/>
                </a:solidFill>
                <a:latin typeface="Arial MT"/>
                <a:cs typeface="Arial MT"/>
              </a:rPr>
              <a:t>Reasons</a:t>
            </a:r>
            <a:r>
              <a:rPr sz="5400" spc="-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19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5400" spc="-1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5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endParaRPr sz="5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Modules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4245610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5" dirty="0">
                <a:solidFill>
                  <a:srgbClr val="F15B2A"/>
                </a:solidFill>
                <a:latin typeface="Arial Black"/>
                <a:cs typeface="Arial Black"/>
              </a:rPr>
              <a:t>Code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structure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Reusability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ct val="166500"/>
              </a:lnSpc>
              <a:spcBef>
                <a:spcPts val="20"/>
              </a:spcBef>
            </a:pP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Encapsulation </a:t>
            </a: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Needed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for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95" dirty="0">
                <a:solidFill>
                  <a:srgbClr val="F15B2A"/>
                </a:solidFill>
                <a:latin typeface="Arial Black"/>
                <a:cs typeface="Arial Black"/>
              </a:rPr>
              <a:t>bundling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94B1-48D6-DD3D-E3AF-88EC5A8F0D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A6E46-8A0C-89C6-3D35-85BF83BEE7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5BB5F-AA5E-C38F-B728-6644D991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172"/>
            <a:ext cx="18260214" cy="103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1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1948" y="4693411"/>
            <a:ext cx="19856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75" dirty="0">
                <a:solidFill>
                  <a:srgbClr val="404040"/>
                </a:solidFill>
                <a:latin typeface="Arial MT"/>
                <a:cs typeface="Arial MT"/>
              </a:rPr>
              <a:t>ESLint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Detect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problems</a:t>
            </a:r>
            <a:endParaRPr sz="3400">
              <a:latin typeface="Arial Black"/>
              <a:cs typeface="Arial Black"/>
            </a:endParaRPr>
          </a:p>
          <a:p>
            <a:pPr marL="12700" marR="113664">
              <a:lnSpc>
                <a:spcPts val="6820"/>
              </a:lnSpc>
              <a:spcBef>
                <a:spcPts val="359"/>
              </a:spcBef>
            </a:pP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Code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styling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Commonly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used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6040" y="6145276"/>
            <a:ext cx="5972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0" dirty="0">
                <a:solidFill>
                  <a:srgbClr val="F15B2A"/>
                </a:solidFill>
                <a:latin typeface="Arial Black"/>
                <a:cs typeface="Arial Black"/>
              </a:rPr>
              <a:t>Next.js: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75" dirty="0">
                <a:solidFill>
                  <a:srgbClr val="F15B2A"/>
                </a:solidFill>
                <a:latin typeface="Arial Black"/>
                <a:cs typeface="Arial Black"/>
              </a:rPr>
              <a:t>Built-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in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React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ruleset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B9FF0-DDAA-2AAA-1CAE-A93F3570D7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6248" y="4281932"/>
            <a:ext cx="314198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Routing</a:t>
            </a:r>
            <a:r>
              <a:rPr sz="54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2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endParaRPr sz="5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Next.js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38" y="3136899"/>
            <a:ext cx="80194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Every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file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in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pages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directory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F15B2A"/>
                </a:solidFill>
                <a:latin typeface="Arial Black"/>
                <a:cs typeface="Arial Black"/>
              </a:rPr>
              <a:t>is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15B2A"/>
                </a:solidFill>
                <a:latin typeface="Arial Black"/>
                <a:cs typeface="Arial Black"/>
              </a:rPr>
              <a:t>a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"page"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Just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15B2A"/>
                </a:solidFill>
                <a:latin typeface="Arial Black"/>
                <a:cs typeface="Arial Black"/>
              </a:rPr>
              <a:t>a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component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Renders</a:t>
            </a:r>
            <a:r>
              <a:rPr spc="-235" dirty="0"/>
              <a:t> </a:t>
            </a:r>
            <a:r>
              <a:rPr spc="-310" dirty="0"/>
              <a:t>when</a:t>
            </a:r>
            <a:r>
              <a:rPr spc="-229" dirty="0"/>
              <a:t> </a:t>
            </a:r>
            <a:r>
              <a:rPr spc="-290" dirty="0"/>
              <a:t>filename</a:t>
            </a:r>
            <a:r>
              <a:rPr spc="-235" dirty="0"/>
              <a:t> </a:t>
            </a:r>
            <a:r>
              <a:rPr spc="-340" dirty="0"/>
              <a:t>matches</a:t>
            </a:r>
            <a:r>
              <a:rPr spc="-235" dirty="0"/>
              <a:t> </a:t>
            </a:r>
            <a:r>
              <a:rPr spc="-295" dirty="0"/>
              <a:t>with</a:t>
            </a:r>
            <a:r>
              <a:rPr spc="-229" dirty="0"/>
              <a:t> </a:t>
            </a:r>
            <a:r>
              <a:rPr spc="-114" dirty="0"/>
              <a:t>url</a:t>
            </a: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pc="-175" dirty="0"/>
              <a:t>/contact</a:t>
            </a:r>
            <a:r>
              <a:rPr spc="-235" dirty="0"/>
              <a:t> </a:t>
            </a:r>
            <a:r>
              <a:rPr spc="-470" dirty="0"/>
              <a:t>=&gt;</a:t>
            </a:r>
            <a:r>
              <a:rPr spc="-229" dirty="0"/>
              <a:t> </a:t>
            </a:r>
            <a:r>
              <a:rPr spc="-305" dirty="0"/>
              <a:t>contact.js</a:t>
            </a: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pc="-315" dirty="0"/>
              <a:t>index.js</a:t>
            </a:r>
            <a:r>
              <a:rPr spc="-229" dirty="0"/>
              <a:t> </a:t>
            </a:r>
            <a:r>
              <a:rPr spc="-270" dirty="0"/>
              <a:t>renders</a:t>
            </a:r>
            <a:r>
              <a:rPr spc="-225" dirty="0"/>
              <a:t> </a:t>
            </a:r>
            <a:r>
              <a:rPr spc="-315" dirty="0"/>
              <a:t>at</a:t>
            </a:r>
            <a:r>
              <a:rPr spc="-229" dirty="0"/>
              <a:t> </a:t>
            </a:r>
            <a:r>
              <a:rPr spc="-225" dirty="0"/>
              <a:t>the </a:t>
            </a:r>
            <a:r>
              <a:rPr spc="-235" dirty="0"/>
              <a:t>root</a:t>
            </a:r>
            <a:r>
              <a:rPr spc="-229" dirty="0"/>
              <a:t> </a:t>
            </a:r>
            <a:r>
              <a:rPr spc="-25" dirty="0"/>
              <a:t>url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BFA4-398A-76B5-A692-3B46C92FB6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4086859"/>
            <a:ext cx="1041273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3495" marR="5080" indent="-11430">
              <a:lnSpc>
                <a:spcPct val="100899"/>
              </a:lnSpc>
              <a:spcBef>
                <a:spcPts val="25"/>
              </a:spcBef>
            </a:pPr>
            <a:r>
              <a:rPr sz="6600" spc="100" dirty="0">
                <a:solidFill>
                  <a:srgbClr val="FFFFFF"/>
                </a:solidFill>
              </a:rPr>
              <a:t>Modify</a:t>
            </a:r>
            <a:r>
              <a:rPr sz="6600" spc="-295" dirty="0">
                <a:solidFill>
                  <a:srgbClr val="FFFFFF"/>
                </a:solidFill>
              </a:rPr>
              <a:t> </a:t>
            </a:r>
            <a:r>
              <a:rPr sz="6600" dirty="0">
                <a:solidFill>
                  <a:srgbClr val="FFFFFF"/>
                </a:solidFill>
              </a:rPr>
              <a:t>rules</a:t>
            </a:r>
            <a:r>
              <a:rPr sz="6600" spc="-290" dirty="0">
                <a:solidFill>
                  <a:srgbClr val="FFFFFF"/>
                </a:solidFill>
              </a:rPr>
              <a:t> </a:t>
            </a:r>
            <a:r>
              <a:rPr sz="6600" spc="235" dirty="0">
                <a:solidFill>
                  <a:srgbClr val="FFFFFF"/>
                </a:solidFill>
              </a:rPr>
              <a:t>to</a:t>
            </a:r>
            <a:r>
              <a:rPr sz="6600" spc="-285" dirty="0">
                <a:solidFill>
                  <a:srgbClr val="FFFFFF"/>
                </a:solidFill>
              </a:rPr>
              <a:t> </a:t>
            </a:r>
            <a:r>
              <a:rPr sz="6600" spc="55" dirty="0">
                <a:solidFill>
                  <a:srgbClr val="FFFFFF"/>
                </a:solidFill>
              </a:rPr>
              <a:t>your</a:t>
            </a:r>
            <a:r>
              <a:rPr sz="6600" spc="-290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liking</a:t>
            </a:r>
            <a:r>
              <a:rPr sz="6600" spc="-290" dirty="0">
                <a:solidFill>
                  <a:srgbClr val="FFFFFF"/>
                </a:solidFill>
              </a:rPr>
              <a:t> </a:t>
            </a:r>
            <a:r>
              <a:rPr sz="6600" spc="-25" dirty="0">
                <a:solidFill>
                  <a:srgbClr val="FFFFFF"/>
                </a:solidFill>
              </a:rPr>
              <a:t>in </a:t>
            </a:r>
            <a:r>
              <a:rPr sz="6600" spc="200" dirty="0">
                <a:solidFill>
                  <a:srgbClr val="FFFFFF"/>
                </a:solidFill>
              </a:rPr>
              <a:t>the</a:t>
            </a:r>
            <a:r>
              <a:rPr sz="6600" spc="-250" dirty="0">
                <a:solidFill>
                  <a:srgbClr val="FFFFFF"/>
                </a:solidFill>
              </a:rPr>
              <a:t> </a:t>
            </a:r>
            <a:r>
              <a:rPr sz="6600" spc="-105" dirty="0">
                <a:solidFill>
                  <a:srgbClr val="FFFFFF"/>
                </a:solidFill>
              </a:rPr>
              <a:t>ESLint</a:t>
            </a:r>
            <a:r>
              <a:rPr sz="6600" spc="-250" dirty="0">
                <a:solidFill>
                  <a:srgbClr val="FFFFFF"/>
                </a:solidFill>
              </a:rPr>
              <a:t> </a:t>
            </a:r>
            <a:r>
              <a:rPr sz="6600" spc="100" dirty="0">
                <a:solidFill>
                  <a:srgbClr val="FFFFFF"/>
                </a:solidFill>
              </a:rPr>
              <a:t>configuration</a:t>
            </a:r>
            <a:r>
              <a:rPr sz="6600" spc="-240" dirty="0">
                <a:solidFill>
                  <a:srgbClr val="FFFFFF"/>
                </a:solidFill>
              </a:rPr>
              <a:t> </a:t>
            </a:r>
            <a:r>
              <a:rPr sz="6600" spc="-20" dirty="0">
                <a:solidFill>
                  <a:srgbClr val="FFFFFF"/>
                </a:solidFill>
              </a:rPr>
              <a:t>file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BAA0A-A74B-C304-BFEA-FC82826094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2966" y="4281932"/>
            <a:ext cx="4005579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" dirty="0">
                <a:solidFill>
                  <a:srgbClr val="404040"/>
                </a:solidFill>
                <a:latin typeface="Arial MT"/>
                <a:cs typeface="Arial MT"/>
              </a:rPr>
              <a:t>Components</a:t>
            </a:r>
            <a:endParaRPr sz="5400">
              <a:latin typeface="Arial MT"/>
              <a:cs typeface="Arial MT"/>
            </a:endParaRPr>
          </a:p>
          <a:p>
            <a:pPr marL="1474470" algn="ctr">
              <a:lnSpc>
                <a:spcPct val="100000"/>
              </a:lnSpc>
              <a:spcBef>
                <a:spcPts val="25"/>
              </a:spcBef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54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Arial MT"/>
                <a:cs typeface="Arial MT"/>
              </a:rPr>
              <a:t>JSX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2448051"/>
            <a:ext cx="7760334" cy="10496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3175">
              <a:lnSpc>
                <a:spcPts val="3979"/>
              </a:lnSpc>
              <a:spcBef>
                <a:spcPts val="300"/>
              </a:spcBef>
            </a:pP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Components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are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JavaScript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functions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that 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return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30" dirty="0">
                <a:solidFill>
                  <a:srgbClr val="F15B2A"/>
                </a:solidFill>
                <a:latin typeface="Arial Black"/>
                <a:cs typeface="Arial Black"/>
              </a:rPr>
              <a:t>jsx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3819652"/>
            <a:ext cx="7769225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25" dirty="0">
                <a:solidFill>
                  <a:srgbClr val="F15B2A"/>
                </a:solidFill>
                <a:latin typeface="Arial Black"/>
                <a:cs typeface="Arial Black"/>
              </a:rPr>
              <a:t>JSX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F15B2A"/>
                </a:solidFill>
                <a:latin typeface="Arial Black"/>
                <a:cs typeface="Arial Black"/>
              </a:rPr>
              <a:t>looks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40" dirty="0">
                <a:solidFill>
                  <a:srgbClr val="F15B2A"/>
                </a:solidFill>
                <a:latin typeface="Arial Black"/>
                <a:cs typeface="Arial Black"/>
              </a:rPr>
              <a:t>like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40" dirty="0">
                <a:solidFill>
                  <a:srgbClr val="F15B2A"/>
                </a:solidFill>
                <a:latin typeface="Arial Black"/>
                <a:cs typeface="Arial Black"/>
              </a:rPr>
              <a:t>HTML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95" dirty="0">
                <a:solidFill>
                  <a:srgbClr val="F15B2A"/>
                </a:solidFill>
                <a:latin typeface="Arial Black"/>
                <a:cs typeface="Arial Black"/>
              </a:rPr>
              <a:t>but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it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0" dirty="0">
                <a:solidFill>
                  <a:srgbClr val="F15B2A"/>
                </a:solidFill>
                <a:latin typeface="Arial Black"/>
                <a:cs typeface="Arial Black"/>
              </a:rPr>
              <a:t>isn't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790"/>
              </a:lnSpc>
              <a:spcBef>
                <a:spcPts val="680"/>
              </a:spcBef>
            </a:pP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An</a:t>
            </a:r>
            <a:r>
              <a:rPr sz="3400" spc="-21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alternative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5" dirty="0">
                <a:solidFill>
                  <a:srgbClr val="F15B2A"/>
                </a:solidFill>
                <a:latin typeface="Arial Black"/>
                <a:cs typeface="Arial Black"/>
              </a:rPr>
              <a:t>way</a:t>
            </a: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to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write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JavaScript </a:t>
            </a:r>
            <a:r>
              <a:rPr sz="3400" spc="-400" dirty="0">
                <a:solidFill>
                  <a:srgbClr val="F15B2A"/>
                </a:solidFill>
                <a:latin typeface="Arial Black"/>
                <a:cs typeface="Arial Black"/>
              </a:rPr>
              <a:t>JSX: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JavaScript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eXtension</a:t>
            </a:r>
            <a:endParaRPr sz="3400">
              <a:latin typeface="Arial Black"/>
              <a:cs typeface="Arial Black"/>
            </a:endParaRPr>
          </a:p>
          <a:p>
            <a:pPr marL="12700" marR="925830">
              <a:lnSpc>
                <a:spcPts val="6700"/>
              </a:lnSpc>
            </a:pP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Translated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to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JavaScript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by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15B2A"/>
                </a:solidFill>
                <a:latin typeface="Arial Black"/>
                <a:cs typeface="Arial Black"/>
              </a:rPr>
              <a:t>a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65" dirty="0">
                <a:solidFill>
                  <a:srgbClr val="F15B2A"/>
                </a:solidFill>
                <a:latin typeface="Arial Black"/>
                <a:cs typeface="Arial Black"/>
              </a:rPr>
              <a:t>tool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Babel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E823-EA3E-1474-7770-56D692F971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JSX</a:t>
            </a:r>
            <a:r>
              <a:rPr spc="-195" dirty="0"/>
              <a:t> </a:t>
            </a:r>
            <a:r>
              <a:rPr spc="200" dirty="0"/>
              <a:t>to</a:t>
            </a:r>
            <a:r>
              <a:rPr spc="-175" dirty="0"/>
              <a:t> </a:t>
            </a:r>
            <a:r>
              <a:rPr spc="-10" dirty="0"/>
              <a:t>Markup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67" y="4609084"/>
            <a:ext cx="354711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45"/>
              </a:lnSpc>
              <a:spcBef>
                <a:spcPts val="100"/>
              </a:spcBef>
            </a:pPr>
            <a:r>
              <a:rPr sz="3400" spc="-555" dirty="0">
                <a:solidFill>
                  <a:srgbClr val="404040"/>
                </a:solidFill>
                <a:latin typeface="Arial Black"/>
                <a:cs typeface="Arial Black"/>
              </a:rPr>
              <a:t>&lt;</a:t>
            </a:r>
            <a:r>
              <a:rPr sz="3400" spc="-555" dirty="0">
                <a:solidFill>
                  <a:srgbClr val="2A9FBC"/>
                </a:solidFill>
                <a:latin typeface="Arial Black"/>
                <a:cs typeface="Arial Black"/>
              </a:rPr>
              <a:t>h1&gt;</a:t>
            </a:r>
            <a:endParaRPr sz="3400">
              <a:latin typeface="Arial Black"/>
              <a:cs typeface="Arial Black"/>
            </a:endParaRPr>
          </a:p>
          <a:p>
            <a:pPr marL="350520">
              <a:lnSpc>
                <a:spcPts val="4045"/>
              </a:lnSpc>
            </a:pPr>
            <a:r>
              <a:rPr sz="3400" spc="-330" dirty="0">
                <a:solidFill>
                  <a:srgbClr val="404040"/>
                </a:solidFill>
                <a:latin typeface="Arial Black"/>
                <a:cs typeface="Arial Black"/>
              </a:rPr>
              <a:t>This</a:t>
            </a:r>
            <a:r>
              <a:rPr sz="3400" spc="-2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3400" spc="-2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400" spc="-2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404040"/>
                </a:solidFill>
                <a:latin typeface="Arial Black"/>
                <a:cs typeface="Arial Black"/>
              </a:rPr>
              <a:t>banner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400" spc="-340" dirty="0">
                <a:solidFill>
                  <a:srgbClr val="404040"/>
                </a:solidFill>
                <a:latin typeface="Arial Black"/>
                <a:cs typeface="Arial Black"/>
              </a:rPr>
              <a:t>&lt;/</a:t>
            </a:r>
            <a:r>
              <a:rPr sz="3400" spc="-340" dirty="0">
                <a:solidFill>
                  <a:srgbClr val="2A9FBC"/>
                </a:solidFill>
                <a:latin typeface="Arial Black"/>
                <a:cs typeface="Arial Black"/>
              </a:rPr>
              <a:t>h1</a:t>
            </a:r>
            <a:r>
              <a:rPr sz="3400" spc="-340" dirty="0">
                <a:solidFill>
                  <a:srgbClr val="404040"/>
                </a:solidFill>
                <a:latin typeface="Arial Black"/>
                <a:cs typeface="Arial Black"/>
              </a:rPr>
              <a:t>&gt;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9907" y="4731003"/>
            <a:ext cx="612902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45"/>
              </a:lnSpc>
              <a:spcBef>
                <a:spcPts val="100"/>
              </a:spcBef>
            </a:pPr>
            <a:r>
              <a:rPr sz="3400" spc="-310" dirty="0">
                <a:solidFill>
                  <a:srgbClr val="2A9FBC"/>
                </a:solidFill>
                <a:latin typeface="Arial Black"/>
                <a:cs typeface="Arial Black"/>
              </a:rPr>
              <a:t>React.createElement</a:t>
            </a:r>
            <a:r>
              <a:rPr sz="3400" spc="-310" dirty="0">
                <a:solidFill>
                  <a:srgbClr val="404040"/>
                </a:solidFill>
                <a:latin typeface="Arial Black"/>
                <a:cs typeface="Arial Black"/>
              </a:rPr>
              <a:t>(</a:t>
            </a:r>
            <a:endParaRPr sz="3400">
              <a:latin typeface="Arial Black"/>
              <a:cs typeface="Arial Black"/>
            </a:endParaRPr>
          </a:p>
          <a:p>
            <a:pPr marL="350520">
              <a:lnSpc>
                <a:spcPts val="4045"/>
              </a:lnSpc>
            </a:pPr>
            <a:r>
              <a:rPr sz="3400" spc="-415" dirty="0">
                <a:solidFill>
                  <a:srgbClr val="404040"/>
                </a:solidFill>
                <a:latin typeface="Arial Black"/>
                <a:cs typeface="Arial Black"/>
              </a:rPr>
              <a:t>"h1",</a:t>
            </a:r>
            <a:r>
              <a:rPr sz="3400" spc="-2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404040"/>
                </a:solidFill>
                <a:latin typeface="Arial Black"/>
                <a:cs typeface="Arial Black"/>
              </a:rPr>
              <a:t>null,</a:t>
            </a:r>
            <a:r>
              <a:rPr sz="3400" spc="-2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404040"/>
                </a:solidFill>
                <a:latin typeface="Arial Black"/>
                <a:cs typeface="Arial Black"/>
              </a:rPr>
              <a:t>"This</a:t>
            </a:r>
            <a:r>
              <a:rPr sz="3400" spc="-2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3400" spc="-2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400" spc="-2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404040"/>
                </a:solidFill>
                <a:latin typeface="Arial Black"/>
                <a:cs typeface="Arial Black"/>
              </a:rPr>
              <a:t>banner");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3708" y="4609084"/>
            <a:ext cx="354711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45"/>
              </a:lnSpc>
              <a:spcBef>
                <a:spcPts val="100"/>
              </a:spcBef>
            </a:pPr>
            <a:r>
              <a:rPr sz="3400" spc="-555" dirty="0">
                <a:solidFill>
                  <a:srgbClr val="404040"/>
                </a:solidFill>
                <a:latin typeface="Arial Black"/>
                <a:cs typeface="Arial Black"/>
              </a:rPr>
              <a:t>&lt;</a:t>
            </a:r>
            <a:r>
              <a:rPr sz="3400" spc="-555" dirty="0">
                <a:solidFill>
                  <a:srgbClr val="2A9FBC"/>
                </a:solidFill>
                <a:latin typeface="Arial Black"/>
                <a:cs typeface="Arial Black"/>
              </a:rPr>
              <a:t>h1</a:t>
            </a:r>
            <a:r>
              <a:rPr sz="3400" spc="-555" dirty="0">
                <a:solidFill>
                  <a:srgbClr val="404040"/>
                </a:solidFill>
                <a:latin typeface="Arial Black"/>
                <a:cs typeface="Arial Black"/>
              </a:rPr>
              <a:t>&gt;</a:t>
            </a:r>
            <a:endParaRPr sz="3400">
              <a:latin typeface="Arial Black"/>
              <a:cs typeface="Arial Black"/>
            </a:endParaRPr>
          </a:p>
          <a:p>
            <a:pPr marL="350520">
              <a:lnSpc>
                <a:spcPts val="4045"/>
              </a:lnSpc>
            </a:pPr>
            <a:r>
              <a:rPr sz="3400" spc="-330" dirty="0">
                <a:solidFill>
                  <a:srgbClr val="404040"/>
                </a:solidFill>
                <a:latin typeface="Arial Black"/>
                <a:cs typeface="Arial Black"/>
              </a:rPr>
              <a:t>This</a:t>
            </a:r>
            <a:r>
              <a:rPr sz="3400" spc="-2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3400" spc="-2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400" spc="-2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404040"/>
                </a:solidFill>
                <a:latin typeface="Arial Black"/>
                <a:cs typeface="Arial Black"/>
              </a:rPr>
              <a:t>banner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400" spc="-335" dirty="0">
                <a:solidFill>
                  <a:srgbClr val="404040"/>
                </a:solidFill>
                <a:latin typeface="Arial Black"/>
                <a:cs typeface="Arial Black"/>
              </a:rPr>
              <a:t>&lt;</a:t>
            </a:r>
            <a:r>
              <a:rPr sz="3400" spc="-335" dirty="0">
                <a:solidFill>
                  <a:srgbClr val="2A9FBC"/>
                </a:solidFill>
                <a:latin typeface="Arial Black"/>
                <a:cs typeface="Arial Black"/>
              </a:rPr>
              <a:t>/h1</a:t>
            </a:r>
            <a:r>
              <a:rPr sz="3400" spc="-335" dirty="0">
                <a:solidFill>
                  <a:srgbClr val="404040"/>
                </a:solidFill>
                <a:latin typeface="Arial Black"/>
                <a:cs typeface="Arial Black"/>
              </a:rPr>
              <a:t>&gt;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4122" y="4800158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39" h="1339214">
                <a:moveTo>
                  <a:pt x="856656" y="0"/>
                </a:moveTo>
                <a:lnTo>
                  <a:pt x="856656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6" y="1003941"/>
                </a:lnTo>
                <a:lnTo>
                  <a:pt x="856656" y="1338590"/>
                </a:lnTo>
                <a:lnTo>
                  <a:pt x="1525950" y="669295"/>
                </a:lnTo>
                <a:lnTo>
                  <a:pt x="8566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7349" y="5292852"/>
            <a:ext cx="704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5" dirty="0">
                <a:solidFill>
                  <a:srgbClr val="FFFFFF"/>
                </a:solidFill>
                <a:latin typeface="Arial Black"/>
                <a:cs typeface="Arial Black"/>
              </a:rPr>
              <a:t>Babel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84101" y="4800158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40" h="1339214">
                <a:moveTo>
                  <a:pt x="856651" y="0"/>
                </a:moveTo>
                <a:lnTo>
                  <a:pt x="856651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1" y="1003941"/>
                </a:lnTo>
                <a:lnTo>
                  <a:pt x="856651" y="1338590"/>
                </a:lnTo>
                <a:lnTo>
                  <a:pt x="1525954" y="669295"/>
                </a:lnTo>
                <a:lnTo>
                  <a:pt x="85665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16217" y="5140452"/>
            <a:ext cx="726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00000"/>
              </a:lnSpc>
              <a:spcBef>
                <a:spcPts val="100"/>
              </a:spcBef>
            </a:pPr>
            <a:r>
              <a:rPr sz="2000" spc="-200" dirty="0">
                <a:solidFill>
                  <a:srgbClr val="FFFFFF"/>
                </a:solidFill>
                <a:latin typeface="Arial Black"/>
                <a:cs typeface="Arial Black"/>
              </a:rPr>
              <a:t>React </a:t>
            </a:r>
            <a:r>
              <a:rPr sz="2000" spc="-25" dirty="0">
                <a:solidFill>
                  <a:srgbClr val="FFFFFF"/>
                </a:solidFill>
                <a:latin typeface="Arial Black"/>
                <a:cs typeface="Arial Black"/>
              </a:rPr>
              <a:t>DOM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0F4D78-E8F1-BD4F-3B60-7CB57E7C77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Separation</a:t>
            </a:r>
            <a:r>
              <a:rPr spc="-254" dirty="0"/>
              <a:t> </a:t>
            </a:r>
            <a:r>
              <a:rPr spc="140" dirty="0"/>
              <a:t>of</a:t>
            </a:r>
            <a:r>
              <a:rPr spc="-235" dirty="0"/>
              <a:t> </a:t>
            </a:r>
            <a:r>
              <a:rPr spc="-10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25"/>
              </a:spcBef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800" spc="-215" dirty="0">
                <a:solidFill>
                  <a:srgbClr val="404040"/>
                </a:solidFill>
                <a:latin typeface="Arial Black"/>
                <a:cs typeface="Arial Black"/>
              </a:rPr>
              <a:t>react-</a:t>
            </a:r>
            <a:r>
              <a:rPr sz="3800" spc="-355" dirty="0">
                <a:solidFill>
                  <a:srgbClr val="404040"/>
                </a:solidFill>
                <a:latin typeface="Arial Black"/>
                <a:cs typeface="Arial Black"/>
              </a:rPr>
              <a:t>dom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25"/>
              </a:spcBef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800" spc="-330" dirty="0">
                <a:solidFill>
                  <a:srgbClr val="404040"/>
                </a:solidFill>
                <a:latin typeface="Arial Black"/>
                <a:cs typeface="Arial Black"/>
              </a:rPr>
              <a:t>react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96DC4-E231-4B12-7A42-0E9E718283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FFFFFF"/>
                </a:solidFill>
              </a:rPr>
              <a:t>Another</a:t>
            </a:r>
            <a:r>
              <a:rPr spc="-170" dirty="0">
                <a:solidFill>
                  <a:srgbClr val="FFFFFF"/>
                </a:solidFill>
              </a:rPr>
              <a:t> </a:t>
            </a:r>
            <a:r>
              <a:rPr spc="85" dirty="0">
                <a:solidFill>
                  <a:srgbClr val="FFFFFF"/>
                </a:solidFill>
              </a:rPr>
              <a:t>Component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62020"/>
            <a:ext cx="16754475" cy="48412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4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15B2A"/>
                </a:solidFill>
                <a:latin typeface="Courier New"/>
                <a:cs typeface="Courier New"/>
              </a:rPr>
              <a:t>Greeting</a:t>
            </a:r>
            <a:r>
              <a:rPr sz="4800" spc="-4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4800" dirty="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55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div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 dirty="0">
              <a:latin typeface="Courier New"/>
              <a:cs typeface="Courier New"/>
            </a:endParaRPr>
          </a:p>
          <a:p>
            <a:pPr marL="1769745">
              <a:lnSpc>
                <a:spcPct val="100000"/>
              </a:lnSpc>
              <a:spcBef>
                <a:spcPts val="53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>
                <a:solidFill>
                  <a:srgbClr val="2A9FBC"/>
                </a:solidFill>
                <a:latin typeface="Courier New"/>
                <a:cs typeface="Courier New"/>
              </a:rPr>
              <a:t>Banner</a:t>
            </a:r>
            <a:r>
              <a:rPr sz="4800" spc="-7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4800" dirty="0">
              <a:latin typeface="Courier New"/>
              <a:cs typeface="Courier New"/>
            </a:endParaRPr>
          </a:p>
          <a:p>
            <a:pPr marL="1769745">
              <a:lnSpc>
                <a:spcPct val="100000"/>
              </a:lnSpc>
              <a:spcBef>
                <a:spcPts val="65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>
                <a:solidFill>
                  <a:srgbClr val="2A9FBC"/>
                </a:solidFill>
                <a:latin typeface="Courier New"/>
                <a:cs typeface="Courier New"/>
              </a:rPr>
              <a:t>h2</a:t>
            </a:r>
            <a:r>
              <a:rPr sz="4800" spc="-3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675BA7"/>
                </a:solidFill>
                <a:latin typeface="Courier New"/>
                <a:cs typeface="Courier New"/>
              </a:rPr>
              <a:t>className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="highlight"&gt;Greetings!&lt;/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h2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 dirty="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52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div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48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BF144-B8D0-CEBD-298C-20AE66542B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2966" y="4281932"/>
            <a:ext cx="4005579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85620">
              <a:lnSpc>
                <a:spcPct val="100400"/>
              </a:lnSpc>
              <a:spcBef>
                <a:spcPts val="75"/>
              </a:spcBef>
            </a:pPr>
            <a:r>
              <a:rPr sz="5400" spc="100" dirty="0">
                <a:solidFill>
                  <a:srgbClr val="404040"/>
                </a:solidFill>
                <a:latin typeface="Arial MT"/>
                <a:cs typeface="Arial MT"/>
              </a:rPr>
              <a:t>Built-</a:t>
            </a:r>
            <a:r>
              <a:rPr sz="5400" spc="-25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5400" spc="40" dirty="0">
                <a:solidFill>
                  <a:srgbClr val="404040"/>
                </a:solidFill>
                <a:latin typeface="Arial MT"/>
                <a:cs typeface="Arial MT"/>
              </a:rPr>
              <a:t>Components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6118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Correspond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to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DOM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elements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157979"/>
            <a:ext cx="7772400" cy="2793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6680" indent="3175">
              <a:lnSpc>
                <a:spcPct val="100600"/>
              </a:lnSpc>
              <a:spcBef>
                <a:spcPts val="75"/>
              </a:spcBef>
            </a:pP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Different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F15B2A"/>
                </a:solidFill>
                <a:latin typeface="Arial Black"/>
                <a:cs typeface="Arial Black"/>
              </a:rPr>
              <a:t>output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targets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use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70" dirty="0">
                <a:solidFill>
                  <a:srgbClr val="F15B2A"/>
                </a:solidFill>
                <a:latin typeface="Arial Black"/>
                <a:cs typeface="Arial Black"/>
              </a:rPr>
              <a:t>different </a:t>
            </a:r>
            <a:r>
              <a:rPr sz="3400" spc="-135" dirty="0">
                <a:solidFill>
                  <a:srgbClr val="F15B2A"/>
                </a:solidFill>
                <a:latin typeface="Arial Black"/>
                <a:cs typeface="Arial Black"/>
              </a:rPr>
              <a:t>built-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in</a:t>
            </a:r>
            <a:r>
              <a:rPr sz="3400" spc="-19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components</a:t>
            </a:r>
            <a:endParaRPr sz="3400">
              <a:latin typeface="Arial Black"/>
              <a:cs typeface="Arial Black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Are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camelCased</a:t>
            </a:r>
            <a:endParaRPr sz="3400">
              <a:latin typeface="Arial Black"/>
              <a:cs typeface="Arial Black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Custom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components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are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F15B2A"/>
                </a:solidFill>
                <a:latin typeface="Arial Black"/>
                <a:cs typeface="Arial Black"/>
              </a:rPr>
              <a:t>PascalCased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54C1-FEEF-9D93-13FE-0F5E4C4E49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solidFill>
                  <a:srgbClr val="FFFFFF"/>
                </a:solidFill>
              </a:rPr>
              <a:t>Class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3722" y="2810764"/>
            <a:ext cx="15707994" cy="6718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8205" marR="3507740" indent="-878840">
              <a:lnSpc>
                <a:spcPct val="1085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4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15B2A"/>
                </a:solidFill>
                <a:latin typeface="Courier New"/>
                <a:cs typeface="Courier New"/>
              </a:rPr>
              <a:t>Greeting</a:t>
            </a:r>
            <a:r>
              <a:rPr sz="4000" spc="-4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sz="4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15B2A"/>
                </a:solidFill>
                <a:latin typeface="Courier New"/>
                <a:cs typeface="Courier New"/>
              </a:rPr>
              <a:t>React.Component</a:t>
            </a:r>
            <a:r>
              <a:rPr sz="4000" spc="-4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000" dirty="0">
                <a:solidFill>
                  <a:srgbClr val="2A9FBC"/>
                </a:solidFill>
                <a:latin typeface="Courier New"/>
                <a:cs typeface="Courier New"/>
              </a:rPr>
              <a:t>render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4000" spc="-50" dirty="0">
                <a:solidFill>
                  <a:srgbClr val="FFFFFF"/>
                </a:solidFill>
                <a:latin typeface="Courier New"/>
                <a:cs typeface="Courier New"/>
              </a:rPr>
              <a:t> {</a:t>
            </a:r>
            <a:endParaRPr sz="4000">
              <a:latin typeface="Courier New"/>
              <a:cs typeface="Courier New"/>
            </a:endParaRPr>
          </a:p>
          <a:p>
            <a:pPr marR="11503660" algn="r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4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4000">
              <a:latin typeface="Courier New"/>
              <a:cs typeface="Courier New"/>
            </a:endParaRPr>
          </a:p>
          <a:p>
            <a:pPr marR="11539220" algn="r">
              <a:lnSpc>
                <a:spcPct val="100000"/>
              </a:lnSpc>
              <a:spcBef>
                <a:spcPts val="505"/>
              </a:spcBef>
            </a:pP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000" spc="-10" dirty="0">
                <a:solidFill>
                  <a:srgbClr val="2A9FBC"/>
                </a:solidFill>
                <a:latin typeface="Courier New"/>
                <a:cs typeface="Courier New"/>
              </a:rPr>
              <a:t>div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000">
              <a:latin typeface="Courier New"/>
              <a:cs typeface="Courier New"/>
            </a:endParaRPr>
          </a:p>
          <a:p>
            <a:pPr marL="3514725">
              <a:lnSpc>
                <a:spcPct val="100000"/>
              </a:lnSpc>
              <a:spcBef>
                <a:spcPts val="480"/>
              </a:spcBef>
            </a:pP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000" spc="-10" dirty="0">
                <a:solidFill>
                  <a:srgbClr val="2A9FBC"/>
                </a:solidFill>
                <a:latin typeface="Courier New"/>
                <a:cs typeface="Courier New"/>
              </a:rPr>
              <a:t>Header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4000">
              <a:latin typeface="Courier New"/>
              <a:cs typeface="Courier New"/>
            </a:endParaRPr>
          </a:p>
          <a:p>
            <a:pPr marL="3514725">
              <a:lnSpc>
                <a:spcPct val="100000"/>
              </a:lnSpc>
              <a:spcBef>
                <a:spcPts val="505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000" dirty="0">
                <a:solidFill>
                  <a:srgbClr val="2A9FBC"/>
                </a:solidFill>
                <a:latin typeface="Courier New"/>
                <a:cs typeface="Courier New"/>
              </a:rPr>
              <a:t>h2</a:t>
            </a:r>
            <a:r>
              <a:rPr sz="4000" spc="-8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675BA7"/>
                </a:solidFill>
                <a:latin typeface="Courier New"/>
                <a:cs typeface="Courier New"/>
              </a:rPr>
              <a:t>className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="highlight"&gt;Hi</a:t>
            </a:r>
            <a:r>
              <a:rPr sz="40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there!&lt;/</a:t>
            </a:r>
            <a:r>
              <a:rPr sz="4000" spc="-10" dirty="0">
                <a:solidFill>
                  <a:srgbClr val="2A9FBC"/>
                </a:solidFill>
                <a:latin typeface="Courier New"/>
                <a:cs typeface="Courier New"/>
              </a:rPr>
              <a:t>h2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000">
              <a:latin typeface="Courier New"/>
              <a:cs typeface="Courier New"/>
            </a:endParaRPr>
          </a:p>
          <a:p>
            <a:pPr marL="2635885">
              <a:lnSpc>
                <a:spcPct val="100000"/>
              </a:lnSpc>
              <a:spcBef>
                <a:spcPts val="409"/>
              </a:spcBef>
            </a:pP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4000" spc="-10" dirty="0">
                <a:solidFill>
                  <a:srgbClr val="2A9FBC"/>
                </a:solidFill>
                <a:latin typeface="Courier New"/>
                <a:cs typeface="Courier New"/>
              </a:rPr>
              <a:t>div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000">
              <a:latin typeface="Courier New"/>
              <a:cs typeface="Courier New"/>
            </a:endParaRPr>
          </a:p>
          <a:p>
            <a:pPr marL="1757045">
              <a:lnSpc>
                <a:spcPct val="100000"/>
              </a:lnSpc>
              <a:spcBef>
                <a:spcPts val="500"/>
              </a:spcBef>
            </a:pPr>
            <a:r>
              <a:rPr sz="4000" spc="-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4000">
              <a:latin typeface="Courier New"/>
              <a:cs typeface="Courier New"/>
            </a:endParaRPr>
          </a:p>
          <a:p>
            <a:pPr marL="878205">
              <a:lnSpc>
                <a:spcPct val="100000"/>
              </a:lnSpc>
              <a:spcBef>
                <a:spcPts val="505"/>
              </a:spcBef>
            </a:pPr>
            <a:r>
              <a:rPr sz="40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40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EDEC-94BF-E53E-8BDD-648F568FE8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7448" y="4281932"/>
            <a:ext cx="3700779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5400" spc="75" dirty="0">
                <a:solidFill>
                  <a:srgbClr val="404040"/>
                </a:solidFill>
                <a:latin typeface="Arial MT"/>
                <a:cs typeface="Arial MT"/>
              </a:rPr>
              <a:t>Component</a:t>
            </a:r>
            <a:endParaRPr sz="5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481323"/>
            <a:ext cx="71926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React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F15B2A"/>
                </a:solidFill>
                <a:latin typeface="Arial Black"/>
                <a:cs typeface="Arial Black"/>
              </a:rPr>
              <a:t>team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recommends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04" dirty="0">
                <a:solidFill>
                  <a:srgbClr val="F15B2A"/>
                </a:solidFill>
                <a:latin typeface="Arial Black"/>
                <a:cs typeface="Arial Black"/>
              </a:rPr>
              <a:t>functions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331715"/>
            <a:ext cx="8324215" cy="2448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0600"/>
              </a:lnSpc>
              <a:spcBef>
                <a:spcPts val="75"/>
              </a:spcBef>
            </a:pPr>
            <a:r>
              <a:rPr sz="3400" spc="-400" dirty="0">
                <a:solidFill>
                  <a:srgbClr val="F15B2A"/>
                </a:solidFill>
                <a:latin typeface="Arial Black"/>
                <a:cs typeface="Arial Black"/>
              </a:rPr>
              <a:t>New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future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React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features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only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available 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in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35" dirty="0">
                <a:solidFill>
                  <a:srgbClr val="F15B2A"/>
                </a:solidFill>
                <a:latin typeface="Arial Black"/>
                <a:cs typeface="Arial Black"/>
              </a:rPr>
              <a:t>functions</a:t>
            </a:r>
            <a:endParaRPr sz="3400">
              <a:latin typeface="Arial Black"/>
              <a:cs typeface="Arial Black"/>
            </a:endParaRPr>
          </a:p>
          <a:p>
            <a:pPr marL="12700" marR="631825" indent="3175">
              <a:lnSpc>
                <a:spcPct val="100600"/>
              </a:lnSpc>
              <a:spcBef>
                <a:spcPts val="2685"/>
              </a:spcBef>
            </a:pP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Functions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are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55" dirty="0">
                <a:solidFill>
                  <a:srgbClr val="F15B2A"/>
                </a:solidFill>
                <a:latin typeface="Arial Black"/>
                <a:cs typeface="Arial Black"/>
              </a:rPr>
              <a:t>less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verbose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and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easier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to </a:t>
            </a:r>
            <a:r>
              <a:rPr sz="3400" spc="-345" dirty="0">
                <a:solidFill>
                  <a:srgbClr val="F15B2A"/>
                </a:solidFill>
                <a:latin typeface="Arial Black"/>
                <a:cs typeface="Arial Black"/>
              </a:rPr>
              <a:t>manage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6C38-9E01-1865-CBB5-B77D307815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545</Words>
  <Application>Microsoft Office PowerPoint</Application>
  <PresentationFormat>Custom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 Black</vt:lpstr>
      <vt:lpstr>Arial MT</vt:lpstr>
      <vt:lpstr>Courier New</vt:lpstr>
      <vt:lpstr>Lucida Sans Unicode</vt:lpstr>
      <vt:lpstr>Times New Roman</vt:lpstr>
      <vt:lpstr>Office Theme</vt:lpstr>
      <vt:lpstr>Anatomy of an Application</vt:lpstr>
      <vt:lpstr>PowerPoint Presentation</vt:lpstr>
      <vt:lpstr>Components are JavaScript functions that return jsx</vt:lpstr>
      <vt:lpstr>JSX to Markup</vt:lpstr>
      <vt:lpstr>Separation of Concerns</vt:lpstr>
      <vt:lpstr>Another Component</vt:lpstr>
      <vt:lpstr>Correspond to DOM elements</vt:lpstr>
      <vt:lpstr>Class Components</vt:lpstr>
      <vt:lpstr>React team recommends functions</vt:lpstr>
      <vt:lpstr>Putting It All Together</vt:lpstr>
      <vt:lpstr>PowerPoint Presentation</vt:lpstr>
      <vt:lpstr>Composition 1</vt:lpstr>
      <vt:lpstr>Composition 2</vt:lpstr>
      <vt:lpstr>Starting point</vt:lpstr>
      <vt:lpstr>Do It Yourself</vt:lpstr>
      <vt:lpstr>Development environment used in this course Adds features</vt:lpstr>
      <vt:lpstr>React !== Next.js</vt:lpstr>
      <vt:lpstr>Install Node.js Download from nodejs.org</vt:lpstr>
      <vt:lpstr>Modules</vt:lpstr>
      <vt:lpstr>Modules</vt:lpstr>
      <vt:lpstr>Modules</vt:lpstr>
      <vt:lpstr>React and Modules</vt:lpstr>
      <vt:lpstr>Code structure Reusability Encapsulation Needed for bundling</vt:lpstr>
      <vt:lpstr>PowerPoint Presentation</vt:lpstr>
      <vt:lpstr>Detect problems Code styling Commonly used</vt:lpstr>
      <vt:lpstr>Every file in pages directory is a "page" Just a component</vt:lpstr>
      <vt:lpstr>Modify rules to your liking in the ESLint configuration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2024-10-25T14:25:11Z</dcterms:created>
  <dcterms:modified xsi:type="dcterms:W3CDTF">2024-10-25T18:01:50Z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2024-10-25T00:00:00Z</vt:filetime>
  </property>
  <property fmtid="{D5CDD505-2E9C-101B-9397-08002B2CF9AE}" pid="4" name="Producer">
    <vt:lpwstr>macOS Version 11.6.8 (Build 20G730) Quartz PDFContext</vt:lpwstr>
  </property>
</Properties>
</file>