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F8C2D-66B4-4269-BB97-0F82276110E7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F8861-A32F-4264-BF74-F4750AA0A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3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26DF-EB6C-4E25-ACE0-7CBFDCF42033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97FE-07F2-4BC7-9DFD-7892730D9835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CB25-CE18-4B7F-A618-63A272C6C87F}" type="datetime1">
              <a:rPr lang="en-US" smtClean="0"/>
              <a:t>10/26/2024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A7E0-3595-482F-BDAE-2A7D883574BB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65C0-397C-4DEA-B4B0-ADB0CF8F94AF}" type="datetime1">
              <a:rPr lang="en-US" smtClean="0"/>
              <a:t>10/26/2024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2925" y="754380"/>
            <a:ext cx="856214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6734" y="3127756"/>
            <a:ext cx="12114530" cy="484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582A0-AF96-4153-9BCB-8362D4F11CE0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784415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35" dirty="0">
                <a:latin typeface="Lucida Sans Unicode"/>
                <a:cs typeface="Lucida Sans Unicode"/>
              </a:rPr>
              <a:t>St</a:t>
            </a:r>
            <a:r>
              <a:rPr sz="6800" spc="-45" dirty="0">
                <a:latin typeface="Lucida Sans Unicode"/>
                <a:cs typeface="Lucida Sans Unicode"/>
              </a:rPr>
              <a:t>y</a:t>
            </a:r>
            <a:r>
              <a:rPr sz="6800" spc="-525" dirty="0">
                <a:latin typeface="Lucida Sans Unicode"/>
                <a:cs typeface="Lucida Sans Unicode"/>
              </a:rPr>
              <a:t>li</a:t>
            </a:r>
            <a:r>
              <a:rPr sz="6800" spc="-290" dirty="0">
                <a:latin typeface="Lucida Sans Unicode"/>
                <a:cs typeface="Lucida Sans Unicode"/>
              </a:rPr>
              <a:t>ng</a:t>
            </a:r>
            <a:r>
              <a:rPr sz="6800" spc="-509" dirty="0">
                <a:latin typeface="Lucida Sans Unicode"/>
                <a:cs typeface="Lucida Sans Unicode"/>
              </a:rPr>
              <a:t> </a:t>
            </a:r>
            <a:r>
              <a:rPr sz="6800" spc="-240" dirty="0">
                <a:latin typeface="Lucida Sans Unicode"/>
                <a:cs typeface="Lucida Sans Unicode"/>
              </a:rPr>
              <a:t>Componen</a:t>
            </a:r>
            <a:r>
              <a:rPr sz="6800" spc="-220" dirty="0">
                <a:latin typeface="Lucida Sans Unicode"/>
                <a:cs typeface="Lucida Sans Unicode"/>
              </a:rPr>
              <a:t>t</a:t>
            </a:r>
            <a:r>
              <a:rPr sz="6800" spc="-370" dirty="0">
                <a:latin typeface="Lucida Sans Unicode"/>
                <a:cs typeface="Lucida Sans Unicode"/>
              </a:rPr>
              <a:t>s</a:t>
            </a:r>
            <a:endParaRPr sz="680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A7B34-4924-4F2F-D5B8-589D438AE0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45272" y="4236211"/>
            <a:ext cx="8595995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5735"/>
              </a:lnSpc>
              <a:spcBef>
                <a:spcPts val="100"/>
              </a:spcBef>
            </a:pPr>
            <a:r>
              <a:rPr sz="4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sz="4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up:</a:t>
            </a:r>
            <a:endParaRPr sz="4800">
              <a:latin typeface="Microsoft Sans Serif"/>
              <a:cs typeface="Microsoft Sans Serif"/>
            </a:endParaRPr>
          </a:p>
          <a:p>
            <a:pPr algn="ctr">
              <a:lnSpc>
                <a:spcPts val="7895"/>
              </a:lnSpc>
            </a:pPr>
            <a:r>
              <a:rPr sz="6600" spc="185" dirty="0">
                <a:solidFill>
                  <a:srgbClr val="FFFFFF"/>
                </a:solidFill>
              </a:rPr>
              <a:t>H</a:t>
            </a:r>
            <a:r>
              <a:rPr sz="6600" spc="155" dirty="0">
                <a:solidFill>
                  <a:srgbClr val="FFFFFF"/>
                </a:solidFill>
              </a:rPr>
              <a:t>o</a:t>
            </a:r>
            <a:r>
              <a:rPr sz="6600" spc="150" dirty="0">
                <a:solidFill>
                  <a:srgbClr val="FFFFFF"/>
                </a:solidFill>
              </a:rPr>
              <a:t>o</a:t>
            </a:r>
            <a:r>
              <a:rPr sz="6600" spc="-360" dirty="0">
                <a:solidFill>
                  <a:srgbClr val="FFFFFF"/>
                </a:solidFill>
              </a:rPr>
              <a:t>k</a:t>
            </a:r>
            <a:r>
              <a:rPr sz="6600" spc="60" dirty="0">
                <a:solidFill>
                  <a:srgbClr val="FFFFFF"/>
                </a:solidFill>
              </a:rPr>
              <a:t>s</a:t>
            </a:r>
            <a:r>
              <a:rPr sz="6600" spc="-930" dirty="0">
                <a:solidFill>
                  <a:srgbClr val="FFFFFF"/>
                </a:solidFill>
              </a:rPr>
              <a:t>,</a:t>
            </a:r>
            <a:r>
              <a:rPr sz="6600" spc="-459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30" dirty="0">
                <a:solidFill>
                  <a:srgbClr val="FFFFFF"/>
                </a:solidFill>
              </a:rPr>
              <a:t>r</a:t>
            </a:r>
            <a:r>
              <a:rPr sz="6600" spc="35" dirty="0">
                <a:solidFill>
                  <a:srgbClr val="FFFFFF"/>
                </a:solidFill>
              </a:rPr>
              <a:t>o</a:t>
            </a:r>
            <a:r>
              <a:rPr sz="6600" spc="270" dirty="0">
                <a:solidFill>
                  <a:srgbClr val="FFFFFF"/>
                </a:solidFill>
              </a:rPr>
              <a:t>p</a:t>
            </a:r>
            <a:r>
              <a:rPr sz="6600" spc="60" dirty="0">
                <a:solidFill>
                  <a:srgbClr val="FFFFFF"/>
                </a:solidFill>
              </a:rPr>
              <a:t>s</a:t>
            </a:r>
            <a:r>
              <a:rPr sz="6600" spc="-470" dirty="0">
                <a:solidFill>
                  <a:srgbClr val="FFFFFF"/>
                </a:solidFill>
              </a:rPr>
              <a:t> </a:t>
            </a:r>
            <a:r>
              <a:rPr sz="6600" spc="140" dirty="0">
                <a:solidFill>
                  <a:srgbClr val="FFFFFF"/>
                </a:solidFill>
              </a:rPr>
              <a:t>and</a:t>
            </a:r>
            <a:r>
              <a:rPr sz="6600" spc="-470" dirty="0">
                <a:solidFill>
                  <a:srgbClr val="FFFFFF"/>
                </a:solidFill>
              </a:rPr>
              <a:t> </a:t>
            </a:r>
            <a:r>
              <a:rPr sz="6600" spc="50" dirty="0">
                <a:solidFill>
                  <a:srgbClr val="FFFFFF"/>
                </a:solidFill>
              </a:rPr>
              <a:t>S</a:t>
            </a:r>
            <a:r>
              <a:rPr sz="6600" spc="75" dirty="0">
                <a:solidFill>
                  <a:srgbClr val="FFFFFF"/>
                </a:solidFill>
              </a:rPr>
              <a:t>t</a:t>
            </a:r>
            <a:r>
              <a:rPr sz="6600" spc="-70" dirty="0">
                <a:solidFill>
                  <a:srgbClr val="FFFFFF"/>
                </a:solidFill>
              </a:rPr>
              <a:t>a</a:t>
            </a:r>
            <a:r>
              <a:rPr sz="6600" spc="75" dirty="0">
                <a:solidFill>
                  <a:srgbClr val="FFFFFF"/>
                </a:solidFill>
              </a:rPr>
              <a:t>t</a:t>
            </a:r>
            <a:r>
              <a:rPr sz="6600" spc="220" dirty="0">
                <a:solidFill>
                  <a:srgbClr val="FFFFFF"/>
                </a:solidFill>
              </a:rPr>
              <a:t>e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2BCAE-C0F4-2F29-5853-40D2D19F9B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9969" y="4281932"/>
            <a:ext cx="410845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5570" marR="5080" indent="-103505">
              <a:lnSpc>
                <a:spcPct val="100400"/>
              </a:lnSpc>
              <a:spcBef>
                <a:spcPts val="75"/>
              </a:spcBef>
            </a:pPr>
            <a:r>
              <a:rPr sz="5400" spc="114" dirty="0">
                <a:solidFill>
                  <a:srgbClr val="404040"/>
                </a:solidFill>
                <a:latin typeface="Lucida Sans Unicode"/>
                <a:cs typeface="Lucida Sans Unicode"/>
              </a:rPr>
              <a:t>W</a:t>
            </a:r>
            <a:r>
              <a:rPr sz="54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5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sz="5400" spc="-29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5400" spc="-4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54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26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5400" spc="-3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5400" spc="15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54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sz="5400" spc="-420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54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e  </a:t>
            </a:r>
            <a:r>
              <a:rPr sz="54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54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5400" spc="-450" dirty="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sz="5400" spc="-305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5400" spc="-26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5400" spc="-24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54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5400" spc="-24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54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29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endParaRPr sz="5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4417059"/>
            <a:ext cx="886523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F15B2A"/>
                </a:solidFill>
                <a:latin typeface="Arial"/>
                <a:cs typeface="Arial"/>
              </a:rPr>
              <a:t>Load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30" dirty="0">
                <a:solidFill>
                  <a:srgbClr val="F15B2A"/>
                </a:solidFill>
                <a:latin typeface="Arial"/>
                <a:cs typeface="Arial"/>
              </a:rPr>
              <a:t>CSS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/>
                <a:cs typeface="Arial"/>
              </a:rPr>
              <a:t>file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/>
                <a:cs typeface="Arial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/>
                <a:cs typeface="Arial"/>
              </a:rPr>
              <a:t>HTML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root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/>
                <a:cs typeface="Arial"/>
              </a:rPr>
              <a:t>document</a:t>
            </a:r>
            <a:endParaRPr sz="3400">
              <a:latin typeface="Arial"/>
              <a:cs typeface="Arial"/>
            </a:endParaRPr>
          </a:p>
          <a:p>
            <a:pPr marL="12700" marR="648335">
              <a:lnSpc>
                <a:spcPct val="166500"/>
              </a:lnSpc>
              <a:spcBef>
                <a:spcPts val="20"/>
              </a:spcBef>
            </a:pP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Apply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30" dirty="0">
                <a:solidFill>
                  <a:srgbClr val="F15B2A"/>
                </a:solidFill>
                <a:latin typeface="Arial"/>
                <a:cs typeface="Arial"/>
              </a:rPr>
              <a:t>CSS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/>
                <a:cs typeface="Arial"/>
              </a:rPr>
              <a:t>file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on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component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/>
                <a:cs typeface="Arial"/>
              </a:rPr>
              <a:t>level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Use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/>
                <a:cs typeface="Arial"/>
              </a:rPr>
              <a:t>style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60" dirty="0">
                <a:solidFill>
                  <a:srgbClr val="F15B2A"/>
                </a:solidFill>
                <a:latin typeface="Arial"/>
                <a:cs typeface="Arial"/>
              </a:rPr>
              <a:t>attribute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on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component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C69E-6012-B2B5-202F-3350FCB718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77123" y="4281932"/>
            <a:ext cx="376237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9405" marR="5080" indent="-306705">
              <a:lnSpc>
                <a:spcPct val="100400"/>
              </a:lnSpc>
              <a:spcBef>
                <a:spcPts val="75"/>
              </a:spcBef>
            </a:pPr>
            <a:r>
              <a:rPr sz="5400" spc="-21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5400" spc="-4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5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210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5400" spc="1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5400" spc="-400" dirty="0">
                <a:solidFill>
                  <a:srgbClr val="404040"/>
                </a:solidFill>
                <a:latin typeface="Lucida Sans Unicode"/>
                <a:cs typeface="Lucida Sans Unicode"/>
              </a:rPr>
              <a:t> D</a:t>
            </a:r>
            <a:r>
              <a:rPr sz="5400" spc="-20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5400" spc="-345" dirty="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sz="54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o  </a:t>
            </a:r>
            <a:r>
              <a:rPr sz="5400" spc="-32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5400" spc="-290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54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54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li</a:t>
            </a:r>
            <a:r>
              <a:rPr sz="5400" spc="-300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5400" spc="-21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5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5400" spc="-45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5400" spc="-24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endParaRPr sz="5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6582409" cy="225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Bootstrap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820"/>
              </a:lnSpc>
              <a:spcBef>
                <a:spcPts val="359"/>
              </a:spcBef>
            </a:pPr>
            <a:r>
              <a:rPr sz="3400" b="1" spc="-50" dirty="0">
                <a:solidFill>
                  <a:srgbClr val="F15B2A"/>
                </a:solidFill>
                <a:latin typeface="Arial"/>
                <a:cs typeface="Arial"/>
              </a:rPr>
              <a:t>Typical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place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/>
                <a:cs typeface="Arial"/>
              </a:rPr>
              <a:t>load: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index.html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Next.js: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0" dirty="0">
                <a:solidFill>
                  <a:srgbClr val="F15B2A"/>
                </a:solidFill>
                <a:latin typeface="Arial"/>
                <a:cs typeface="Arial"/>
              </a:rPr>
              <a:t>not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directly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accessible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35211-8BE7-FA32-0B9C-63987F58A3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The</a:t>
            </a:r>
            <a:r>
              <a:rPr spc="-395" dirty="0"/>
              <a:t> </a:t>
            </a:r>
            <a:r>
              <a:rPr spc="105" dirty="0"/>
              <a:t>Bootstrap</a:t>
            </a:r>
            <a:r>
              <a:rPr spc="-390" dirty="0"/>
              <a:t> </a:t>
            </a:r>
            <a:r>
              <a:rPr spc="160" dirty="0"/>
              <a:t>Grid</a:t>
            </a:r>
            <a:r>
              <a:rPr spc="-390" dirty="0"/>
              <a:t> </a:t>
            </a:r>
            <a:r>
              <a:rPr spc="3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1648" y="2466975"/>
            <a:ext cx="12204700" cy="6645275"/>
            <a:chOff x="3041648" y="2466975"/>
            <a:chExt cx="12204700" cy="6645275"/>
          </a:xfrm>
        </p:grpSpPr>
        <p:sp>
          <p:nvSpPr>
            <p:cNvPr id="4" name="object 4"/>
            <p:cNvSpPr/>
            <p:nvPr/>
          </p:nvSpPr>
          <p:spPr>
            <a:xfrm>
              <a:off x="3048000" y="5054599"/>
              <a:ext cx="12192000" cy="4038600"/>
            </a:xfrm>
            <a:custGeom>
              <a:avLst/>
              <a:gdLst/>
              <a:ahLst/>
              <a:cxnLst/>
              <a:rect l="l" t="t" r="r" b="b"/>
              <a:pathLst>
                <a:path w="12192000" h="4038600">
                  <a:moveTo>
                    <a:pt x="12192000" y="0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4038600"/>
                  </a:lnTo>
                  <a:lnTo>
                    <a:pt x="12192000" y="40386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3999" y="5054600"/>
              <a:ext cx="10160000" cy="4057650"/>
            </a:xfrm>
            <a:custGeom>
              <a:avLst/>
              <a:gdLst/>
              <a:ahLst/>
              <a:cxnLst/>
              <a:rect l="l" t="t" r="r" b="b"/>
              <a:pathLst>
                <a:path w="10160000" h="4057650">
                  <a:moveTo>
                    <a:pt x="0" y="0"/>
                  </a:moveTo>
                  <a:lnTo>
                    <a:pt x="0" y="4057650"/>
                  </a:lnTo>
                </a:path>
                <a:path w="10160000" h="4057650">
                  <a:moveTo>
                    <a:pt x="1016000" y="0"/>
                  </a:moveTo>
                  <a:lnTo>
                    <a:pt x="1016000" y="4057650"/>
                  </a:lnTo>
                </a:path>
                <a:path w="10160000" h="4057650">
                  <a:moveTo>
                    <a:pt x="2032000" y="0"/>
                  </a:moveTo>
                  <a:lnTo>
                    <a:pt x="2032000" y="4057650"/>
                  </a:lnTo>
                </a:path>
                <a:path w="10160000" h="4057650">
                  <a:moveTo>
                    <a:pt x="3048000" y="0"/>
                  </a:moveTo>
                  <a:lnTo>
                    <a:pt x="3048000" y="4057650"/>
                  </a:lnTo>
                </a:path>
                <a:path w="10160000" h="4057650">
                  <a:moveTo>
                    <a:pt x="4064000" y="0"/>
                  </a:moveTo>
                  <a:lnTo>
                    <a:pt x="4064000" y="4057650"/>
                  </a:lnTo>
                </a:path>
                <a:path w="10160000" h="4057650">
                  <a:moveTo>
                    <a:pt x="5080000" y="0"/>
                  </a:moveTo>
                  <a:lnTo>
                    <a:pt x="5080000" y="4057650"/>
                  </a:lnTo>
                </a:path>
                <a:path w="10160000" h="4057650">
                  <a:moveTo>
                    <a:pt x="6096000" y="0"/>
                  </a:moveTo>
                  <a:lnTo>
                    <a:pt x="6096000" y="4057650"/>
                  </a:lnTo>
                </a:path>
                <a:path w="10160000" h="4057650">
                  <a:moveTo>
                    <a:pt x="7112000" y="0"/>
                  </a:moveTo>
                  <a:lnTo>
                    <a:pt x="7112000" y="4057650"/>
                  </a:lnTo>
                </a:path>
                <a:path w="10160000" h="4057650">
                  <a:moveTo>
                    <a:pt x="8128000" y="0"/>
                  </a:moveTo>
                  <a:lnTo>
                    <a:pt x="8128000" y="4057650"/>
                  </a:lnTo>
                </a:path>
                <a:path w="10160000" h="4057650">
                  <a:moveTo>
                    <a:pt x="9144000" y="0"/>
                  </a:moveTo>
                  <a:lnTo>
                    <a:pt x="9144000" y="4057650"/>
                  </a:lnTo>
                </a:path>
                <a:path w="10160000" h="4057650">
                  <a:moveTo>
                    <a:pt x="10160000" y="0"/>
                  </a:moveTo>
                  <a:lnTo>
                    <a:pt x="10160000" y="40576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7999" y="2470150"/>
              <a:ext cx="12192000" cy="6642100"/>
            </a:xfrm>
            <a:custGeom>
              <a:avLst/>
              <a:gdLst/>
              <a:ahLst/>
              <a:cxnLst/>
              <a:rect l="l" t="t" r="r" b="b"/>
              <a:pathLst>
                <a:path w="12192000" h="6642100">
                  <a:moveTo>
                    <a:pt x="0" y="0"/>
                  </a:moveTo>
                  <a:lnTo>
                    <a:pt x="0" y="6642100"/>
                  </a:lnTo>
                </a:path>
                <a:path w="12192000" h="6642100">
                  <a:moveTo>
                    <a:pt x="12192000" y="0"/>
                  </a:moveTo>
                  <a:lnTo>
                    <a:pt x="12192000" y="6642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57649" y="2473325"/>
              <a:ext cx="10172700" cy="0"/>
            </a:xfrm>
            <a:custGeom>
              <a:avLst/>
              <a:gdLst/>
              <a:ahLst/>
              <a:cxnLst/>
              <a:rect l="l" t="t" r="r" b="b"/>
              <a:pathLst>
                <a:path w="10172700">
                  <a:moveTo>
                    <a:pt x="0" y="0"/>
                  </a:moveTo>
                  <a:lnTo>
                    <a:pt x="12700" y="0"/>
                  </a:lnTo>
                </a:path>
                <a:path w="10172700">
                  <a:moveTo>
                    <a:pt x="1016000" y="0"/>
                  </a:moveTo>
                  <a:lnTo>
                    <a:pt x="1028700" y="0"/>
                  </a:lnTo>
                </a:path>
                <a:path w="10172700">
                  <a:moveTo>
                    <a:pt x="2032000" y="0"/>
                  </a:moveTo>
                  <a:lnTo>
                    <a:pt x="2044700" y="0"/>
                  </a:lnTo>
                </a:path>
                <a:path w="10172700">
                  <a:moveTo>
                    <a:pt x="3048000" y="0"/>
                  </a:moveTo>
                  <a:lnTo>
                    <a:pt x="3060700" y="0"/>
                  </a:lnTo>
                </a:path>
                <a:path w="10172700">
                  <a:moveTo>
                    <a:pt x="4064000" y="0"/>
                  </a:moveTo>
                  <a:lnTo>
                    <a:pt x="4076700" y="0"/>
                  </a:lnTo>
                </a:path>
                <a:path w="10172700">
                  <a:moveTo>
                    <a:pt x="5080000" y="0"/>
                  </a:moveTo>
                  <a:lnTo>
                    <a:pt x="5092700" y="0"/>
                  </a:lnTo>
                </a:path>
                <a:path w="10172700">
                  <a:moveTo>
                    <a:pt x="6096000" y="0"/>
                  </a:moveTo>
                  <a:lnTo>
                    <a:pt x="6108700" y="0"/>
                  </a:lnTo>
                </a:path>
                <a:path w="10172700">
                  <a:moveTo>
                    <a:pt x="7112000" y="0"/>
                  </a:moveTo>
                  <a:lnTo>
                    <a:pt x="7124700" y="0"/>
                  </a:lnTo>
                </a:path>
                <a:path w="10172700">
                  <a:moveTo>
                    <a:pt x="8128000" y="0"/>
                  </a:moveTo>
                  <a:lnTo>
                    <a:pt x="8140700" y="0"/>
                  </a:lnTo>
                </a:path>
                <a:path w="10172700">
                  <a:moveTo>
                    <a:pt x="9144000" y="0"/>
                  </a:moveTo>
                  <a:lnTo>
                    <a:pt x="9156700" y="0"/>
                  </a:lnTo>
                </a:path>
                <a:path w="10172700">
                  <a:moveTo>
                    <a:pt x="10160000" y="0"/>
                  </a:moveTo>
                  <a:lnTo>
                    <a:pt x="10172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1649" y="2473325"/>
              <a:ext cx="12204700" cy="0"/>
            </a:xfrm>
            <a:custGeom>
              <a:avLst/>
              <a:gdLst/>
              <a:ahLst/>
              <a:cxnLst/>
              <a:rect l="l" t="t" r="r" b="b"/>
              <a:pathLst>
                <a:path w="12204700">
                  <a:moveTo>
                    <a:pt x="0" y="0"/>
                  </a:moveTo>
                  <a:lnTo>
                    <a:pt x="1220470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1649" y="9093200"/>
              <a:ext cx="12204700" cy="0"/>
            </a:xfrm>
            <a:custGeom>
              <a:avLst/>
              <a:gdLst/>
              <a:ahLst/>
              <a:cxnLst/>
              <a:rect l="l" t="t" r="r" b="b"/>
              <a:pathLst>
                <a:path w="12204700">
                  <a:moveTo>
                    <a:pt x="0" y="0"/>
                  </a:moveTo>
                  <a:lnTo>
                    <a:pt x="12204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7998" y="2476500"/>
              <a:ext cx="12192000" cy="2578100"/>
            </a:xfrm>
            <a:custGeom>
              <a:avLst/>
              <a:gdLst/>
              <a:ahLst/>
              <a:cxnLst/>
              <a:rect l="l" t="t" r="r" b="b"/>
              <a:pathLst>
                <a:path w="12192000" h="2578100">
                  <a:moveTo>
                    <a:pt x="12192001" y="0"/>
                  </a:moveTo>
                  <a:lnTo>
                    <a:pt x="0" y="0"/>
                  </a:lnTo>
                  <a:lnTo>
                    <a:pt x="0" y="2578100"/>
                  </a:lnTo>
                  <a:lnTo>
                    <a:pt x="12192001" y="2578100"/>
                  </a:lnTo>
                  <a:lnTo>
                    <a:pt x="12192001" y="0"/>
                  </a:lnTo>
                  <a:close/>
                </a:path>
              </a:pathLst>
            </a:custGeom>
            <a:solidFill>
              <a:srgbClr val="A62E5C">
                <a:alpha val="8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7998" y="2476500"/>
              <a:ext cx="12192000" cy="2578100"/>
            </a:xfrm>
            <a:custGeom>
              <a:avLst/>
              <a:gdLst/>
              <a:ahLst/>
              <a:cxnLst/>
              <a:rect l="l" t="t" r="r" b="b"/>
              <a:pathLst>
                <a:path w="12192000" h="2578100">
                  <a:moveTo>
                    <a:pt x="0" y="0"/>
                  </a:moveTo>
                  <a:lnTo>
                    <a:pt x="12192000" y="0"/>
                  </a:lnTo>
                  <a:lnTo>
                    <a:pt x="12192000" y="2578100"/>
                  </a:lnTo>
                  <a:lnTo>
                    <a:pt x="0" y="25781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0C3748-F33E-6804-AF3C-90407E55F2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The</a:t>
            </a:r>
            <a:r>
              <a:rPr spc="-395" dirty="0"/>
              <a:t> </a:t>
            </a:r>
            <a:r>
              <a:rPr spc="105" dirty="0"/>
              <a:t>Bootstrap</a:t>
            </a:r>
            <a:r>
              <a:rPr spc="-390" dirty="0"/>
              <a:t> </a:t>
            </a:r>
            <a:r>
              <a:rPr spc="160" dirty="0"/>
              <a:t>Grid</a:t>
            </a:r>
            <a:r>
              <a:rPr spc="-390" dirty="0"/>
              <a:t> </a:t>
            </a:r>
            <a:r>
              <a:rPr spc="3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1648" y="2466975"/>
            <a:ext cx="12204700" cy="6645275"/>
            <a:chOff x="3041648" y="2466975"/>
            <a:chExt cx="12204700" cy="6645275"/>
          </a:xfrm>
        </p:grpSpPr>
        <p:sp>
          <p:nvSpPr>
            <p:cNvPr id="4" name="object 4"/>
            <p:cNvSpPr/>
            <p:nvPr/>
          </p:nvSpPr>
          <p:spPr>
            <a:xfrm>
              <a:off x="3048000" y="2476499"/>
              <a:ext cx="12192000" cy="6616700"/>
            </a:xfrm>
            <a:custGeom>
              <a:avLst/>
              <a:gdLst/>
              <a:ahLst/>
              <a:cxnLst/>
              <a:rect l="l" t="t" r="r" b="b"/>
              <a:pathLst>
                <a:path w="12192000" h="6616700">
                  <a:moveTo>
                    <a:pt x="12192000" y="0"/>
                  </a:moveTo>
                  <a:lnTo>
                    <a:pt x="12192000" y="0"/>
                  </a:lnTo>
                  <a:lnTo>
                    <a:pt x="5080000" y="0"/>
                  </a:lnTo>
                  <a:lnTo>
                    <a:pt x="5080000" y="2578100"/>
                  </a:lnTo>
                  <a:lnTo>
                    <a:pt x="0" y="2578100"/>
                  </a:lnTo>
                  <a:lnTo>
                    <a:pt x="0" y="6616700"/>
                  </a:lnTo>
                  <a:lnTo>
                    <a:pt x="12192000" y="6616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7649" y="2473325"/>
              <a:ext cx="3060700" cy="6638925"/>
            </a:xfrm>
            <a:custGeom>
              <a:avLst/>
              <a:gdLst/>
              <a:ahLst/>
              <a:cxnLst/>
              <a:rect l="l" t="t" r="r" b="b"/>
              <a:pathLst>
                <a:path w="3060700" h="6638925">
                  <a:moveTo>
                    <a:pt x="6350" y="2581275"/>
                  </a:moveTo>
                  <a:lnTo>
                    <a:pt x="6350" y="6638925"/>
                  </a:lnTo>
                </a:path>
                <a:path w="3060700" h="6638925">
                  <a:moveTo>
                    <a:pt x="0" y="0"/>
                  </a:moveTo>
                  <a:lnTo>
                    <a:pt x="12700" y="0"/>
                  </a:lnTo>
                </a:path>
                <a:path w="3060700" h="6638925">
                  <a:moveTo>
                    <a:pt x="1022350" y="2581275"/>
                  </a:moveTo>
                  <a:lnTo>
                    <a:pt x="1022350" y="6638925"/>
                  </a:lnTo>
                </a:path>
                <a:path w="3060700" h="6638925">
                  <a:moveTo>
                    <a:pt x="1016000" y="0"/>
                  </a:moveTo>
                  <a:lnTo>
                    <a:pt x="1028700" y="0"/>
                  </a:lnTo>
                </a:path>
                <a:path w="3060700" h="6638925">
                  <a:moveTo>
                    <a:pt x="2038350" y="2581275"/>
                  </a:moveTo>
                  <a:lnTo>
                    <a:pt x="2038350" y="6638925"/>
                  </a:lnTo>
                </a:path>
                <a:path w="3060700" h="6638925">
                  <a:moveTo>
                    <a:pt x="2032000" y="0"/>
                  </a:moveTo>
                  <a:lnTo>
                    <a:pt x="2044700" y="0"/>
                  </a:lnTo>
                </a:path>
                <a:path w="3060700" h="6638925">
                  <a:moveTo>
                    <a:pt x="3054350" y="2581275"/>
                  </a:moveTo>
                  <a:lnTo>
                    <a:pt x="3054350" y="6638925"/>
                  </a:lnTo>
                </a:path>
                <a:path w="3060700" h="6638925">
                  <a:moveTo>
                    <a:pt x="3048000" y="0"/>
                  </a:moveTo>
                  <a:lnTo>
                    <a:pt x="3060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7999" y="2470150"/>
              <a:ext cx="12192000" cy="6642100"/>
            </a:xfrm>
            <a:custGeom>
              <a:avLst/>
              <a:gdLst/>
              <a:ahLst/>
              <a:cxnLst/>
              <a:rect l="l" t="t" r="r" b="b"/>
              <a:pathLst>
                <a:path w="12192000" h="6642100">
                  <a:moveTo>
                    <a:pt x="5080000" y="0"/>
                  </a:moveTo>
                  <a:lnTo>
                    <a:pt x="5080000" y="6642100"/>
                  </a:lnTo>
                </a:path>
                <a:path w="12192000" h="6642100">
                  <a:moveTo>
                    <a:pt x="6096000" y="0"/>
                  </a:moveTo>
                  <a:lnTo>
                    <a:pt x="6096000" y="6642100"/>
                  </a:lnTo>
                </a:path>
                <a:path w="12192000" h="6642100">
                  <a:moveTo>
                    <a:pt x="7112000" y="0"/>
                  </a:moveTo>
                  <a:lnTo>
                    <a:pt x="7112000" y="6642100"/>
                  </a:lnTo>
                </a:path>
                <a:path w="12192000" h="6642100">
                  <a:moveTo>
                    <a:pt x="8128000" y="0"/>
                  </a:moveTo>
                  <a:lnTo>
                    <a:pt x="8128000" y="6642100"/>
                  </a:lnTo>
                </a:path>
                <a:path w="12192000" h="6642100">
                  <a:moveTo>
                    <a:pt x="9144000" y="0"/>
                  </a:moveTo>
                  <a:lnTo>
                    <a:pt x="9144000" y="6642100"/>
                  </a:lnTo>
                </a:path>
                <a:path w="12192000" h="6642100">
                  <a:moveTo>
                    <a:pt x="10160000" y="0"/>
                  </a:moveTo>
                  <a:lnTo>
                    <a:pt x="10160000" y="6642100"/>
                  </a:lnTo>
                </a:path>
                <a:path w="12192000" h="6642100">
                  <a:moveTo>
                    <a:pt x="11176000" y="0"/>
                  </a:moveTo>
                  <a:lnTo>
                    <a:pt x="11176000" y="6642100"/>
                  </a:lnTo>
                </a:path>
                <a:path w="12192000" h="6642100">
                  <a:moveTo>
                    <a:pt x="0" y="0"/>
                  </a:moveTo>
                  <a:lnTo>
                    <a:pt x="0" y="6642100"/>
                  </a:lnTo>
                </a:path>
                <a:path w="12192000" h="6642100">
                  <a:moveTo>
                    <a:pt x="12192000" y="0"/>
                  </a:moveTo>
                  <a:lnTo>
                    <a:pt x="12192000" y="6642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1649" y="2473325"/>
              <a:ext cx="12204700" cy="6350"/>
            </a:xfrm>
            <a:custGeom>
              <a:avLst/>
              <a:gdLst/>
              <a:ahLst/>
              <a:cxnLst/>
              <a:rect l="l" t="t" r="r" b="b"/>
              <a:pathLst>
                <a:path w="12204700" h="6350">
                  <a:moveTo>
                    <a:pt x="0" y="6350"/>
                  </a:moveTo>
                  <a:lnTo>
                    <a:pt x="12204700" y="6350"/>
                  </a:lnTo>
                </a:path>
                <a:path w="12204700" h="6350">
                  <a:moveTo>
                    <a:pt x="0" y="0"/>
                  </a:moveTo>
                  <a:lnTo>
                    <a:pt x="1220470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1649" y="9093200"/>
              <a:ext cx="12204700" cy="0"/>
            </a:xfrm>
            <a:custGeom>
              <a:avLst/>
              <a:gdLst/>
              <a:ahLst/>
              <a:cxnLst/>
              <a:rect l="l" t="t" r="r" b="b"/>
              <a:pathLst>
                <a:path w="12204700">
                  <a:moveTo>
                    <a:pt x="0" y="0"/>
                  </a:moveTo>
                  <a:lnTo>
                    <a:pt x="12204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7998" y="2476500"/>
              <a:ext cx="5076190" cy="2578100"/>
            </a:xfrm>
            <a:custGeom>
              <a:avLst/>
              <a:gdLst/>
              <a:ahLst/>
              <a:cxnLst/>
              <a:rect l="l" t="t" r="r" b="b"/>
              <a:pathLst>
                <a:path w="5076190" h="2578100">
                  <a:moveTo>
                    <a:pt x="5075582" y="0"/>
                  </a:moveTo>
                  <a:lnTo>
                    <a:pt x="0" y="0"/>
                  </a:lnTo>
                  <a:lnTo>
                    <a:pt x="0" y="2578100"/>
                  </a:lnTo>
                  <a:lnTo>
                    <a:pt x="5075582" y="2578100"/>
                  </a:lnTo>
                  <a:lnTo>
                    <a:pt x="5075582" y="0"/>
                  </a:lnTo>
                  <a:close/>
                </a:path>
              </a:pathLst>
            </a:custGeom>
            <a:solidFill>
              <a:srgbClr val="2A9FBC">
                <a:alpha val="8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7998" y="2476500"/>
              <a:ext cx="5076190" cy="2578100"/>
            </a:xfrm>
            <a:custGeom>
              <a:avLst/>
              <a:gdLst/>
              <a:ahLst/>
              <a:cxnLst/>
              <a:rect l="l" t="t" r="r" b="b"/>
              <a:pathLst>
                <a:path w="5076190" h="2578100">
                  <a:moveTo>
                    <a:pt x="0" y="0"/>
                  </a:moveTo>
                  <a:lnTo>
                    <a:pt x="5075583" y="0"/>
                  </a:lnTo>
                  <a:lnTo>
                    <a:pt x="5075583" y="2578100"/>
                  </a:lnTo>
                  <a:lnTo>
                    <a:pt x="0" y="25781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CB8596B-912F-8CAE-8869-0586F87741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The</a:t>
            </a:r>
            <a:r>
              <a:rPr spc="-395" dirty="0"/>
              <a:t> </a:t>
            </a:r>
            <a:r>
              <a:rPr spc="105" dirty="0"/>
              <a:t>Bootstrap</a:t>
            </a:r>
            <a:r>
              <a:rPr spc="-390" dirty="0"/>
              <a:t> </a:t>
            </a:r>
            <a:r>
              <a:rPr spc="160" dirty="0"/>
              <a:t>Grid</a:t>
            </a:r>
            <a:r>
              <a:rPr spc="-390" dirty="0"/>
              <a:t> </a:t>
            </a:r>
            <a:r>
              <a:rPr spc="3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1650" y="2466975"/>
            <a:ext cx="12204700" cy="6645275"/>
            <a:chOff x="3041650" y="2466975"/>
            <a:chExt cx="12204700" cy="6645275"/>
          </a:xfrm>
        </p:grpSpPr>
        <p:sp>
          <p:nvSpPr>
            <p:cNvPr id="4" name="object 4"/>
            <p:cNvSpPr/>
            <p:nvPr/>
          </p:nvSpPr>
          <p:spPr>
            <a:xfrm>
              <a:off x="3048000" y="2476499"/>
              <a:ext cx="12192000" cy="6616700"/>
            </a:xfrm>
            <a:custGeom>
              <a:avLst/>
              <a:gdLst/>
              <a:ahLst/>
              <a:cxnLst/>
              <a:rect l="l" t="t" r="r" b="b"/>
              <a:pathLst>
                <a:path w="12192000" h="6616700">
                  <a:moveTo>
                    <a:pt x="12192000" y="2578100"/>
                  </a:moveTo>
                  <a:lnTo>
                    <a:pt x="12192000" y="2578100"/>
                  </a:lnTo>
                  <a:lnTo>
                    <a:pt x="5080000" y="2578100"/>
                  </a:lnTo>
                  <a:lnTo>
                    <a:pt x="5080000" y="0"/>
                  </a:lnTo>
                  <a:lnTo>
                    <a:pt x="0" y="0"/>
                  </a:lnTo>
                  <a:lnTo>
                    <a:pt x="0" y="6616700"/>
                  </a:lnTo>
                  <a:lnTo>
                    <a:pt x="12192000" y="6616700"/>
                  </a:lnTo>
                  <a:lnTo>
                    <a:pt x="12192000" y="257810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4000" y="2470150"/>
              <a:ext cx="4064000" cy="6642100"/>
            </a:xfrm>
            <a:custGeom>
              <a:avLst/>
              <a:gdLst/>
              <a:ahLst/>
              <a:cxnLst/>
              <a:rect l="l" t="t" r="r" b="b"/>
              <a:pathLst>
                <a:path w="4064000" h="6642100">
                  <a:moveTo>
                    <a:pt x="0" y="0"/>
                  </a:moveTo>
                  <a:lnTo>
                    <a:pt x="0" y="6642100"/>
                  </a:lnTo>
                </a:path>
                <a:path w="4064000" h="6642100">
                  <a:moveTo>
                    <a:pt x="1016000" y="0"/>
                  </a:moveTo>
                  <a:lnTo>
                    <a:pt x="1016000" y="6642100"/>
                  </a:lnTo>
                </a:path>
                <a:path w="4064000" h="6642100">
                  <a:moveTo>
                    <a:pt x="2032000" y="0"/>
                  </a:moveTo>
                  <a:lnTo>
                    <a:pt x="2032000" y="6642100"/>
                  </a:lnTo>
                </a:path>
                <a:path w="4064000" h="6642100">
                  <a:moveTo>
                    <a:pt x="3048000" y="0"/>
                  </a:moveTo>
                  <a:lnTo>
                    <a:pt x="3048000" y="6642100"/>
                  </a:lnTo>
                </a:path>
                <a:path w="4064000" h="6642100">
                  <a:moveTo>
                    <a:pt x="4064000" y="0"/>
                  </a:moveTo>
                  <a:lnTo>
                    <a:pt x="4064000" y="6642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37650" y="2473325"/>
              <a:ext cx="5092700" cy="6638925"/>
            </a:xfrm>
            <a:custGeom>
              <a:avLst/>
              <a:gdLst/>
              <a:ahLst/>
              <a:cxnLst/>
              <a:rect l="l" t="t" r="r" b="b"/>
              <a:pathLst>
                <a:path w="5092700" h="6638925">
                  <a:moveTo>
                    <a:pt x="6350" y="2581275"/>
                  </a:moveTo>
                  <a:lnTo>
                    <a:pt x="6350" y="6638925"/>
                  </a:lnTo>
                </a:path>
                <a:path w="5092700" h="6638925">
                  <a:moveTo>
                    <a:pt x="0" y="0"/>
                  </a:moveTo>
                  <a:lnTo>
                    <a:pt x="12700" y="0"/>
                  </a:lnTo>
                </a:path>
                <a:path w="5092700" h="6638925">
                  <a:moveTo>
                    <a:pt x="1022350" y="2581275"/>
                  </a:moveTo>
                  <a:lnTo>
                    <a:pt x="1022350" y="6638925"/>
                  </a:lnTo>
                </a:path>
                <a:path w="5092700" h="6638925">
                  <a:moveTo>
                    <a:pt x="1016000" y="0"/>
                  </a:moveTo>
                  <a:lnTo>
                    <a:pt x="1028700" y="0"/>
                  </a:lnTo>
                </a:path>
                <a:path w="5092700" h="6638925">
                  <a:moveTo>
                    <a:pt x="2038350" y="2581275"/>
                  </a:moveTo>
                  <a:lnTo>
                    <a:pt x="2038350" y="6638925"/>
                  </a:lnTo>
                </a:path>
                <a:path w="5092700" h="6638925">
                  <a:moveTo>
                    <a:pt x="2032000" y="0"/>
                  </a:moveTo>
                  <a:lnTo>
                    <a:pt x="2044700" y="0"/>
                  </a:lnTo>
                </a:path>
                <a:path w="5092700" h="6638925">
                  <a:moveTo>
                    <a:pt x="3054350" y="2581275"/>
                  </a:moveTo>
                  <a:lnTo>
                    <a:pt x="3054350" y="6638925"/>
                  </a:lnTo>
                </a:path>
                <a:path w="5092700" h="6638925">
                  <a:moveTo>
                    <a:pt x="3048000" y="0"/>
                  </a:moveTo>
                  <a:lnTo>
                    <a:pt x="3060700" y="0"/>
                  </a:lnTo>
                </a:path>
                <a:path w="5092700" h="6638925">
                  <a:moveTo>
                    <a:pt x="4070350" y="2581275"/>
                  </a:moveTo>
                  <a:lnTo>
                    <a:pt x="4070350" y="6638925"/>
                  </a:lnTo>
                </a:path>
                <a:path w="5092700" h="6638925">
                  <a:moveTo>
                    <a:pt x="4064000" y="0"/>
                  </a:moveTo>
                  <a:lnTo>
                    <a:pt x="4076700" y="0"/>
                  </a:lnTo>
                </a:path>
                <a:path w="5092700" h="6638925">
                  <a:moveTo>
                    <a:pt x="5086350" y="2581275"/>
                  </a:moveTo>
                  <a:lnTo>
                    <a:pt x="5086350" y="6638925"/>
                  </a:lnTo>
                </a:path>
                <a:path w="5092700" h="6638925">
                  <a:moveTo>
                    <a:pt x="5080000" y="0"/>
                  </a:moveTo>
                  <a:lnTo>
                    <a:pt x="5092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470150"/>
              <a:ext cx="12192000" cy="6642100"/>
            </a:xfrm>
            <a:custGeom>
              <a:avLst/>
              <a:gdLst/>
              <a:ahLst/>
              <a:cxnLst/>
              <a:rect l="l" t="t" r="r" b="b"/>
              <a:pathLst>
                <a:path w="12192000" h="6642100">
                  <a:moveTo>
                    <a:pt x="0" y="0"/>
                  </a:moveTo>
                  <a:lnTo>
                    <a:pt x="0" y="6642100"/>
                  </a:lnTo>
                </a:path>
                <a:path w="12192000" h="6642100">
                  <a:moveTo>
                    <a:pt x="12192000" y="0"/>
                  </a:moveTo>
                  <a:lnTo>
                    <a:pt x="12192000" y="6642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1650" y="2473325"/>
              <a:ext cx="12204700" cy="6350"/>
            </a:xfrm>
            <a:custGeom>
              <a:avLst/>
              <a:gdLst/>
              <a:ahLst/>
              <a:cxnLst/>
              <a:rect l="l" t="t" r="r" b="b"/>
              <a:pathLst>
                <a:path w="12204700" h="6350">
                  <a:moveTo>
                    <a:pt x="0" y="6350"/>
                  </a:moveTo>
                  <a:lnTo>
                    <a:pt x="12204700" y="6350"/>
                  </a:lnTo>
                </a:path>
                <a:path w="12204700" h="6350">
                  <a:moveTo>
                    <a:pt x="0" y="0"/>
                  </a:moveTo>
                  <a:lnTo>
                    <a:pt x="1220470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1650" y="9093200"/>
              <a:ext cx="12204700" cy="0"/>
            </a:xfrm>
            <a:custGeom>
              <a:avLst/>
              <a:gdLst/>
              <a:ahLst/>
              <a:cxnLst/>
              <a:rect l="l" t="t" r="r" b="b"/>
              <a:pathLst>
                <a:path w="12204700">
                  <a:moveTo>
                    <a:pt x="0" y="0"/>
                  </a:moveTo>
                  <a:lnTo>
                    <a:pt x="12204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23582" y="2476500"/>
              <a:ext cx="7116445" cy="2578100"/>
            </a:xfrm>
            <a:custGeom>
              <a:avLst/>
              <a:gdLst/>
              <a:ahLst/>
              <a:cxnLst/>
              <a:rect l="l" t="t" r="r" b="b"/>
              <a:pathLst>
                <a:path w="7116444" h="2578100">
                  <a:moveTo>
                    <a:pt x="7116417" y="0"/>
                  </a:moveTo>
                  <a:lnTo>
                    <a:pt x="0" y="0"/>
                  </a:lnTo>
                  <a:lnTo>
                    <a:pt x="0" y="2578100"/>
                  </a:lnTo>
                  <a:lnTo>
                    <a:pt x="7116417" y="2578100"/>
                  </a:lnTo>
                  <a:lnTo>
                    <a:pt x="7116417" y="0"/>
                  </a:lnTo>
                  <a:close/>
                </a:path>
              </a:pathLst>
            </a:custGeom>
            <a:solidFill>
              <a:srgbClr val="2A9FBC">
                <a:alpha val="8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3582" y="2476500"/>
              <a:ext cx="7116445" cy="2578100"/>
            </a:xfrm>
            <a:custGeom>
              <a:avLst/>
              <a:gdLst/>
              <a:ahLst/>
              <a:cxnLst/>
              <a:rect l="l" t="t" r="r" b="b"/>
              <a:pathLst>
                <a:path w="7116444" h="2578100">
                  <a:moveTo>
                    <a:pt x="0" y="0"/>
                  </a:moveTo>
                  <a:lnTo>
                    <a:pt x="7116417" y="0"/>
                  </a:lnTo>
                  <a:lnTo>
                    <a:pt x="7116417" y="2578100"/>
                  </a:lnTo>
                  <a:lnTo>
                    <a:pt x="0" y="25781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1FB2D79-5E1F-C660-C558-F23532923A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5811" y="4693411"/>
            <a:ext cx="4101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80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5400" spc="15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5400" spc="14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5400" spc="-3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5400" spc="20" dirty="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sz="5400" spc="-26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5400" spc="-195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5400" spc="-210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54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5400" spc="-26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5400" spc="-29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endParaRPr sz="5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277363"/>
            <a:ext cx="63887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15B2A"/>
                </a:solidFill>
                <a:latin typeface="Arial"/>
                <a:cs typeface="Arial"/>
              </a:rPr>
              <a:t>Import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30" dirty="0">
                <a:solidFill>
                  <a:srgbClr val="F15B2A"/>
                </a:solidFill>
                <a:latin typeface="Arial"/>
                <a:cs typeface="Arial"/>
              </a:rPr>
              <a:t>CSS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/>
                <a:cs typeface="Arial"/>
              </a:rPr>
              <a:t>file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/>
                <a:cs typeface="Arial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component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200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CSS</a:t>
            </a:r>
            <a:r>
              <a:rPr spc="-65" dirty="0"/>
              <a:t> </a:t>
            </a:r>
            <a:r>
              <a:rPr spc="-45" dirty="0"/>
              <a:t>only</a:t>
            </a:r>
            <a:r>
              <a:rPr spc="-55" dirty="0"/>
              <a:t> </a:t>
            </a:r>
            <a:r>
              <a:rPr spc="-30" dirty="0"/>
              <a:t>available</a:t>
            </a:r>
            <a:r>
              <a:rPr spc="-60" dirty="0"/>
              <a:t> </a:t>
            </a:r>
            <a:r>
              <a:rPr spc="-40" dirty="0"/>
              <a:t>in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20" dirty="0"/>
              <a:t>component</a:t>
            </a:r>
          </a:p>
          <a:p>
            <a:pPr marL="4612005">
              <a:lnSpc>
                <a:spcPct val="100000"/>
              </a:lnSpc>
              <a:spcBef>
                <a:spcPts val="2710"/>
              </a:spcBef>
            </a:pPr>
            <a:r>
              <a:rPr spc="65" dirty="0"/>
              <a:t>Not</a:t>
            </a:r>
            <a:r>
              <a:rPr spc="-80" dirty="0"/>
              <a:t> </a:t>
            </a:r>
            <a:r>
              <a:rPr spc="-25" dirty="0"/>
              <a:t>a</a:t>
            </a:r>
            <a:r>
              <a:rPr spc="-75" dirty="0"/>
              <a:t> </a:t>
            </a:r>
            <a:r>
              <a:rPr spc="20" dirty="0"/>
              <a:t>React</a:t>
            </a:r>
            <a:r>
              <a:rPr spc="-80" dirty="0"/>
              <a:t> </a:t>
            </a:r>
            <a:r>
              <a:rPr spc="50" dirty="0"/>
              <a:t>feature</a:t>
            </a:r>
          </a:p>
          <a:p>
            <a:pPr marL="4612005" marR="821055">
              <a:lnSpc>
                <a:spcPts val="6820"/>
              </a:lnSpc>
              <a:spcBef>
                <a:spcPts val="655"/>
              </a:spcBef>
            </a:pPr>
            <a:r>
              <a:rPr spc="10" dirty="0"/>
              <a:t>Can</a:t>
            </a:r>
            <a:r>
              <a:rPr spc="-65" dirty="0"/>
              <a:t> </a:t>
            </a:r>
            <a:r>
              <a:rPr spc="10" dirty="0"/>
              <a:t>help</a:t>
            </a:r>
            <a:r>
              <a:rPr spc="-60" dirty="0"/>
              <a:t> </a:t>
            </a:r>
            <a:r>
              <a:rPr spc="40" dirty="0"/>
              <a:t>with</a:t>
            </a:r>
            <a:r>
              <a:rPr spc="-60" dirty="0"/>
              <a:t> </a:t>
            </a:r>
            <a:r>
              <a:rPr spc="-40" dirty="0"/>
              <a:t>organizing</a:t>
            </a:r>
            <a:r>
              <a:rPr spc="-65" dirty="0"/>
              <a:t> </a:t>
            </a:r>
            <a:r>
              <a:rPr spc="-95" dirty="0"/>
              <a:t>classes </a:t>
            </a:r>
            <a:r>
              <a:rPr spc="-930" dirty="0"/>
              <a:t> </a:t>
            </a:r>
            <a:r>
              <a:rPr spc="-85" dirty="0"/>
              <a:t>Avoid</a:t>
            </a:r>
            <a:r>
              <a:rPr spc="-65" dirty="0"/>
              <a:t> </a:t>
            </a:r>
            <a:r>
              <a:rPr spc="-40" dirty="0"/>
              <a:t>scoping</a:t>
            </a:r>
            <a:r>
              <a:rPr spc="-70" dirty="0"/>
              <a:t> </a:t>
            </a:r>
            <a:r>
              <a:rPr spc="-114" dirty="0"/>
              <a:t>issues</a:t>
            </a:r>
          </a:p>
          <a:p>
            <a:pPr marL="4612005">
              <a:lnSpc>
                <a:spcPct val="100000"/>
              </a:lnSpc>
              <a:spcBef>
                <a:spcPts val="2025"/>
              </a:spcBef>
            </a:pPr>
            <a:r>
              <a:rPr spc="-25" dirty="0"/>
              <a:t>Bundled</a:t>
            </a:r>
          </a:p>
          <a:p>
            <a:pPr marL="4612005">
              <a:lnSpc>
                <a:spcPct val="100000"/>
              </a:lnSpc>
              <a:spcBef>
                <a:spcPts val="2615"/>
              </a:spcBef>
            </a:pPr>
            <a:r>
              <a:rPr spc="-100" dirty="0"/>
              <a:t>Class</a:t>
            </a:r>
            <a:r>
              <a:rPr spc="-70" dirty="0"/>
              <a:t> </a:t>
            </a:r>
            <a:r>
              <a:rPr spc="-55" dirty="0"/>
              <a:t>names</a:t>
            </a:r>
            <a:r>
              <a:rPr spc="-65" dirty="0"/>
              <a:t> </a:t>
            </a:r>
            <a:r>
              <a:rPr spc="-5" dirty="0"/>
              <a:t>automatically</a:t>
            </a:r>
            <a:r>
              <a:rPr spc="-65" dirty="0"/>
              <a:t> </a:t>
            </a:r>
            <a:r>
              <a:rPr spc="10" dirty="0"/>
              <a:t>renamed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00CB-7915-807C-F848-A52B96E57A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80411" y="4281932"/>
            <a:ext cx="285813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4620" marR="5080" indent="-122555">
              <a:lnSpc>
                <a:spcPct val="100400"/>
              </a:lnSpc>
              <a:spcBef>
                <a:spcPts val="75"/>
              </a:spcBef>
            </a:pPr>
            <a:r>
              <a:rPr sz="5400" spc="-229" dirty="0">
                <a:solidFill>
                  <a:srgbClr val="404040"/>
                </a:solidFill>
                <a:latin typeface="Lucida Sans Unicode"/>
                <a:cs typeface="Lucida Sans Unicode"/>
              </a:rPr>
              <a:t>Th</a:t>
            </a:r>
            <a:r>
              <a:rPr sz="5400" spc="-20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5400" spc="-3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5400" spc="15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5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sz="54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le  </a:t>
            </a:r>
            <a:r>
              <a:rPr sz="5400" spc="-459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54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34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5400" spc="-41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54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5400" spc="-204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54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1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endParaRPr sz="5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999484"/>
            <a:ext cx="7263130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5" dirty="0">
                <a:solidFill>
                  <a:srgbClr val="F15B2A"/>
                </a:solidFill>
                <a:latin typeface="Arial"/>
                <a:cs typeface="Arial"/>
              </a:rPr>
              <a:t>Can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used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/>
                <a:cs typeface="Arial"/>
              </a:rPr>
              <a:t>with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components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sz="3400" b="1" spc="-125" dirty="0">
                <a:solidFill>
                  <a:srgbClr val="F15B2A"/>
                </a:solidFill>
                <a:latin typeface="Arial"/>
                <a:cs typeface="Arial"/>
              </a:rPr>
              <a:t>Takes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an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0" dirty="0">
                <a:solidFill>
                  <a:srgbClr val="F15B2A"/>
                </a:solidFill>
                <a:latin typeface="Arial"/>
                <a:cs typeface="Arial"/>
              </a:rPr>
              <a:t>object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/>
                <a:cs typeface="Arial"/>
              </a:rPr>
              <a:t>containing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30" dirty="0">
                <a:solidFill>
                  <a:srgbClr val="F15B2A"/>
                </a:solidFill>
                <a:latin typeface="Arial"/>
                <a:cs typeface="Arial"/>
              </a:rPr>
              <a:t>CSS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/>
                <a:cs typeface="Arial"/>
              </a:rPr>
              <a:t>Inline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/>
                <a:cs typeface="Arial"/>
              </a:rPr>
              <a:t>or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45" dirty="0">
                <a:solidFill>
                  <a:srgbClr val="F15B2A"/>
                </a:solidFill>
                <a:latin typeface="Arial"/>
                <a:cs typeface="Arial"/>
              </a:rPr>
              <a:t>pre-declared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0" dirty="0">
                <a:solidFill>
                  <a:srgbClr val="F15B2A"/>
                </a:solidFill>
                <a:latin typeface="Arial"/>
                <a:cs typeface="Arial"/>
              </a:rPr>
              <a:t>object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F34F0-20A8-5A4E-7DD5-1F31AAFB69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411" y="4281932"/>
            <a:ext cx="285813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4620" marR="5080" indent="-122555">
              <a:lnSpc>
                <a:spcPct val="100400"/>
              </a:lnSpc>
              <a:spcBef>
                <a:spcPts val="75"/>
              </a:spcBef>
            </a:pPr>
            <a:r>
              <a:rPr sz="5400" spc="-229" dirty="0">
                <a:solidFill>
                  <a:srgbClr val="404040"/>
                </a:solidFill>
                <a:latin typeface="Lucida Sans Unicode"/>
                <a:cs typeface="Lucida Sans Unicode"/>
              </a:rPr>
              <a:t>Th</a:t>
            </a:r>
            <a:r>
              <a:rPr sz="5400" spc="-20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5400" spc="-3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5400" spc="15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5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sz="54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le  </a:t>
            </a:r>
            <a:r>
              <a:rPr sz="5400" spc="-459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54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-34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5400" spc="-41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54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5400" spc="-204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54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5400" spc="1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endParaRPr sz="5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2604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85" dirty="0">
                <a:solidFill>
                  <a:srgbClr val="F15B2A"/>
                </a:solidFill>
                <a:latin typeface="Arial"/>
                <a:cs typeface="Arial"/>
              </a:rPr>
              <a:t>D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r>
              <a:rPr sz="3400" b="1" spc="-245" dirty="0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sz="3400" b="1" spc="70" dirty="0">
                <a:solidFill>
                  <a:srgbClr val="F15B2A"/>
                </a:solidFill>
                <a:latin typeface="Arial"/>
                <a:cs typeface="Arial"/>
              </a:rPr>
              <a:t>c</a:t>
            </a:r>
            <a:r>
              <a:rPr sz="3400" b="1" spc="-45" dirty="0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r</a:t>
            </a:r>
            <a:r>
              <a:rPr sz="3400" b="1" spc="-50" dirty="0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g</a:t>
            </a:r>
            <a:r>
              <a:rPr sz="3400" b="1" spc="105" dirty="0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d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4417059"/>
            <a:ext cx="442404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Use</a:t>
            </a:r>
            <a:r>
              <a:rPr sz="3400" b="1" spc="-9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30" dirty="0">
                <a:solidFill>
                  <a:srgbClr val="F15B2A"/>
                </a:solidFill>
                <a:latin typeface="Arial"/>
                <a:cs typeface="Arial"/>
              </a:rPr>
              <a:t>CSS</a:t>
            </a:r>
            <a:r>
              <a:rPr sz="3400" b="1" spc="-9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/>
                <a:cs typeface="Arial"/>
              </a:rPr>
              <a:t>files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/>
                <a:cs typeface="Arial"/>
              </a:rPr>
              <a:t>instead:</a:t>
            </a:r>
            <a:endParaRPr sz="3400">
              <a:latin typeface="Arial"/>
              <a:cs typeface="Arial"/>
            </a:endParaRPr>
          </a:p>
          <a:p>
            <a:pPr marL="12700" marR="1776095">
              <a:lnSpc>
                <a:spcPct val="166500"/>
              </a:lnSpc>
              <a:spcBef>
                <a:spcPts val="20"/>
              </a:spcBef>
            </a:pP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Separation </a:t>
            </a: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1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3400" b="1" spc="105" dirty="0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sz="3400" b="1" spc="5" dirty="0">
                <a:solidFill>
                  <a:srgbClr val="F15B2A"/>
                </a:solidFill>
                <a:latin typeface="Arial"/>
                <a:cs typeface="Arial"/>
              </a:rPr>
              <a:t>rf</a:t>
            </a:r>
            <a:r>
              <a:rPr sz="3400" b="1" spc="-45" dirty="0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sz="3400" b="1" spc="-40" dirty="0">
                <a:solidFill>
                  <a:srgbClr val="F15B2A"/>
                </a:solidFill>
                <a:latin typeface="Arial"/>
                <a:cs typeface="Arial"/>
              </a:rPr>
              <a:t>r</a:t>
            </a:r>
            <a:r>
              <a:rPr sz="3400" b="1" spc="-85" dirty="0">
                <a:solidFill>
                  <a:srgbClr val="F15B2A"/>
                </a:solidFill>
                <a:latin typeface="Arial"/>
                <a:cs typeface="Arial"/>
              </a:rPr>
              <a:t>m</a:t>
            </a: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n</a:t>
            </a:r>
            <a:r>
              <a:rPr sz="3400" b="1" spc="70" dirty="0">
                <a:solidFill>
                  <a:srgbClr val="F15B2A"/>
                </a:solidFill>
                <a:latin typeface="Arial"/>
                <a:cs typeface="Arial"/>
              </a:rPr>
              <a:t>c</a:t>
            </a:r>
            <a:r>
              <a:rPr sz="3400" b="1" spc="110" dirty="0">
                <a:solidFill>
                  <a:srgbClr val="F15B2A"/>
                </a:solidFill>
                <a:latin typeface="Arial"/>
                <a:cs typeface="Arial"/>
              </a:rPr>
              <a:t>e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DEF8-5340-FA5A-EC72-A7849614C7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140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Lucida Sans Unicode</vt:lpstr>
      <vt:lpstr>Microsoft Sans Serif</vt:lpstr>
      <vt:lpstr>Tahoma</vt:lpstr>
      <vt:lpstr>Office Theme</vt:lpstr>
      <vt:lpstr>Styling Components</vt:lpstr>
      <vt:lpstr>PowerPoint Presentation</vt:lpstr>
      <vt:lpstr>Bootstrap Typical place to load: index.html  Next.js: not directly accessible</vt:lpstr>
      <vt:lpstr>The Bootstrap Grid System</vt:lpstr>
      <vt:lpstr>The Bootstrap Grid System</vt:lpstr>
      <vt:lpstr>The Bootstrap Grid System</vt:lpstr>
      <vt:lpstr>Import CSS file in a component</vt:lpstr>
      <vt:lpstr>Can be used with components Takes an object containing the CSS  Inline or pre-declared object</vt:lpstr>
      <vt:lpstr>Discouraged</vt:lpstr>
      <vt:lpstr>Next up: Hooks, Props and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2024-10-25T14:25:30Z</dcterms:created>
  <dcterms:modified xsi:type="dcterms:W3CDTF">2024-10-26T16:43:57Z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2024-10-25T00:00:00Z</vt:filetime>
  </property>
</Properties>
</file>