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261" r:id="rId7"/>
    <p:sldId id="287" r:id="rId8"/>
    <p:sldId id="28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9CF1-28D6-473C-9F46-A0C998A8E34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E2C40-B7F4-4DDF-A35D-FB6955A60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9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41918" y="754380"/>
            <a:ext cx="7404163" cy="881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1022" y="5150611"/>
            <a:ext cx="1512316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7272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C8B9-8391-4A01-9498-D2B87DFE2681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7272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B619-6CAE-44B9-B9E9-874C2669E6F5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FD2E-4011-4FAF-ABC0-2B310E606F9C}" type="datetime1">
              <a:rPr lang="en-US" smtClean="0"/>
              <a:t>10/27/2024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0E940-4748-41AD-9CD4-35D0880B7E42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BE62-D3B2-41C1-989B-A5BE45052A87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5785" y="754380"/>
            <a:ext cx="11556428" cy="881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022" y="2288539"/>
            <a:ext cx="15626080" cy="666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7272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718D-C773-4A62-84EC-479FCB9EA576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876" y="2147316"/>
            <a:ext cx="1055179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75"/>
              </a:spcBef>
            </a:pPr>
            <a:r>
              <a:rPr sz="6800" spc="110" dirty="0">
                <a:solidFill>
                  <a:srgbClr val="404040"/>
                </a:solidFill>
              </a:rPr>
              <a:t>Component</a:t>
            </a:r>
            <a:r>
              <a:rPr sz="6800" spc="-229" dirty="0">
                <a:solidFill>
                  <a:srgbClr val="404040"/>
                </a:solidFill>
              </a:rPr>
              <a:t> </a:t>
            </a:r>
            <a:r>
              <a:rPr sz="6800" dirty="0">
                <a:solidFill>
                  <a:srgbClr val="404040"/>
                </a:solidFill>
              </a:rPr>
              <a:t>Rendering</a:t>
            </a:r>
            <a:r>
              <a:rPr sz="6800" spc="-229" dirty="0">
                <a:solidFill>
                  <a:srgbClr val="404040"/>
                </a:solidFill>
              </a:rPr>
              <a:t> </a:t>
            </a:r>
            <a:r>
              <a:rPr sz="6800" spc="-25" dirty="0">
                <a:solidFill>
                  <a:srgbClr val="404040"/>
                </a:solidFill>
              </a:rPr>
              <a:t>and </a:t>
            </a:r>
            <a:r>
              <a:rPr sz="6800" spc="-114" dirty="0">
                <a:solidFill>
                  <a:srgbClr val="404040"/>
                </a:solidFill>
              </a:rPr>
              <a:t>Side</a:t>
            </a:r>
            <a:r>
              <a:rPr sz="6800" spc="-355" dirty="0">
                <a:solidFill>
                  <a:srgbClr val="404040"/>
                </a:solidFill>
              </a:rPr>
              <a:t> </a:t>
            </a:r>
            <a:r>
              <a:rPr sz="6800" spc="70" dirty="0">
                <a:solidFill>
                  <a:srgbClr val="404040"/>
                </a:solidFill>
              </a:rPr>
              <a:t>Effects</a:t>
            </a:r>
            <a:endParaRPr sz="6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2003-82D1-51BB-1395-E62E0D1F07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804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The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Rendering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09100" y="4660900"/>
            <a:ext cx="4775200" cy="2133600"/>
          </a:xfrm>
          <a:custGeom>
            <a:avLst/>
            <a:gdLst/>
            <a:ahLst/>
            <a:cxnLst/>
            <a:rect l="l" t="t" r="r" b="b"/>
            <a:pathLst>
              <a:path w="4775200" h="2133600">
                <a:moveTo>
                  <a:pt x="4775200" y="0"/>
                </a:moveTo>
                <a:lnTo>
                  <a:pt x="0" y="0"/>
                </a:lnTo>
                <a:lnTo>
                  <a:pt x="0" y="2133600"/>
                </a:lnTo>
                <a:lnTo>
                  <a:pt x="4775200" y="2133600"/>
                </a:lnTo>
                <a:lnTo>
                  <a:pt x="47752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135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18706" y="4889500"/>
            <a:ext cx="673848" cy="838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A62E5C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5A03365-58F7-76EA-47B3-DFDADA276B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048" y="4281932"/>
            <a:ext cx="499681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56565">
              <a:lnSpc>
                <a:spcPct val="100400"/>
              </a:lnSpc>
              <a:spcBef>
                <a:spcPts val="75"/>
              </a:spcBef>
            </a:pP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State</a:t>
            </a:r>
            <a:r>
              <a:rPr sz="5400" spc="-3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Changes </a:t>
            </a: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54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75" dirty="0">
                <a:solidFill>
                  <a:srgbClr val="404040"/>
                </a:solidFill>
                <a:latin typeface="Arial MT"/>
                <a:cs typeface="Arial MT"/>
              </a:rPr>
              <a:t>Re-</a:t>
            </a:r>
            <a:r>
              <a:rPr sz="5400" spc="-35" dirty="0">
                <a:solidFill>
                  <a:srgbClr val="404040"/>
                </a:solidFill>
                <a:latin typeface="Arial MT"/>
                <a:cs typeface="Arial MT"/>
              </a:rPr>
              <a:t>Renders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6040" y="3048507"/>
            <a:ext cx="35312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Cascading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80" dirty="0">
                <a:solidFill>
                  <a:srgbClr val="F15B2A"/>
                </a:solidFill>
                <a:latin typeface="Arial Black"/>
                <a:cs typeface="Arial Black"/>
              </a:rPr>
              <a:t>effect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3898900"/>
            <a:ext cx="8220709" cy="3314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sz="3400" spc="-260" dirty="0">
                <a:solidFill>
                  <a:srgbClr val="F15B2A"/>
                </a:solidFill>
                <a:latin typeface="Arial Black"/>
                <a:cs typeface="Arial Black"/>
              </a:rPr>
              <a:t>Doesn't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F15B2A"/>
                </a:solidFill>
                <a:latin typeface="Arial Black"/>
                <a:cs typeface="Arial Black"/>
              </a:rPr>
              <a:t>degrade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5" dirty="0">
                <a:solidFill>
                  <a:srgbClr val="F15B2A"/>
                </a:solidFill>
                <a:latin typeface="Arial Black"/>
                <a:cs typeface="Arial Black"/>
              </a:rPr>
              <a:t>performance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in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F15B2A"/>
                </a:solidFill>
                <a:latin typeface="Arial Black"/>
                <a:cs typeface="Arial Black"/>
              </a:rPr>
              <a:t>a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60" dirty="0">
                <a:solidFill>
                  <a:srgbClr val="F15B2A"/>
                </a:solidFill>
                <a:latin typeface="Arial Black"/>
                <a:cs typeface="Arial Black"/>
              </a:rPr>
              <a:t>well </a:t>
            </a:r>
            <a:r>
              <a:rPr sz="3400" spc="-254" dirty="0">
                <a:solidFill>
                  <a:srgbClr val="F15B2A"/>
                </a:solidFill>
                <a:latin typeface="Arial Black"/>
                <a:cs typeface="Arial Black"/>
              </a:rPr>
              <a:t>designed</a:t>
            </a: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application</a:t>
            </a:r>
            <a:endParaRPr sz="3400">
              <a:latin typeface="Arial Black"/>
              <a:cs typeface="Arial Black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spc="-335" dirty="0">
                <a:solidFill>
                  <a:srgbClr val="F15B2A"/>
                </a:solidFill>
                <a:latin typeface="Arial Black"/>
                <a:cs typeface="Arial Black"/>
              </a:rPr>
              <a:t>Remember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reconciliation</a:t>
            </a:r>
            <a:endParaRPr sz="3400">
              <a:latin typeface="Arial Black"/>
              <a:cs typeface="Arial Black"/>
            </a:endParaRPr>
          </a:p>
          <a:p>
            <a:pPr marL="12700" marR="5080" indent="3175">
              <a:lnSpc>
                <a:spcPct val="100600"/>
              </a:lnSpc>
              <a:spcBef>
                <a:spcPts val="2690"/>
              </a:spcBef>
            </a:pP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Something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to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90" dirty="0">
                <a:solidFill>
                  <a:srgbClr val="F15B2A"/>
                </a:solidFill>
                <a:latin typeface="Arial Black"/>
                <a:cs typeface="Arial Black"/>
              </a:rPr>
              <a:t>always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keep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in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5" dirty="0">
                <a:solidFill>
                  <a:srgbClr val="F15B2A"/>
                </a:solidFill>
                <a:latin typeface="Arial Black"/>
                <a:cs typeface="Arial Black"/>
              </a:rPr>
              <a:t>mind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30" dirty="0">
                <a:solidFill>
                  <a:srgbClr val="F15B2A"/>
                </a:solidFill>
                <a:latin typeface="Arial Black"/>
                <a:cs typeface="Arial Black"/>
              </a:rPr>
              <a:t>when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designing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the</a:t>
            </a:r>
            <a:r>
              <a:rPr sz="3400" spc="-21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application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1AADE-5553-BF2B-0274-0CF7EC05A5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951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A</a:t>
            </a:r>
            <a:r>
              <a:rPr spc="-195" dirty="0"/>
              <a:t> </a:t>
            </a:r>
            <a:r>
              <a:rPr dirty="0"/>
              <a:t>Pure</a:t>
            </a:r>
            <a:r>
              <a:rPr spc="-375" dirty="0"/>
              <a:t> </a:t>
            </a:r>
            <a:r>
              <a:rPr spc="55" dirty="0"/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const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returnNumber</a:t>
            </a:r>
            <a:r>
              <a:rPr spc="-17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()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=&gt;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42;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DED8-C0BB-389C-A6EA-94740BDAEB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Another</a:t>
            </a:r>
            <a:r>
              <a:rPr spc="-275" dirty="0"/>
              <a:t> </a:t>
            </a:r>
            <a:r>
              <a:rPr dirty="0"/>
              <a:t>Pure</a:t>
            </a:r>
            <a:r>
              <a:rPr spc="-270" dirty="0"/>
              <a:t> </a:t>
            </a:r>
            <a:r>
              <a:rPr spc="55" dirty="0"/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const</a:t>
            </a:r>
            <a:r>
              <a:rPr spc="-9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add</a:t>
            </a:r>
            <a:r>
              <a:rPr spc="-90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9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(a,</a:t>
            </a:r>
            <a:r>
              <a:rPr spc="-9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b)</a:t>
            </a:r>
            <a:r>
              <a:rPr spc="-9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=&gt;</a:t>
            </a:r>
            <a:r>
              <a:rPr spc="-8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</a:t>
            </a:r>
            <a:r>
              <a:rPr spc="-9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+</a:t>
            </a:r>
            <a:r>
              <a:rPr spc="-90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b;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C85E2-EC82-D638-A715-1E41B97851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0059" y="4693411"/>
            <a:ext cx="4655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Pure</a:t>
            </a:r>
            <a:r>
              <a:rPr sz="5400" spc="-3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10" dirty="0">
                <a:solidFill>
                  <a:srgbClr val="404040"/>
                </a:solidFill>
                <a:latin typeface="Arial MT"/>
                <a:cs typeface="Arial MT"/>
              </a:rPr>
              <a:t>Functions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3136899"/>
            <a:ext cx="2430145" cy="312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65" dirty="0">
                <a:solidFill>
                  <a:srgbClr val="F15B2A"/>
                </a:solidFill>
                <a:latin typeface="Arial Black"/>
                <a:cs typeface="Arial Black"/>
              </a:rPr>
              <a:t>Easy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to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test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Predictable</a:t>
            </a:r>
            <a:endParaRPr sz="3400">
              <a:latin typeface="Arial Black"/>
              <a:cs typeface="Arial Black"/>
            </a:endParaRPr>
          </a:p>
          <a:p>
            <a:pPr marL="12700" marR="214629">
              <a:lnSpc>
                <a:spcPct val="166500"/>
              </a:lnSpc>
              <a:spcBef>
                <a:spcPts val="20"/>
              </a:spcBef>
            </a:pPr>
            <a:r>
              <a:rPr sz="3400" spc="-310" dirty="0">
                <a:solidFill>
                  <a:srgbClr val="F15B2A"/>
                </a:solidFill>
                <a:latin typeface="Arial Black"/>
                <a:cs typeface="Arial Black"/>
              </a:rPr>
              <a:t>Reliable </a:t>
            </a:r>
            <a:r>
              <a:rPr sz="3400" spc="-290" dirty="0">
                <a:solidFill>
                  <a:srgbClr val="F15B2A"/>
                </a:solidFill>
                <a:latin typeface="Arial Black"/>
                <a:cs typeface="Arial Black"/>
              </a:rPr>
              <a:t>Cacheable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6040" y="6578091"/>
            <a:ext cx="73482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Function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components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F15B2A"/>
                </a:solidFill>
                <a:latin typeface="Arial Black"/>
                <a:cs typeface="Arial Black"/>
              </a:rPr>
              <a:t>must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be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130" dirty="0">
                <a:solidFill>
                  <a:srgbClr val="F15B2A"/>
                </a:solidFill>
                <a:latin typeface="Arial Black"/>
                <a:cs typeface="Arial Black"/>
              </a:rPr>
              <a:t>pure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3A58-1BA0-7C93-4F0C-B9E6FFFDD6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591" y="4281932"/>
            <a:ext cx="395732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4460" marR="5080" indent="-112395">
              <a:lnSpc>
                <a:spcPct val="100400"/>
              </a:lnSpc>
              <a:spcBef>
                <a:spcPts val="75"/>
              </a:spcBef>
            </a:pPr>
            <a:r>
              <a:rPr sz="54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5400" spc="-1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19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5400" spc="-1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100" dirty="0">
                <a:solidFill>
                  <a:srgbClr val="404040"/>
                </a:solidFill>
                <a:latin typeface="Arial MT"/>
                <a:cs typeface="Arial MT"/>
              </a:rPr>
              <a:t>Use </a:t>
            </a:r>
            <a:r>
              <a:rPr sz="5400" spc="-65" dirty="0">
                <a:solidFill>
                  <a:srgbClr val="404040"/>
                </a:solidFill>
                <a:latin typeface="Arial MT"/>
                <a:cs typeface="Arial MT"/>
              </a:rPr>
              <a:t>React.memo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6040" y="2707131"/>
            <a:ext cx="321691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When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60" dirty="0">
                <a:solidFill>
                  <a:srgbClr val="F15B2A"/>
                </a:solidFill>
                <a:latin typeface="Arial Black"/>
                <a:cs typeface="Arial Black"/>
              </a:rPr>
              <a:t>it's</a:t>
            </a:r>
            <a:r>
              <a:rPr sz="3400" spc="-229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faster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305" dirty="0">
                <a:solidFill>
                  <a:srgbClr val="F15B2A"/>
                </a:solidFill>
                <a:latin typeface="Arial Black"/>
                <a:cs typeface="Arial Black"/>
              </a:rPr>
              <a:t>Measure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4420108"/>
            <a:ext cx="564070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Pure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functional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component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3400" spc="-300" dirty="0">
                <a:solidFill>
                  <a:srgbClr val="F15B2A"/>
                </a:solidFill>
                <a:latin typeface="Arial Black"/>
                <a:cs typeface="Arial Black"/>
              </a:rPr>
              <a:t>Renders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0" dirty="0">
                <a:solidFill>
                  <a:srgbClr val="F15B2A"/>
                </a:solidFill>
                <a:latin typeface="Arial Black"/>
                <a:cs typeface="Arial Black"/>
              </a:rPr>
              <a:t>often</a:t>
            </a:r>
            <a:endParaRPr sz="3400">
              <a:latin typeface="Arial Black"/>
              <a:cs typeface="Arial Black"/>
            </a:endParaRPr>
          </a:p>
          <a:p>
            <a:pPr marL="12700" marR="181610">
              <a:lnSpc>
                <a:spcPts val="6790"/>
              </a:lnSpc>
              <a:spcBef>
                <a:spcPts val="480"/>
              </a:spcBef>
            </a:pPr>
            <a:r>
              <a:rPr sz="3400" spc="-210" dirty="0">
                <a:solidFill>
                  <a:srgbClr val="F15B2A"/>
                </a:solidFill>
                <a:latin typeface="Arial Black"/>
                <a:cs typeface="Arial Black"/>
              </a:rPr>
              <a:t>With</a:t>
            </a:r>
            <a:r>
              <a:rPr sz="3400" spc="-22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the </a:t>
            </a:r>
            <a:r>
              <a:rPr sz="3400" spc="-400" dirty="0">
                <a:solidFill>
                  <a:srgbClr val="F15B2A"/>
                </a:solidFill>
                <a:latin typeface="Arial Black"/>
                <a:cs typeface="Arial Black"/>
              </a:rPr>
              <a:t>same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prop </a:t>
            </a: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values </a:t>
            </a:r>
            <a:r>
              <a:rPr sz="3400" spc="-415" dirty="0">
                <a:solidFill>
                  <a:srgbClr val="F15B2A"/>
                </a:solidFill>
                <a:latin typeface="Arial Black"/>
                <a:cs typeface="Arial Black"/>
              </a:rPr>
              <a:t>JSX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50" dirty="0">
                <a:solidFill>
                  <a:srgbClr val="F15B2A"/>
                </a:solidFill>
                <a:latin typeface="Arial Black"/>
                <a:cs typeface="Arial Black"/>
              </a:rPr>
              <a:t>isn't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15B2A"/>
                </a:solidFill>
                <a:latin typeface="Arial Black"/>
                <a:cs typeface="Arial Black"/>
              </a:rPr>
              <a:t>trivial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29564-B7BF-58B9-0DB5-7245C8A65E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398" y="4086859"/>
            <a:ext cx="1010920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596265">
              <a:lnSpc>
                <a:spcPct val="100899"/>
              </a:lnSpc>
              <a:spcBef>
                <a:spcPts val="25"/>
              </a:spcBef>
            </a:pPr>
            <a:r>
              <a:rPr sz="6600" spc="70" dirty="0"/>
              <a:t>htt</a:t>
            </a:r>
            <a:r>
              <a:rPr sz="6600" spc="65" dirty="0"/>
              <a:t>p</a:t>
            </a:r>
            <a:r>
              <a:rPr sz="6600" spc="70" dirty="0"/>
              <a:t>s</a:t>
            </a:r>
            <a:r>
              <a:rPr sz="6600" spc="75" dirty="0"/>
              <a:t>:</a:t>
            </a:r>
            <a:r>
              <a:rPr sz="6600" spc="-665" dirty="0"/>
              <a:t>/</a:t>
            </a:r>
            <a:r>
              <a:rPr sz="6600" spc="70" dirty="0"/>
              <a:t>/reactjs</a:t>
            </a:r>
            <a:r>
              <a:rPr sz="6600" spc="75" dirty="0"/>
              <a:t>.</a:t>
            </a:r>
            <a:r>
              <a:rPr sz="6600" spc="70" dirty="0"/>
              <a:t>org/</a:t>
            </a:r>
            <a:r>
              <a:rPr sz="6600" spc="65" dirty="0"/>
              <a:t>d</a:t>
            </a:r>
            <a:r>
              <a:rPr sz="6600" spc="70" dirty="0"/>
              <a:t>ocs/</a:t>
            </a:r>
            <a:r>
              <a:rPr sz="6600" spc="40" dirty="0"/>
              <a:t> </a:t>
            </a:r>
            <a:r>
              <a:rPr sz="6600" spc="160" dirty="0"/>
              <a:t>react-</a:t>
            </a:r>
            <a:r>
              <a:rPr sz="6600" spc="55" dirty="0"/>
              <a:t>api.html#reactmemo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067C0-AAA8-3335-4AAA-7BE92A6FA2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343" y="4086859"/>
            <a:ext cx="1533525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062095" marR="5080" indent="-4050029">
              <a:lnSpc>
                <a:spcPct val="100899"/>
              </a:lnSpc>
              <a:spcBef>
                <a:spcPts val="25"/>
              </a:spcBef>
            </a:pPr>
            <a:r>
              <a:rPr sz="6600" spc="75" dirty="0"/>
              <a:t>Unpredictable</a:t>
            </a:r>
            <a:r>
              <a:rPr sz="6600" spc="-100" dirty="0"/>
              <a:t> </a:t>
            </a:r>
            <a:r>
              <a:rPr sz="6600" dirty="0"/>
              <a:t>operations</a:t>
            </a:r>
            <a:r>
              <a:rPr sz="6600" spc="-95" dirty="0"/>
              <a:t> </a:t>
            </a:r>
            <a:r>
              <a:rPr sz="6600" dirty="0"/>
              <a:t>in</a:t>
            </a:r>
            <a:r>
              <a:rPr sz="6600" spc="-85" dirty="0"/>
              <a:t> </a:t>
            </a:r>
            <a:r>
              <a:rPr sz="6600" spc="75" dirty="0"/>
              <a:t>components </a:t>
            </a:r>
            <a:r>
              <a:rPr sz="6600" dirty="0"/>
              <a:t>should</a:t>
            </a:r>
            <a:r>
              <a:rPr sz="6600" spc="-190" dirty="0"/>
              <a:t> </a:t>
            </a:r>
            <a:r>
              <a:rPr sz="6600" spc="105" dirty="0"/>
              <a:t>be</a:t>
            </a:r>
            <a:r>
              <a:rPr sz="6600" spc="-175" dirty="0"/>
              <a:t> </a:t>
            </a:r>
            <a:r>
              <a:rPr sz="6600" spc="70" dirty="0"/>
              <a:t>set</a:t>
            </a:r>
            <a:r>
              <a:rPr sz="6600" spc="-180" dirty="0"/>
              <a:t> </a:t>
            </a:r>
            <a:r>
              <a:rPr sz="6600" spc="-10" dirty="0"/>
              <a:t>aside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1EFEC-1CD4-4506-74B2-2D91EC88EF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1247" y="4589779"/>
            <a:ext cx="49256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20" dirty="0"/>
              <a:t>(Side)</a:t>
            </a:r>
            <a:r>
              <a:rPr sz="6600" spc="-229" dirty="0"/>
              <a:t> </a:t>
            </a:r>
            <a:r>
              <a:rPr sz="6600" spc="130" dirty="0"/>
              <a:t>effects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1DB99-0F94-F831-E189-7039FD57CD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7448" y="4693411"/>
            <a:ext cx="4972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30" dirty="0">
                <a:solidFill>
                  <a:srgbClr val="404040"/>
                </a:solidFill>
                <a:latin typeface="Arial MT"/>
                <a:cs typeface="Arial MT"/>
              </a:rPr>
              <a:t>Effect</a:t>
            </a:r>
            <a:r>
              <a:rPr sz="5400" spc="-1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5400" spc="-85" dirty="0">
                <a:solidFill>
                  <a:srgbClr val="404040"/>
                </a:solidFill>
                <a:latin typeface="Arial MT"/>
                <a:cs typeface="Arial MT"/>
              </a:rPr>
              <a:t>Examples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86040" y="3999484"/>
            <a:ext cx="8697595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65" dirty="0">
                <a:solidFill>
                  <a:srgbClr val="F15B2A"/>
                </a:solidFill>
                <a:latin typeface="Arial Black"/>
                <a:cs typeface="Arial Black"/>
              </a:rPr>
              <a:t>API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F15B2A"/>
                </a:solidFill>
                <a:latin typeface="Arial Black"/>
                <a:cs typeface="Arial Black"/>
              </a:rPr>
              <a:t>interaction</a:t>
            </a:r>
            <a:endParaRPr sz="3400">
              <a:latin typeface="Arial Black"/>
              <a:cs typeface="Arial Black"/>
            </a:endParaRP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sz="3400" spc="-380" dirty="0">
                <a:solidFill>
                  <a:srgbClr val="F15B2A"/>
                </a:solidFill>
                <a:latin typeface="Arial Black"/>
                <a:cs typeface="Arial Black"/>
              </a:rPr>
              <a:t>Use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15B2A"/>
                </a:solidFill>
                <a:latin typeface="Arial Black"/>
                <a:cs typeface="Arial Black"/>
              </a:rPr>
              <a:t>browser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85" dirty="0">
                <a:solidFill>
                  <a:srgbClr val="F15B2A"/>
                </a:solidFill>
                <a:latin typeface="Arial Black"/>
                <a:cs typeface="Arial Black"/>
              </a:rPr>
              <a:t>APIs</a:t>
            </a:r>
            <a:r>
              <a:rPr sz="3400" spc="-240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5" dirty="0">
                <a:solidFill>
                  <a:srgbClr val="F15B2A"/>
                </a:solidFill>
                <a:latin typeface="Arial Black"/>
                <a:cs typeface="Arial Black"/>
              </a:rPr>
              <a:t>(e.g.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document,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320" dirty="0">
                <a:solidFill>
                  <a:srgbClr val="F15B2A"/>
                </a:solidFill>
                <a:latin typeface="Arial Black"/>
                <a:cs typeface="Arial Black"/>
              </a:rPr>
              <a:t>window) </a:t>
            </a:r>
            <a:r>
              <a:rPr sz="3400" spc="-305" dirty="0">
                <a:solidFill>
                  <a:srgbClr val="F15B2A"/>
                </a:solidFill>
                <a:latin typeface="Arial Black"/>
                <a:cs typeface="Arial Black"/>
              </a:rPr>
              <a:t>Using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F15B2A"/>
                </a:solidFill>
                <a:latin typeface="Arial Black"/>
                <a:cs typeface="Arial Black"/>
              </a:rPr>
              <a:t>timing</a:t>
            </a:r>
            <a:r>
              <a:rPr sz="3400" spc="-245" dirty="0">
                <a:solidFill>
                  <a:srgbClr val="F15B2A"/>
                </a:solidFill>
                <a:latin typeface="Arial Black"/>
                <a:cs typeface="Arial Black"/>
              </a:rPr>
              <a:t> functions</a:t>
            </a:r>
            <a:r>
              <a:rPr sz="3400" spc="-23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15B2A"/>
                </a:solidFill>
                <a:latin typeface="Arial Black"/>
                <a:cs typeface="Arial Black"/>
              </a:rPr>
              <a:t>(e.g.</a:t>
            </a:r>
            <a:r>
              <a:rPr sz="3400" spc="-225" dirty="0">
                <a:solidFill>
                  <a:srgbClr val="F15B2A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15B2A"/>
                </a:solidFill>
                <a:latin typeface="Arial Black"/>
                <a:cs typeface="Arial Black"/>
              </a:rPr>
              <a:t>setTimeout)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C065-99BB-7727-AC75-A1E9907367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3091" y="4589779"/>
            <a:ext cx="135216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Rendering</a:t>
            </a:r>
            <a:r>
              <a:rPr sz="6600" spc="-235" dirty="0"/>
              <a:t> </a:t>
            </a:r>
            <a:r>
              <a:rPr sz="6600" spc="-345" dirty="0"/>
              <a:t>!==</a:t>
            </a:r>
            <a:r>
              <a:rPr sz="6600" spc="-240" dirty="0"/>
              <a:t> </a:t>
            </a:r>
            <a:r>
              <a:rPr sz="6600" spc="80" dirty="0"/>
              <a:t>Updating</a:t>
            </a:r>
            <a:r>
              <a:rPr sz="6600" spc="-235" dirty="0"/>
              <a:t> </a:t>
            </a:r>
            <a:r>
              <a:rPr sz="6600" spc="200" dirty="0"/>
              <a:t>the</a:t>
            </a:r>
            <a:r>
              <a:rPr sz="6600" spc="-225" dirty="0"/>
              <a:t> </a:t>
            </a:r>
            <a:r>
              <a:rPr sz="6600" spc="-10" dirty="0"/>
              <a:t>browser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5FB67-E792-F70E-B00D-22234BDF67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389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60" dirty="0"/>
              <a:t> </a:t>
            </a:r>
            <a:r>
              <a:rPr spc="125" dirty="0"/>
              <a:t>Effect</a:t>
            </a:r>
            <a:r>
              <a:rPr spc="-265" dirty="0"/>
              <a:t> </a:t>
            </a:r>
            <a:r>
              <a:rPr spc="-20" dirty="0"/>
              <a:t>Hook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680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>
                <a:solidFill>
                  <a:srgbClr val="F15B2A"/>
                </a:solidFill>
              </a:rPr>
              <a:t>useEffect</a:t>
            </a:r>
            <a:r>
              <a:rPr dirty="0">
                <a:solidFill>
                  <a:srgbClr val="FFFFFF"/>
                </a:solidFill>
              </a:rPr>
              <a:t>(()</a:t>
            </a:r>
            <a:r>
              <a:rPr spc="-26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=&gt;</a:t>
            </a:r>
            <a:r>
              <a:rPr spc="-26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{</a:t>
            </a:r>
          </a:p>
          <a:p>
            <a:pPr marL="890905">
              <a:lnSpc>
                <a:spcPct val="100000"/>
              </a:lnSpc>
              <a:spcBef>
                <a:spcPts val="790"/>
              </a:spcBef>
            </a:pPr>
            <a:r>
              <a:rPr dirty="0">
                <a:solidFill>
                  <a:srgbClr val="2A9FBC"/>
                </a:solidFill>
              </a:rPr>
              <a:t>//perform</a:t>
            </a:r>
            <a:r>
              <a:rPr spc="-229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the</a:t>
            </a:r>
            <a:r>
              <a:rPr spc="-229" dirty="0">
                <a:solidFill>
                  <a:srgbClr val="2A9FBC"/>
                </a:solidFill>
              </a:rPr>
              <a:t> </a:t>
            </a:r>
            <a:r>
              <a:rPr spc="-10" dirty="0">
                <a:solidFill>
                  <a:srgbClr val="2A9FBC"/>
                </a:solidFill>
              </a:rPr>
              <a:t>effect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pc="-25" dirty="0">
                <a:solidFill>
                  <a:srgbClr val="FFFFFF"/>
                </a:solidFill>
              </a:rPr>
              <a:t>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CEDB-7A52-EDEA-80E5-B314E969AC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3435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Effect</a:t>
            </a:r>
            <a:r>
              <a:rPr spc="-195" dirty="0"/>
              <a:t> </a:t>
            </a:r>
            <a:r>
              <a:rPr spc="-190" dirty="0"/>
              <a:t>Hook:</a:t>
            </a:r>
            <a:r>
              <a:rPr spc="-180" dirty="0"/>
              <a:t> </a:t>
            </a:r>
            <a:r>
              <a:rPr spc="45" dirty="0"/>
              <a:t>Dependency</a:t>
            </a:r>
            <a:r>
              <a:rPr spc="-180" dirty="0"/>
              <a:t> </a:t>
            </a:r>
            <a:r>
              <a:rPr spc="-10" dirty="0"/>
              <a:t>Array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dirty="0"/>
              <a:t>const</a:t>
            </a:r>
            <a:r>
              <a:rPr spc="-200" dirty="0"/>
              <a:t> </a:t>
            </a:r>
            <a:r>
              <a:rPr dirty="0"/>
              <a:t>[</a:t>
            </a:r>
            <a:r>
              <a:rPr spc="-200" dirty="0"/>
              <a:t> </a:t>
            </a:r>
            <a:r>
              <a:rPr dirty="0"/>
              <a:t>counter,</a:t>
            </a:r>
            <a:r>
              <a:rPr spc="-195" dirty="0"/>
              <a:t> </a:t>
            </a:r>
            <a:r>
              <a:rPr dirty="0"/>
              <a:t>setCounter</a:t>
            </a:r>
            <a:r>
              <a:rPr spc="-200" dirty="0"/>
              <a:t> </a:t>
            </a:r>
            <a:r>
              <a:rPr dirty="0"/>
              <a:t>]</a:t>
            </a:r>
            <a:r>
              <a:rPr spc="-200" dirty="0"/>
              <a:t> </a:t>
            </a:r>
            <a:r>
              <a:rPr spc="-50" dirty="0"/>
              <a:t>= </a:t>
            </a:r>
            <a:r>
              <a:rPr spc="-10" dirty="0"/>
              <a:t>useState(0);</a:t>
            </a: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pc="-10" dirty="0"/>
          </a:p>
          <a:p>
            <a:pPr marL="890905" marR="2145030" indent="-878840">
              <a:lnSpc>
                <a:spcPct val="109700"/>
              </a:lnSpc>
            </a:pPr>
            <a:r>
              <a:rPr dirty="0">
                <a:solidFill>
                  <a:srgbClr val="F15B2A"/>
                </a:solidFill>
              </a:rPr>
              <a:t>useEffect</a:t>
            </a:r>
            <a:r>
              <a:rPr dirty="0">
                <a:solidFill>
                  <a:srgbClr val="FFFFFF"/>
                </a:solidFill>
              </a:rPr>
              <a:t>(()</a:t>
            </a:r>
            <a:r>
              <a:rPr spc="-26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=&gt;</a:t>
            </a:r>
            <a:r>
              <a:rPr spc="-26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{ </a:t>
            </a:r>
            <a:r>
              <a:rPr dirty="0">
                <a:solidFill>
                  <a:srgbClr val="2A9FBC"/>
                </a:solidFill>
              </a:rPr>
              <a:t>document.title</a:t>
            </a:r>
            <a:r>
              <a:rPr spc="-300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=</a:t>
            </a:r>
            <a:r>
              <a:rPr spc="-295" dirty="0">
                <a:solidFill>
                  <a:srgbClr val="2A9FBC"/>
                </a:solidFill>
              </a:rPr>
              <a:t> </a:t>
            </a:r>
            <a:r>
              <a:rPr spc="-10" dirty="0">
                <a:solidFill>
                  <a:srgbClr val="2A9FBC"/>
                </a:solidFill>
              </a:rPr>
              <a:t>counter;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pc="-25" dirty="0">
                <a:solidFill>
                  <a:srgbClr val="FFFFFF"/>
                </a:solidFill>
              </a:rPr>
              <a:t>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28B2-3AF6-748B-CFEF-F45E08AF97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3435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Effect</a:t>
            </a:r>
            <a:r>
              <a:rPr spc="-195" dirty="0"/>
              <a:t> </a:t>
            </a:r>
            <a:r>
              <a:rPr spc="-190" dirty="0"/>
              <a:t>Hook:</a:t>
            </a:r>
            <a:r>
              <a:rPr spc="-180" dirty="0"/>
              <a:t> </a:t>
            </a:r>
            <a:r>
              <a:rPr spc="45" dirty="0"/>
              <a:t>Dependency</a:t>
            </a:r>
            <a:r>
              <a:rPr spc="-180" dirty="0"/>
              <a:t> </a:t>
            </a:r>
            <a:r>
              <a:rPr spc="-10" dirty="0"/>
              <a:t>Array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dirty="0"/>
              <a:t>const</a:t>
            </a:r>
            <a:r>
              <a:rPr spc="-200" dirty="0"/>
              <a:t> </a:t>
            </a:r>
            <a:r>
              <a:rPr dirty="0"/>
              <a:t>[</a:t>
            </a:r>
            <a:r>
              <a:rPr spc="-200" dirty="0"/>
              <a:t> </a:t>
            </a:r>
            <a:r>
              <a:rPr dirty="0"/>
              <a:t>counter,</a:t>
            </a:r>
            <a:r>
              <a:rPr spc="-195" dirty="0"/>
              <a:t> </a:t>
            </a:r>
            <a:r>
              <a:rPr dirty="0"/>
              <a:t>setCounter</a:t>
            </a:r>
            <a:r>
              <a:rPr spc="-200" dirty="0"/>
              <a:t> </a:t>
            </a:r>
            <a:r>
              <a:rPr dirty="0"/>
              <a:t>]</a:t>
            </a:r>
            <a:r>
              <a:rPr spc="-200" dirty="0"/>
              <a:t> </a:t>
            </a:r>
            <a:r>
              <a:rPr spc="-50" dirty="0"/>
              <a:t>= </a:t>
            </a:r>
            <a:r>
              <a:rPr spc="-10" dirty="0"/>
              <a:t>useState(0);</a:t>
            </a: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pc="-10" dirty="0"/>
          </a:p>
          <a:p>
            <a:pPr marL="890905" marR="2145030" indent="-878840">
              <a:lnSpc>
                <a:spcPct val="109700"/>
              </a:lnSpc>
            </a:pPr>
            <a:r>
              <a:rPr dirty="0">
                <a:solidFill>
                  <a:srgbClr val="F15B2A"/>
                </a:solidFill>
              </a:rPr>
              <a:t>useEffect</a:t>
            </a:r>
            <a:r>
              <a:rPr dirty="0">
                <a:solidFill>
                  <a:srgbClr val="FFFFFF"/>
                </a:solidFill>
              </a:rPr>
              <a:t>(()</a:t>
            </a:r>
            <a:r>
              <a:rPr spc="-26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=&gt;</a:t>
            </a:r>
            <a:r>
              <a:rPr spc="-26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{ </a:t>
            </a:r>
            <a:r>
              <a:rPr dirty="0">
                <a:solidFill>
                  <a:srgbClr val="2A9FBC"/>
                </a:solidFill>
              </a:rPr>
              <a:t>document.title</a:t>
            </a:r>
            <a:r>
              <a:rPr spc="-300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=</a:t>
            </a:r>
            <a:r>
              <a:rPr spc="-295" dirty="0">
                <a:solidFill>
                  <a:srgbClr val="2A9FBC"/>
                </a:solidFill>
              </a:rPr>
              <a:t> </a:t>
            </a:r>
            <a:r>
              <a:rPr spc="-10" dirty="0">
                <a:solidFill>
                  <a:srgbClr val="2A9FBC"/>
                </a:solidFill>
              </a:rPr>
              <a:t>counter;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>
                <a:solidFill>
                  <a:srgbClr val="FFFFFF"/>
                </a:solidFill>
              </a:rPr>
              <a:t>},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15B2A"/>
                </a:solidFill>
              </a:rPr>
              <a:t>[</a:t>
            </a:r>
            <a:r>
              <a:rPr spc="-130" dirty="0">
                <a:solidFill>
                  <a:srgbClr val="F15B2A"/>
                </a:solidFill>
              </a:rPr>
              <a:t> </a:t>
            </a:r>
            <a:r>
              <a:rPr dirty="0">
                <a:solidFill>
                  <a:srgbClr val="F15B2A"/>
                </a:solidFill>
              </a:rPr>
              <a:t>counter</a:t>
            </a:r>
            <a:r>
              <a:rPr spc="-135" dirty="0">
                <a:solidFill>
                  <a:srgbClr val="F15B2A"/>
                </a:solidFill>
              </a:rPr>
              <a:t> </a:t>
            </a:r>
            <a:r>
              <a:rPr spc="-25" dirty="0">
                <a:solidFill>
                  <a:srgbClr val="F15B2A"/>
                </a:solidFill>
              </a:rPr>
              <a:t>]);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8124-45E4-7767-B032-A4538A2BFD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0976" y="3081020"/>
            <a:ext cx="10786110" cy="405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0">
              <a:lnSpc>
                <a:spcPct val="100000"/>
              </a:lnSpc>
              <a:spcBef>
                <a:spcPts val="100"/>
              </a:spcBef>
            </a:pPr>
            <a:r>
              <a:rPr sz="6600" spc="45" dirty="0">
                <a:solidFill>
                  <a:srgbClr val="FFFFFF"/>
                </a:solidFill>
                <a:latin typeface="Arial MT"/>
                <a:cs typeface="Arial MT"/>
              </a:rPr>
              <a:t>Optional</a:t>
            </a:r>
            <a:r>
              <a:rPr sz="6600" spc="-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Arial MT"/>
                <a:cs typeface="Arial MT"/>
              </a:rPr>
              <a:t>exercise:</a:t>
            </a:r>
            <a:endParaRPr sz="6600">
              <a:latin typeface="Arial MT"/>
              <a:cs typeface="Arial MT"/>
            </a:endParaRPr>
          </a:p>
          <a:p>
            <a:pPr marL="12065" marR="5080" algn="ctr">
              <a:lnSpc>
                <a:spcPct val="99800"/>
              </a:lnSpc>
              <a:spcBef>
                <a:spcPts val="85"/>
              </a:spcBef>
            </a:pPr>
            <a:r>
              <a:rPr sz="6600" spc="-80" dirty="0">
                <a:solidFill>
                  <a:srgbClr val="FFFFFF"/>
                </a:solidFill>
                <a:latin typeface="Arial MT"/>
                <a:cs typeface="Arial MT"/>
              </a:rPr>
              <a:t>Persist</a:t>
            </a:r>
            <a:r>
              <a:rPr sz="6600" spc="-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6600" spc="-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6600" spc="-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dirty="0">
                <a:solidFill>
                  <a:srgbClr val="FFFFFF"/>
                </a:solidFill>
                <a:latin typeface="Arial MT"/>
                <a:cs typeface="Arial MT"/>
              </a:rPr>
              <a:t>house</a:t>
            </a:r>
            <a:r>
              <a:rPr sz="6600" spc="-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6600" spc="125" dirty="0">
                <a:solidFill>
                  <a:srgbClr val="FFFFFF"/>
                </a:solidFill>
                <a:latin typeface="Arial MT"/>
                <a:cs typeface="Arial MT"/>
              </a:rPr>
              <a:t>extract</a:t>
            </a:r>
            <a:r>
              <a:rPr sz="6600" spc="-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2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6600" spc="-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70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6600" spc="-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240" dirty="0">
                <a:solidFill>
                  <a:srgbClr val="FFFFFF"/>
                </a:solidFill>
                <a:latin typeface="Arial MT"/>
                <a:cs typeface="Arial MT"/>
              </a:rPr>
              <a:t>button</a:t>
            </a:r>
            <a:r>
              <a:rPr sz="6600" spc="-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13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6600" spc="-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66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6600" spc="-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600" spc="130" dirty="0">
                <a:solidFill>
                  <a:srgbClr val="FFFFFF"/>
                </a:solidFill>
                <a:latin typeface="Arial MT"/>
                <a:cs typeface="Arial MT"/>
              </a:rPr>
              <a:t>component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E52FE-73B6-D5E8-C7C3-17B41B1F16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Effect</a:t>
            </a:r>
            <a:r>
              <a:rPr spc="-254" dirty="0"/>
              <a:t> </a:t>
            </a:r>
            <a:r>
              <a:rPr spc="-190" dirty="0"/>
              <a:t>Hook:</a:t>
            </a:r>
            <a:r>
              <a:rPr spc="-200" dirty="0"/>
              <a:t> </a:t>
            </a:r>
            <a:r>
              <a:rPr spc="-10" dirty="0"/>
              <a:t>Separation</a:t>
            </a:r>
            <a:r>
              <a:rPr spc="-229" dirty="0"/>
              <a:t> </a:t>
            </a:r>
            <a:r>
              <a:rPr spc="140" dirty="0"/>
              <a:t>of</a:t>
            </a:r>
            <a:r>
              <a:rPr spc="-220" dirty="0"/>
              <a:t> </a:t>
            </a:r>
            <a:r>
              <a:rPr spc="-10" dirty="0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2" y="2364739"/>
            <a:ext cx="11183620" cy="635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 marR="5080" indent="-878840">
              <a:lnSpc>
                <a:spcPct val="109600"/>
              </a:lnSpc>
              <a:spcBef>
                <a:spcPts val="100"/>
              </a:spcBef>
            </a:pPr>
            <a:r>
              <a:rPr sz="5400" dirty="0">
                <a:solidFill>
                  <a:srgbClr val="F15B2A"/>
                </a:solidFill>
                <a:latin typeface="Courier New"/>
                <a:cs typeface="Courier New"/>
              </a:rPr>
              <a:t>useEffect</a:t>
            </a:r>
            <a:r>
              <a:rPr sz="5400" dirty="0">
                <a:solidFill>
                  <a:srgbClr val="FFFFFF"/>
                </a:solidFill>
                <a:latin typeface="Courier New"/>
                <a:cs typeface="Courier New"/>
              </a:rPr>
              <a:t>(()</a:t>
            </a:r>
            <a:r>
              <a:rPr sz="5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5400" spc="-50" dirty="0">
                <a:solidFill>
                  <a:srgbClr val="FFFFFF"/>
                </a:solidFill>
                <a:latin typeface="Courier New"/>
                <a:cs typeface="Courier New"/>
              </a:rPr>
              <a:t> { </a:t>
            </a:r>
            <a:r>
              <a:rPr sz="5400" dirty="0">
                <a:solidFill>
                  <a:srgbClr val="2A9FBC"/>
                </a:solidFill>
                <a:latin typeface="Courier New"/>
                <a:cs typeface="Courier New"/>
              </a:rPr>
              <a:t>document.title</a:t>
            </a:r>
            <a:r>
              <a:rPr sz="5400" spc="-5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5400" dirty="0">
                <a:solidFill>
                  <a:srgbClr val="2A9FBC"/>
                </a:solidFill>
                <a:latin typeface="Courier New"/>
                <a:cs typeface="Courier New"/>
              </a:rPr>
              <a:t>=</a:t>
            </a:r>
            <a:r>
              <a:rPr sz="5400" spc="-4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5400" spc="-10" dirty="0">
                <a:solidFill>
                  <a:srgbClr val="2A9FBC"/>
                </a:solidFill>
                <a:latin typeface="Courier New"/>
                <a:cs typeface="Courier New"/>
              </a:rPr>
              <a:t>counter;</a:t>
            </a:r>
            <a:endParaRPr sz="5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5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dirty="0">
                <a:solidFill>
                  <a:srgbClr val="F15B2A"/>
                </a:solidFill>
                <a:latin typeface="Courier New"/>
                <a:cs typeface="Courier New"/>
              </a:rPr>
              <a:t>[</a:t>
            </a:r>
            <a:r>
              <a:rPr sz="5400" spc="-2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5400" dirty="0">
                <a:solidFill>
                  <a:srgbClr val="F15B2A"/>
                </a:solidFill>
                <a:latin typeface="Courier New"/>
                <a:cs typeface="Courier New"/>
              </a:rPr>
              <a:t>counter</a:t>
            </a:r>
            <a:r>
              <a:rPr sz="5400" spc="-2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5400" spc="-25" dirty="0">
                <a:solidFill>
                  <a:srgbClr val="F15B2A"/>
                </a:solidFill>
                <a:latin typeface="Courier New"/>
                <a:cs typeface="Courier New"/>
              </a:rPr>
              <a:t>]);</a:t>
            </a:r>
            <a:endParaRPr sz="5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5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5400" dirty="0">
                <a:solidFill>
                  <a:srgbClr val="F15B2A"/>
                </a:solidFill>
                <a:latin typeface="Courier New"/>
                <a:cs typeface="Courier New"/>
              </a:rPr>
              <a:t>useEffect</a:t>
            </a:r>
            <a:r>
              <a:rPr sz="5400" dirty="0">
                <a:solidFill>
                  <a:srgbClr val="FFFFFF"/>
                </a:solidFill>
                <a:latin typeface="Courier New"/>
                <a:cs typeface="Courier New"/>
              </a:rPr>
              <a:t>(()</a:t>
            </a:r>
            <a:r>
              <a:rPr sz="5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5400" spc="-50" dirty="0">
                <a:solidFill>
                  <a:srgbClr val="FFFFFF"/>
                </a:solidFill>
                <a:latin typeface="Courier New"/>
                <a:cs typeface="Courier New"/>
              </a:rPr>
              <a:t> {</a:t>
            </a:r>
            <a:endParaRPr sz="54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625"/>
              </a:spcBef>
            </a:pPr>
            <a:r>
              <a:rPr sz="5400" dirty="0">
                <a:solidFill>
                  <a:srgbClr val="2A9FBC"/>
                </a:solidFill>
                <a:latin typeface="Courier New"/>
                <a:cs typeface="Courier New"/>
              </a:rPr>
              <a:t>//fetch</a:t>
            </a:r>
            <a:r>
              <a:rPr sz="5400" spc="-40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5400" dirty="0">
                <a:solidFill>
                  <a:srgbClr val="2A9FBC"/>
                </a:solidFill>
                <a:latin typeface="Courier New"/>
                <a:cs typeface="Courier New"/>
              </a:rPr>
              <a:t>from</a:t>
            </a:r>
            <a:r>
              <a:rPr sz="5400" spc="-35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5400" spc="-25" dirty="0">
                <a:solidFill>
                  <a:srgbClr val="2A9FBC"/>
                </a:solidFill>
                <a:latin typeface="Courier New"/>
                <a:cs typeface="Courier New"/>
              </a:rPr>
              <a:t>API</a:t>
            </a:r>
            <a:endParaRPr sz="5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4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5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5400" dirty="0">
                <a:solidFill>
                  <a:srgbClr val="F15B2A"/>
                </a:solidFill>
                <a:latin typeface="Courier New"/>
                <a:cs typeface="Courier New"/>
              </a:rPr>
              <a:t>[</a:t>
            </a:r>
            <a:r>
              <a:rPr sz="5400" spc="-1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5400" spc="-25" dirty="0">
                <a:solidFill>
                  <a:srgbClr val="F15B2A"/>
                </a:solidFill>
                <a:latin typeface="Courier New"/>
                <a:cs typeface="Courier New"/>
              </a:rPr>
              <a:t>]);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DC2E2-1540-D37D-7237-5A7A884617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7845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Effect</a:t>
            </a:r>
            <a:r>
              <a:rPr spc="-195" dirty="0"/>
              <a:t> </a:t>
            </a:r>
            <a:r>
              <a:rPr spc="-190" dirty="0"/>
              <a:t>Hook:</a:t>
            </a:r>
            <a:r>
              <a:rPr spc="-185" dirty="0"/>
              <a:t> </a:t>
            </a:r>
            <a:r>
              <a:rPr dirty="0"/>
              <a:t>Cleaning</a:t>
            </a:r>
            <a:r>
              <a:rPr spc="-190" dirty="0"/>
              <a:t> </a:t>
            </a:r>
            <a:r>
              <a:rPr spc="-25" dirty="0"/>
              <a:t>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2" y="2288539"/>
            <a:ext cx="8580755" cy="66675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useEffect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(()</a:t>
            </a:r>
            <a:r>
              <a:rPr sz="6600" spc="-2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6600" spc="-2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6600">
              <a:latin typeface="Courier New"/>
              <a:cs typeface="Courier New"/>
            </a:endParaRPr>
          </a:p>
          <a:p>
            <a:pPr marL="890905" marR="635635">
              <a:lnSpc>
                <a:spcPts val="8810"/>
              </a:lnSpc>
              <a:spcBef>
                <a:spcPts val="320"/>
              </a:spcBef>
            </a:pPr>
            <a:r>
              <a:rPr sz="6600" spc="-10" dirty="0">
                <a:solidFill>
                  <a:srgbClr val="2A9FBC"/>
                </a:solidFill>
                <a:latin typeface="Courier New"/>
                <a:cs typeface="Courier New"/>
              </a:rPr>
              <a:t>//subscribe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6600" spc="-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66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6600" spc="-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6600">
              <a:latin typeface="Courier New"/>
              <a:cs typeface="Courier New"/>
            </a:endParaRPr>
          </a:p>
          <a:p>
            <a:pPr marL="1769745">
              <a:lnSpc>
                <a:spcPct val="100000"/>
              </a:lnSpc>
              <a:spcBef>
                <a:spcPts val="350"/>
              </a:spcBef>
            </a:pPr>
            <a:r>
              <a:rPr sz="6600" spc="-10" dirty="0">
                <a:solidFill>
                  <a:srgbClr val="2A9FBC"/>
                </a:solidFill>
                <a:latin typeface="Courier New"/>
                <a:cs typeface="Courier New"/>
              </a:rPr>
              <a:t>//unsubscribe</a:t>
            </a:r>
            <a:endParaRPr sz="6600">
              <a:latin typeface="Courier New"/>
              <a:cs typeface="Courier New"/>
            </a:endParaRPr>
          </a:p>
          <a:p>
            <a:pPr marL="890905">
              <a:lnSpc>
                <a:spcPct val="100000"/>
              </a:lnSpc>
              <a:spcBef>
                <a:spcPts val="765"/>
              </a:spcBef>
            </a:pPr>
            <a:r>
              <a:rPr sz="6600" spc="-25" dirty="0">
                <a:solidFill>
                  <a:srgbClr val="FFFFFF"/>
                </a:solidFill>
                <a:latin typeface="Courier New"/>
                <a:cs typeface="Courier New"/>
              </a:rPr>
              <a:t>};</a:t>
            </a:r>
            <a:endParaRPr sz="6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66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[</a:t>
            </a:r>
            <a:r>
              <a:rPr sz="6600" spc="-6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6600" spc="-25" dirty="0">
                <a:solidFill>
                  <a:srgbClr val="F15B2A"/>
                </a:solidFill>
                <a:latin typeface="Courier New"/>
                <a:cs typeface="Courier New"/>
              </a:rPr>
              <a:t>]);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3549E-1DB9-6DCD-8776-3E3857422F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1278" y="4086859"/>
            <a:ext cx="9504680" cy="20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Coming</a:t>
            </a:r>
            <a:r>
              <a:rPr sz="6600" spc="-65" dirty="0"/>
              <a:t> </a:t>
            </a:r>
            <a:r>
              <a:rPr sz="6600" spc="-25" dirty="0"/>
              <a:t>up:</a:t>
            </a:r>
            <a:endParaRPr sz="6600"/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6600" dirty="0"/>
              <a:t>The</a:t>
            </a:r>
            <a:r>
              <a:rPr sz="6600" spc="-260" dirty="0"/>
              <a:t> </a:t>
            </a:r>
            <a:r>
              <a:rPr sz="6600" dirty="0"/>
              <a:t>Memo</a:t>
            </a:r>
            <a:r>
              <a:rPr sz="6600" spc="-254" dirty="0"/>
              <a:t> </a:t>
            </a:r>
            <a:r>
              <a:rPr sz="6600" dirty="0"/>
              <a:t>and</a:t>
            </a:r>
            <a:r>
              <a:rPr sz="6600" spc="-260" dirty="0"/>
              <a:t> </a:t>
            </a:r>
            <a:r>
              <a:rPr sz="6600" spc="-60" dirty="0"/>
              <a:t>Ref</a:t>
            </a:r>
            <a:r>
              <a:rPr sz="6600" spc="-250" dirty="0"/>
              <a:t> </a:t>
            </a:r>
            <a:r>
              <a:rPr sz="6600" spc="-10" dirty="0"/>
              <a:t>hooks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0728C-70D5-022F-8A65-7E1152C4AE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556" y="3583940"/>
            <a:ext cx="6846570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75"/>
              </a:spcBef>
            </a:pPr>
            <a:r>
              <a:rPr sz="6600" dirty="0"/>
              <a:t>Memo</a:t>
            </a:r>
            <a:r>
              <a:rPr sz="6600" spc="-60" dirty="0"/>
              <a:t> </a:t>
            </a:r>
            <a:r>
              <a:rPr sz="6600" spc="-10" dirty="0"/>
              <a:t>hook: </a:t>
            </a:r>
            <a:r>
              <a:rPr sz="6600" spc="-40" dirty="0"/>
              <a:t>Memoize</a:t>
            </a:r>
            <a:r>
              <a:rPr sz="6600" spc="-380" dirty="0"/>
              <a:t> </a:t>
            </a:r>
            <a:r>
              <a:rPr sz="6600" spc="-55" dirty="0"/>
              <a:t>values</a:t>
            </a:r>
            <a:r>
              <a:rPr sz="6600" spc="-380" dirty="0"/>
              <a:t> </a:t>
            </a:r>
            <a:r>
              <a:rPr sz="6600" spc="-35" dirty="0"/>
              <a:t>in </a:t>
            </a:r>
            <a:r>
              <a:rPr sz="6600" spc="80" dirty="0"/>
              <a:t>components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DED7F-C821-84D1-C820-F8A5C6909D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325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180" dirty="0"/>
              <a:t> </a:t>
            </a:r>
            <a:r>
              <a:rPr dirty="0"/>
              <a:t>Memo</a:t>
            </a:r>
            <a:r>
              <a:rPr spc="-175" dirty="0"/>
              <a:t> </a:t>
            </a:r>
            <a:r>
              <a:rPr spc="-20" dirty="0"/>
              <a:t>Hook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2" y="3943604"/>
            <a:ext cx="17008475" cy="335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 marR="5080" indent="-878840">
              <a:lnSpc>
                <a:spcPct val="110000"/>
              </a:lnSpc>
              <a:spcBef>
                <a:spcPts val="100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6600" spc="-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result</a:t>
            </a:r>
            <a:r>
              <a:rPr sz="6600" spc="-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spc="-5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6600" spc="-10" dirty="0">
                <a:solidFill>
                  <a:srgbClr val="2A9FBC"/>
                </a:solidFill>
                <a:latin typeface="Courier New"/>
                <a:cs typeface="Courier New"/>
              </a:rPr>
              <a:t>timeConsumingCalculation</a:t>
            </a:r>
            <a:r>
              <a:rPr sz="6600" spc="-10" dirty="0">
                <a:solidFill>
                  <a:srgbClr val="FFFFFF"/>
                </a:solidFill>
                <a:latin typeface="Courier New"/>
                <a:cs typeface="Courier New"/>
              </a:rPr>
              <a:t>(houses)</a:t>
            </a:r>
            <a:endParaRPr sz="6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6600" spc="-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FCA16-E462-A3AB-DCB8-6FAD1EFF8A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325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180" dirty="0"/>
              <a:t> </a:t>
            </a:r>
            <a:r>
              <a:rPr dirty="0"/>
              <a:t>Memo</a:t>
            </a:r>
            <a:r>
              <a:rPr spc="-175" dirty="0"/>
              <a:t> </a:t>
            </a:r>
            <a:r>
              <a:rPr spc="-20" dirty="0"/>
              <a:t>Hook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2" y="3394964"/>
            <a:ext cx="16632555" cy="445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 marR="1514475" indent="-878840">
              <a:lnSpc>
                <a:spcPct val="109700"/>
              </a:lnSpc>
              <a:spcBef>
                <a:spcPts val="100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6600" spc="-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result</a:t>
            </a:r>
            <a:r>
              <a:rPr sz="6600" spc="-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6600" spc="-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useMemo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(()</a:t>
            </a:r>
            <a:r>
              <a:rPr sz="6600" spc="-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6600" spc="-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spc="-5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6600" spc="-1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endParaRPr sz="6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6600" spc="-10" dirty="0">
                <a:solidFill>
                  <a:srgbClr val="2A9FBC"/>
                </a:solidFill>
                <a:latin typeface="Courier New"/>
                <a:cs typeface="Courier New"/>
              </a:rPr>
              <a:t>timeConsumingCalculation</a:t>
            </a:r>
            <a:r>
              <a:rPr sz="6600" spc="-10" dirty="0">
                <a:solidFill>
                  <a:srgbClr val="FFFFFF"/>
                </a:solidFill>
                <a:latin typeface="Courier New"/>
                <a:cs typeface="Courier New"/>
              </a:rPr>
              <a:t>(houses);</a:t>
            </a:r>
            <a:endParaRPr sz="6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6600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r>
              <a:rPr sz="6600" spc="-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[</a:t>
            </a:r>
            <a:r>
              <a:rPr sz="6600" spc="-12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6600" dirty="0">
                <a:solidFill>
                  <a:srgbClr val="F15B2A"/>
                </a:solidFill>
                <a:latin typeface="Courier New"/>
                <a:cs typeface="Courier New"/>
              </a:rPr>
              <a:t>houses</a:t>
            </a:r>
            <a:r>
              <a:rPr sz="6600" spc="-120" dirty="0">
                <a:solidFill>
                  <a:srgbClr val="F15B2A"/>
                </a:solidFill>
                <a:latin typeface="Courier New"/>
                <a:cs typeface="Courier New"/>
              </a:rPr>
              <a:t> </a:t>
            </a:r>
            <a:r>
              <a:rPr sz="6600" spc="-25" dirty="0">
                <a:solidFill>
                  <a:srgbClr val="F15B2A"/>
                </a:solidFill>
                <a:latin typeface="Courier New"/>
                <a:cs typeface="Courier New"/>
              </a:rPr>
              <a:t>]);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FAB4-617E-A727-20CD-5388A9EC58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006" y="3583940"/>
            <a:ext cx="7774305" cy="3049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00299"/>
              </a:lnSpc>
              <a:spcBef>
                <a:spcPts val="75"/>
              </a:spcBef>
            </a:pPr>
            <a:r>
              <a:rPr sz="6600" dirty="0"/>
              <a:t>When</a:t>
            </a:r>
            <a:r>
              <a:rPr sz="6600" spc="-229" dirty="0"/>
              <a:t> </a:t>
            </a:r>
            <a:r>
              <a:rPr sz="6600" spc="200" dirty="0"/>
              <a:t>the</a:t>
            </a:r>
            <a:r>
              <a:rPr sz="6600" spc="-229" dirty="0"/>
              <a:t> </a:t>
            </a:r>
            <a:r>
              <a:rPr sz="6600" spc="50" dirty="0"/>
              <a:t>state</a:t>
            </a:r>
            <a:r>
              <a:rPr sz="6600" spc="-229" dirty="0"/>
              <a:t> </a:t>
            </a:r>
            <a:r>
              <a:rPr sz="6600" spc="165" dirty="0"/>
              <a:t>of</a:t>
            </a:r>
            <a:r>
              <a:rPr sz="6600" spc="-225" dirty="0"/>
              <a:t> </a:t>
            </a:r>
            <a:r>
              <a:rPr sz="6600" spc="-50" dirty="0"/>
              <a:t>a </a:t>
            </a:r>
            <a:r>
              <a:rPr sz="6600" spc="135" dirty="0"/>
              <a:t>component</a:t>
            </a:r>
            <a:r>
              <a:rPr sz="6600" spc="-225" dirty="0"/>
              <a:t> </a:t>
            </a:r>
            <a:r>
              <a:rPr sz="6600" spc="-10" dirty="0"/>
              <a:t>changes </a:t>
            </a:r>
            <a:r>
              <a:rPr sz="6600" spc="229" dirty="0"/>
              <a:t>it</a:t>
            </a:r>
            <a:r>
              <a:rPr sz="6600" spc="-235" dirty="0"/>
              <a:t> </a:t>
            </a:r>
            <a:r>
              <a:rPr sz="6600" spc="155" dirty="0"/>
              <a:t>re-</a:t>
            </a:r>
            <a:r>
              <a:rPr sz="6600" spc="-10" dirty="0"/>
              <a:t>renders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AC0AD-65D0-C214-9B96-4623C02066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705" y="3583940"/>
            <a:ext cx="13848715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6600" spc="-40" dirty="0"/>
              <a:t>Ref</a:t>
            </a:r>
            <a:r>
              <a:rPr sz="6600" spc="-409" dirty="0"/>
              <a:t> </a:t>
            </a:r>
            <a:r>
              <a:rPr sz="6600" spc="-10" dirty="0"/>
              <a:t>hook:</a:t>
            </a:r>
            <a:endParaRPr sz="6600"/>
          </a:p>
          <a:p>
            <a:pPr marL="12065" marR="5080" algn="ctr">
              <a:lnSpc>
                <a:spcPts val="7900"/>
              </a:lnSpc>
              <a:spcBef>
                <a:spcPts val="185"/>
              </a:spcBef>
            </a:pPr>
            <a:r>
              <a:rPr sz="6600" spc="-80" dirty="0"/>
              <a:t>Persist</a:t>
            </a:r>
            <a:r>
              <a:rPr sz="6600" spc="-350" dirty="0"/>
              <a:t> </a:t>
            </a:r>
            <a:r>
              <a:rPr sz="6600" spc="-55" dirty="0"/>
              <a:t>values</a:t>
            </a:r>
            <a:r>
              <a:rPr sz="6600" spc="-345" dirty="0"/>
              <a:t> </a:t>
            </a:r>
            <a:r>
              <a:rPr sz="6600" spc="204" dirty="0"/>
              <a:t>that</a:t>
            </a:r>
            <a:r>
              <a:rPr sz="6600" spc="-345" dirty="0"/>
              <a:t> </a:t>
            </a:r>
            <a:r>
              <a:rPr sz="6600" dirty="0"/>
              <a:t>survive</a:t>
            </a:r>
            <a:r>
              <a:rPr sz="6600" spc="-345" dirty="0"/>
              <a:t> </a:t>
            </a:r>
            <a:r>
              <a:rPr sz="6600" spc="155" dirty="0"/>
              <a:t>re-</a:t>
            </a:r>
            <a:r>
              <a:rPr sz="6600" spc="-10" dirty="0"/>
              <a:t>renders </a:t>
            </a:r>
            <a:r>
              <a:rPr sz="6600" spc="150" dirty="0"/>
              <a:t>without</a:t>
            </a:r>
            <a:r>
              <a:rPr sz="6600" spc="-275" dirty="0"/>
              <a:t> </a:t>
            </a:r>
            <a:r>
              <a:rPr sz="6600" dirty="0"/>
              <a:t>causing</a:t>
            </a:r>
            <a:r>
              <a:rPr sz="6600" spc="-270" dirty="0"/>
              <a:t> </a:t>
            </a:r>
            <a:r>
              <a:rPr sz="6600" dirty="0"/>
              <a:t>a</a:t>
            </a:r>
            <a:r>
              <a:rPr sz="6600" spc="-275" dirty="0"/>
              <a:t> </a:t>
            </a:r>
            <a:r>
              <a:rPr sz="6600" spc="155" dirty="0"/>
              <a:t>re-</a:t>
            </a:r>
            <a:r>
              <a:rPr sz="6600" spc="70" dirty="0"/>
              <a:t>render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0CA1C-FBEF-05B7-2CDA-3202F69F32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9979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320" dirty="0"/>
              <a:t> </a:t>
            </a:r>
            <a:r>
              <a:rPr spc="-70" dirty="0"/>
              <a:t>Ref</a:t>
            </a:r>
            <a:r>
              <a:rPr spc="-315" dirty="0"/>
              <a:t> </a:t>
            </a:r>
            <a:r>
              <a:rPr spc="-20" dirty="0"/>
              <a:t>Hook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82" y="2424683"/>
            <a:ext cx="14269085" cy="67437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66700" marR="4962525" indent="-254000">
              <a:lnSpc>
                <a:spcPct val="100499"/>
              </a:lnSpc>
              <a:spcBef>
                <a:spcPts val="70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4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40" dirty="0">
                <a:solidFill>
                  <a:srgbClr val="2A9FBC"/>
                </a:solidFill>
                <a:latin typeface="Calibri"/>
                <a:cs typeface="Calibri"/>
              </a:rPr>
              <a:t>TextInputWithFocusButton</a:t>
            </a:r>
            <a:r>
              <a:rPr sz="4400" spc="-6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4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r>
              <a:rPr sz="4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=&gt;</a:t>
            </a:r>
            <a:r>
              <a:rPr sz="4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{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4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inputEl</a:t>
            </a:r>
            <a:r>
              <a:rPr sz="4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D7DEEA"/>
                </a:solidFill>
                <a:latin typeface="Calibri"/>
                <a:cs typeface="Calibri"/>
              </a:rPr>
              <a:t>=</a:t>
            </a:r>
            <a:r>
              <a:rPr sz="4400" spc="-110" dirty="0">
                <a:solidFill>
                  <a:srgbClr val="D7DEEA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15B2A"/>
                </a:solidFill>
                <a:latin typeface="Calibri"/>
                <a:cs typeface="Calibri"/>
              </a:rPr>
              <a:t>useRef</a:t>
            </a:r>
            <a:r>
              <a:rPr sz="4400" spc="-10" dirty="0">
                <a:solidFill>
                  <a:srgbClr val="88C6BE"/>
                </a:solidFill>
                <a:latin typeface="Calibri"/>
                <a:cs typeface="Calibri"/>
              </a:rPr>
              <a:t>(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4400" spc="-10" dirty="0">
                <a:solidFill>
                  <a:srgbClr val="88C6BE"/>
                </a:solidFill>
                <a:latin typeface="Calibri"/>
                <a:cs typeface="Calibri"/>
              </a:rPr>
              <a:t>);</a:t>
            </a:r>
            <a:endParaRPr sz="4400">
              <a:latin typeface="Calibri"/>
              <a:cs typeface="Calibri"/>
            </a:endParaRPr>
          </a:p>
          <a:p>
            <a:pPr marL="266700" marR="2552065">
              <a:lnSpc>
                <a:spcPts val="5300"/>
              </a:lnSpc>
              <a:spcBef>
                <a:spcPts val="185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4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2A9FBC"/>
                </a:solidFill>
                <a:latin typeface="Calibri"/>
                <a:cs typeface="Calibri"/>
              </a:rPr>
              <a:t>onButtonClick</a:t>
            </a:r>
            <a:r>
              <a:rPr sz="4400" spc="-85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4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r>
              <a:rPr sz="4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=&gt;</a:t>
            </a:r>
            <a:r>
              <a:rPr sz="4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inputEl.current.focus();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44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endParaRPr sz="4400">
              <a:latin typeface="Calibri"/>
              <a:cs typeface="Calibri"/>
            </a:endParaRPr>
          </a:p>
          <a:p>
            <a:pPr marL="266700">
              <a:lnSpc>
                <a:spcPts val="5030"/>
              </a:lnSpc>
            </a:pP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&lt;&gt;</a:t>
            </a:r>
            <a:endParaRPr sz="44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4400" dirty="0">
                <a:solidFill>
                  <a:srgbClr val="2A9FBC"/>
                </a:solidFill>
                <a:latin typeface="Calibri"/>
                <a:cs typeface="Calibri"/>
              </a:rPr>
              <a:t>input</a:t>
            </a:r>
            <a:r>
              <a:rPr sz="4400" spc="-11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ref={</a:t>
            </a:r>
            <a:r>
              <a:rPr sz="4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15B2A"/>
                </a:solidFill>
                <a:latin typeface="Calibri"/>
                <a:cs typeface="Calibri"/>
              </a:rPr>
              <a:t>inputEl</a:t>
            </a:r>
            <a:r>
              <a:rPr sz="4400" spc="-100" dirty="0">
                <a:solidFill>
                  <a:srgbClr val="F15B2A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r>
              <a:rPr sz="4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type="text"</a:t>
            </a:r>
            <a:r>
              <a:rPr sz="4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/&gt;</a:t>
            </a:r>
            <a:endParaRPr sz="44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25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4400" dirty="0">
                <a:solidFill>
                  <a:srgbClr val="2A9FBC"/>
                </a:solidFill>
                <a:latin typeface="Calibri"/>
                <a:cs typeface="Calibri"/>
              </a:rPr>
              <a:t>button</a:t>
            </a:r>
            <a:r>
              <a:rPr sz="4400" spc="-15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onClick={</a:t>
            </a:r>
            <a:r>
              <a:rPr sz="4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2A9FBC"/>
                </a:solidFill>
                <a:latin typeface="Calibri"/>
                <a:cs typeface="Calibri"/>
              </a:rPr>
              <a:t>onButtonClick</a:t>
            </a:r>
            <a:r>
              <a:rPr sz="4400" spc="-150" dirty="0">
                <a:solidFill>
                  <a:srgbClr val="2A9FBC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}&gt;Focus</a:t>
            </a:r>
            <a:r>
              <a:rPr sz="4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4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input&lt;/</a:t>
            </a:r>
            <a:r>
              <a:rPr sz="4400" spc="-10" dirty="0">
                <a:solidFill>
                  <a:srgbClr val="2A9FBC"/>
                </a:solidFill>
                <a:latin typeface="Calibri"/>
                <a:cs typeface="Calibri"/>
              </a:rPr>
              <a:t>button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endParaRPr sz="44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25"/>
              </a:spcBef>
            </a:pP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&lt;/&gt;</a:t>
            </a:r>
            <a:endParaRPr sz="44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25"/>
              </a:spcBef>
            </a:pP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);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400" spc="-25" dirty="0">
                <a:solidFill>
                  <a:srgbClr val="FFFFFF"/>
                </a:solidFill>
                <a:latin typeface="Calibri"/>
                <a:cs typeface="Calibri"/>
              </a:rPr>
              <a:t>};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ED07-7EEA-2883-F38A-5C0C0D60EB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6387" y="3733291"/>
            <a:ext cx="10055860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5"/>
              </a:lnSpc>
              <a:spcBef>
                <a:spcPts val="100"/>
              </a:spcBef>
            </a:pPr>
            <a:r>
              <a:rPr sz="4800" dirty="0"/>
              <a:t>Next</a:t>
            </a:r>
            <a:r>
              <a:rPr sz="4800" spc="-140" dirty="0"/>
              <a:t> </a:t>
            </a:r>
            <a:r>
              <a:rPr sz="4800" spc="-25" dirty="0"/>
              <a:t>up:</a:t>
            </a:r>
            <a:endParaRPr sz="4800"/>
          </a:p>
          <a:p>
            <a:pPr marL="12700" marR="5080" algn="ctr">
              <a:lnSpc>
                <a:spcPts val="7900"/>
              </a:lnSpc>
              <a:spcBef>
                <a:spcPts val="90"/>
              </a:spcBef>
            </a:pPr>
            <a:r>
              <a:rPr sz="6600" spc="55" dirty="0"/>
              <a:t>Conditional</a:t>
            </a:r>
            <a:r>
              <a:rPr sz="6600" spc="-240" dirty="0"/>
              <a:t> </a:t>
            </a:r>
            <a:r>
              <a:rPr sz="6600" dirty="0"/>
              <a:t>Rendering</a:t>
            </a:r>
            <a:r>
              <a:rPr sz="6600" spc="-240" dirty="0"/>
              <a:t> </a:t>
            </a:r>
            <a:r>
              <a:rPr sz="6600" spc="-25" dirty="0"/>
              <a:t>and </a:t>
            </a:r>
            <a:r>
              <a:rPr sz="6600" spc="-50" dirty="0"/>
              <a:t>Shared</a:t>
            </a:r>
            <a:r>
              <a:rPr sz="6600" spc="-370" dirty="0"/>
              <a:t> </a:t>
            </a:r>
            <a:r>
              <a:rPr sz="6600" spc="-10" dirty="0"/>
              <a:t>State</a:t>
            </a:r>
            <a:endParaRPr sz="6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81A79A-812D-0F40-1E4C-FF35ECC492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08200" y="723900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0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600" y="1692047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5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2686025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0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8200" y="3848100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0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4816247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5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5600" y="5810225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0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72800" y="723900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0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0200" y="1692047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5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60200" y="2686025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0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2800" y="3848100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0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0200" y="4816247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5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0200" y="5810225"/>
            <a:ext cx="3467100" cy="815975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0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72800" y="6946469"/>
            <a:ext cx="3467100" cy="815975"/>
          </a:xfrm>
          <a:prstGeom prst="rect">
            <a:avLst/>
          </a:prstGeom>
          <a:solidFill>
            <a:srgbClr val="2A9FBC"/>
          </a:solidFill>
          <a:ln w="12700">
            <a:solidFill>
              <a:srgbClr val="B1411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5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60200" y="7914616"/>
            <a:ext cx="3467100" cy="815975"/>
          </a:xfrm>
          <a:prstGeom prst="rect">
            <a:avLst/>
          </a:prstGeom>
          <a:solidFill>
            <a:srgbClr val="2A9FBC"/>
          </a:solidFill>
          <a:ln w="12700">
            <a:solidFill>
              <a:srgbClr val="B1411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15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60200" y="8908596"/>
            <a:ext cx="3467100" cy="815975"/>
          </a:xfrm>
          <a:prstGeom prst="rect">
            <a:avLst/>
          </a:prstGeom>
          <a:solidFill>
            <a:srgbClr val="2A9FBC"/>
          </a:solidFill>
          <a:ln w="12700">
            <a:solidFill>
              <a:srgbClr val="B1411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9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React</a:t>
            </a:r>
            <a:r>
              <a:rPr sz="18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element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td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DE03D41-F30B-9447-D3E9-457610601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How</a:t>
            </a:r>
            <a:r>
              <a:rPr spc="-3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React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-135" dirty="0">
                <a:solidFill>
                  <a:srgbClr val="404040"/>
                </a:solidFill>
              </a:rPr>
              <a:t>Keeps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State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A1CEF6-6B65-392D-579C-1D8E35A894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7ED9F3-BEA6-E884-347C-30AC49FF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" y="3619500"/>
            <a:ext cx="13250602" cy="18986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DEC263-72E4-843D-D012-C38E5C60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0" y="3680200"/>
            <a:ext cx="3624220" cy="1463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804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The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Rendering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09100" y="4660900"/>
            <a:ext cx="4775200" cy="2133600"/>
          </a:xfrm>
          <a:custGeom>
            <a:avLst/>
            <a:gdLst/>
            <a:ahLst/>
            <a:cxnLst/>
            <a:rect l="l" t="t" r="r" b="b"/>
            <a:pathLst>
              <a:path w="4775200" h="2133600">
                <a:moveTo>
                  <a:pt x="4775200" y="0"/>
                </a:moveTo>
                <a:lnTo>
                  <a:pt x="0" y="0"/>
                </a:lnTo>
                <a:lnTo>
                  <a:pt x="0" y="2133600"/>
                </a:lnTo>
                <a:lnTo>
                  <a:pt x="4775200" y="2133600"/>
                </a:lnTo>
                <a:lnTo>
                  <a:pt x="4775200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135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FEEC0B-D50E-4903-2381-5485E47A4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804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The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Rendering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09100" y="4660900"/>
            <a:ext cx="4775200" cy="2133600"/>
          </a:xfrm>
          <a:custGeom>
            <a:avLst/>
            <a:gdLst/>
            <a:ahLst/>
            <a:cxnLst/>
            <a:rect l="l" t="t" r="r" b="b"/>
            <a:pathLst>
              <a:path w="4775200" h="2133600">
                <a:moveTo>
                  <a:pt x="4775200" y="0"/>
                </a:moveTo>
                <a:lnTo>
                  <a:pt x="0" y="0"/>
                </a:lnTo>
                <a:lnTo>
                  <a:pt x="0" y="2133600"/>
                </a:lnTo>
                <a:lnTo>
                  <a:pt x="4775200" y="2133600"/>
                </a:lnTo>
                <a:lnTo>
                  <a:pt x="4775200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135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18706" y="4889500"/>
            <a:ext cx="673848" cy="838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FEEC0B-D50E-4903-2381-5485E47A4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804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The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Rendering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09100" y="4660900"/>
            <a:ext cx="4775200" cy="2133600"/>
          </a:xfrm>
          <a:custGeom>
            <a:avLst/>
            <a:gdLst/>
            <a:ahLst/>
            <a:cxnLst/>
            <a:rect l="l" t="t" r="r" b="b"/>
            <a:pathLst>
              <a:path w="4775200" h="2133600">
                <a:moveTo>
                  <a:pt x="4775200" y="0"/>
                </a:moveTo>
                <a:lnTo>
                  <a:pt x="0" y="0"/>
                </a:lnTo>
                <a:lnTo>
                  <a:pt x="0" y="2133600"/>
                </a:lnTo>
                <a:lnTo>
                  <a:pt x="4775200" y="2133600"/>
                </a:lnTo>
                <a:lnTo>
                  <a:pt x="4775200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135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18706" y="4889500"/>
            <a:ext cx="673848" cy="838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7050" y="1809750"/>
            <a:ext cx="2733675" cy="7627620"/>
            <a:chOff x="527050" y="1809750"/>
            <a:chExt cx="2733675" cy="7627620"/>
          </a:xfrm>
        </p:grpSpPr>
        <p:sp>
          <p:nvSpPr>
            <p:cNvPr id="13" name="object 13"/>
            <p:cNvSpPr/>
            <p:nvPr/>
          </p:nvSpPr>
          <p:spPr>
            <a:xfrm>
              <a:off x="533400" y="1816100"/>
              <a:ext cx="2720975" cy="7614920"/>
            </a:xfrm>
            <a:custGeom>
              <a:avLst/>
              <a:gdLst/>
              <a:ahLst/>
              <a:cxnLst/>
              <a:rect l="l" t="t" r="r" b="b"/>
              <a:pathLst>
                <a:path w="2720975" h="7614920">
                  <a:moveTo>
                    <a:pt x="2040496" y="0"/>
                  </a:moveTo>
                  <a:lnTo>
                    <a:pt x="680168" y="0"/>
                  </a:lnTo>
                  <a:lnTo>
                    <a:pt x="680168" y="6254273"/>
                  </a:lnTo>
                  <a:lnTo>
                    <a:pt x="0" y="6254273"/>
                  </a:lnTo>
                  <a:lnTo>
                    <a:pt x="1360336" y="7614601"/>
                  </a:lnTo>
                  <a:lnTo>
                    <a:pt x="2720663" y="6254273"/>
                  </a:lnTo>
                  <a:lnTo>
                    <a:pt x="2040496" y="6254273"/>
                  </a:lnTo>
                  <a:lnTo>
                    <a:pt x="204049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00" y="1816100"/>
              <a:ext cx="2720975" cy="7614920"/>
            </a:xfrm>
            <a:custGeom>
              <a:avLst/>
              <a:gdLst/>
              <a:ahLst/>
              <a:cxnLst/>
              <a:rect l="l" t="t" r="r" b="b"/>
              <a:pathLst>
                <a:path w="2720975" h="7614920">
                  <a:moveTo>
                    <a:pt x="0" y="6254274"/>
                  </a:moveTo>
                  <a:lnTo>
                    <a:pt x="680168" y="6254274"/>
                  </a:lnTo>
                  <a:lnTo>
                    <a:pt x="680168" y="0"/>
                  </a:lnTo>
                  <a:lnTo>
                    <a:pt x="2040496" y="0"/>
                  </a:lnTo>
                  <a:lnTo>
                    <a:pt x="2040496" y="6254274"/>
                  </a:lnTo>
                  <a:lnTo>
                    <a:pt x="2720664" y="6254274"/>
                  </a:lnTo>
                  <a:lnTo>
                    <a:pt x="1360336" y="7614602"/>
                  </a:lnTo>
                  <a:lnTo>
                    <a:pt x="0" y="6254274"/>
                  </a:lnTo>
                  <a:close/>
                </a:path>
              </a:pathLst>
            </a:custGeom>
            <a:ln w="12700">
              <a:solidFill>
                <a:srgbClr val="B141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FEEC0B-D50E-4903-2381-5485E47A4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7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804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The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Rendering</a:t>
            </a:r>
            <a:r>
              <a:rPr spc="-29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3200" y="21590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09100" y="4660900"/>
            <a:ext cx="4775200" cy="2133600"/>
          </a:xfrm>
          <a:custGeom>
            <a:avLst/>
            <a:gdLst/>
            <a:ahLst/>
            <a:cxnLst/>
            <a:rect l="l" t="t" r="r" b="b"/>
            <a:pathLst>
              <a:path w="4775200" h="2133600">
                <a:moveTo>
                  <a:pt x="4775200" y="0"/>
                </a:moveTo>
                <a:lnTo>
                  <a:pt x="0" y="0"/>
                </a:lnTo>
                <a:lnTo>
                  <a:pt x="0" y="2133600"/>
                </a:lnTo>
                <a:lnTo>
                  <a:pt x="4775200" y="2133600"/>
                </a:lnTo>
                <a:lnTo>
                  <a:pt x="47752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09100" y="4660900"/>
            <a:ext cx="4775200" cy="2133600"/>
          </a:xfrm>
          <a:prstGeom prst="rect">
            <a:avLst/>
          </a:prstGeom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135" dirty="0">
                <a:solidFill>
                  <a:srgbClr val="FFFFFF"/>
                </a:solidFill>
                <a:latin typeface="Arial Black"/>
                <a:cs typeface="Arial Black"/>
              </a:rPr>
              <a:t>HouseList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65442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18706" y="4889500"/>
            <a:ext cx="673848" cy="838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50696" y="4660900"/>
            <a:ext cx="47752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spc="-80" dirty="0">
                <a:solidFill>
                  <a:srgbClr val="FFFFFF"/>
                </a:solidFill>
                <a:latin typeface="Arial Black"/>
                <a:cs typeface="Arial Black"/>
              </a:rPr>
              <a:t>Banner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2430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9426" y="7353300"/>
            <a:ext cx="1968500" cy="2133600"/>
          </a:xfrm>
          <a:prstGeom prst="rect">
            <a:avLst/>
          </a:prstGeom>
          <a:solidFill>
            <a:srgbClr val="F15B2A"/>
          </a:solidFill>
          <a:ln w="12700">
            <a:solidFill>
              <a:srgbClr val="B1411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7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700" spc="-285" dirty="0">
                <a:solidFill>
                  <a:srgbClr val="FFFFFF"/>
                </a:solidFill>
                <a:latin typeface="Arial Black"/>
                <a:cs typeface="Arial Black"/>
              </a:rPr>
              <a:t>HouseRow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82B341-0A0B-0A61-F463-9101B33240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542</Words>
  <Application>Microsoft Office PowerPoint</Application>
  <PresentationFormat>Custom</PresentationFormat>
  <Paragraphs>239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 Black</vt:lpstr>
      <vt:lpstr>Arial MT</vt:lpstr>
      <vt:lpstr>Calibri</vt:lpstr>
      <vt:lpstr>Courier New</vt:lpstr>
      <vt:lpstr>Times New Roman</vt:lpstr>
      <vt:lpstr>Office Theme</vt:lpstr>
      <vt:lpstr>Component Rendering and Side Effects</vt:lpstr>
      <vt:lpstr>Rendering !== Updating the browser</vt:lpstr>
      <vt:lpstr>When the state of a component changes it re-renders</vt:lpstr>
      <vt:lpstr>PowerPoint Presentation</vt:lpstr>
      <vt:lpstr>How React Keeps State</vt:lpstr>
      <vt:lpstr>The Rendering Process</vt:lpstr>
      <vt:lpstr>The Rendering Process</vt:lpstr>
      <vt:lpstr>The Rendering Process</vt:lpstr>
      <vt:lpstr>The Rendering Process</vt:lpstr>
      <vt:lpstr>The Rendering Process</vt:lpstr>
      <vt:lpstr>Cascading effect</vt:lpstr>
      <vt:lpstr>A Pure Function</vt:lpstr>
      <vt:lpstr>Another Pure Function</vt:lpstr>
      <vt:lpstr>PowerPoint Presentation</vt:lpstr>
      <vt:lpstr>When it's faster Measure</vt:lpstr>
      <vt:lpstr>https://reactjs.org/docs/ react-api.html#reactmemo</vt:lpstr>
      <vt:lpstr>Unpredictable operations in components should be set aside</vt:lpstr>
      <vt:lpstr>(Side) effects</vt:lpstr>
      <vt:lpstr>API interaction Use browser APIs (e.g. document, window) Using timing functions (e.g. setTimeout)</vt:lpstr>
      <vt:lpstr>The Effect Hook</vt:lpstr>
      <vt:lpstr>Effect Hook: Dependency Array</vt:lpstr>
      <vt:lpstr>Effect Hook: Dependency Array</vt:lpstr>
      <vt:lpstr>PowerPoint Presentation</vt:lpstr>
      <vt:lpstr>Effect Hook: Separation of Concerns</vt:lpstr>
      <vt:lpstr>Effect Hook: Cleaning Up</vt:lpstr>
      <vt:lpstr>Coming up: The Memo and Ref hooks</vt:lpstr>
      <vt:lpstr>Memo hook: Memoize values in components</vt:lpstr>
      <vt:lpstr>The Memo Hook</vt:lpstr>
      <vt:lpstr>The Memo Hook</vt:lpstr>
      <vt:lpstr>Ref hook: Persist values that survive re-renders without causing a re-render</vt:lpstr>
      <vt:lpstr>The Ref Hook</vt:lpstr>
      <vt:lpstr>Next up: Conditional Rendering and Shared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4</cp:revision>
  <dcterms:created xsi:type="dcterms:W3CDTF">2024-10-25T14:26:22Z</dcterms:created>
  <dcterms:modified xsi:type="dcterms:W3CDTF">2024-10-27T16:20:11Z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2024-10-25T00:00:00Z</vt:filetime>
  </property>
  <property fmtid="{D5CDD505-2E9C-101B-9397-08002B2CF9AE}" pid="4" name="Producer">
    <vt:lpwstr>macOS Version 11.6.8 (Build 20G730) Quartz PDFContext</vt:lpwstr>
  </property>
</Properties>
</file>