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72" r:id="rId4"/>
    <p:sldId id="257" r:id="rId5"/>
    <p:sldId id="258" r:id="rId6"/>
    <p:sldId id="259" r:id="rId7"/>
    <p:sldId id="260" r:id="rId8"/>
    <p:sldId id="261" r:id="rId9"/>
    <p:sldId id="262" r:id="rId10"/>
    <p:sldId id="273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1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F056F-4C2B-4AD5-BD66-8BC35B1EF886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32047-C24C-4FF6-B4EB-049ADAD92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51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92845" y="757428"/>
            <a:ext cx="12902308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24CA-3B3D-46C3-A7F2-8B7A2E3B22F6}" type="datetime1">
              <a:rPr lang="en-US" smtClean="0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15B2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BA869-D451-4D4F-8958-3C9AA8B98363}" type="datetime1">
              <a:rPr lang="en-US" smtClean="0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6EC85-D066-4A34-ACCE-D7F775E083EF}" type="datetime1">
              <a:rPr lang="en-US" smtClean="0"/>
              <a:t>12/26/2024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CB0ED-1748-4124-B1FD-8359769587EC}" type="datetime1">
              <a:rPr lang="en-US" smtClean="0"/>
              <a:t>12/26/2024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2C52D-7C22-4B0B-9CF0-D58432CA1C55}" type="datetime1">
              <a:rPr lang="en-US" smtClean="0"/>
              <a:t>12/26/2024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46991" y="4236211"/>
            <a:ext cx="6994017" cy="1757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27299" y="4852923"/>
            <a:ext cx="13233400" cy="2268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056D3-C097-4998-9BBA-F5EBAF95D12D}" type="datetime1">
              <a:rPr lang="en-US" smtClean="0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74876" y="3183636"/>
            <a:ext cx="830262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95" dirty="0">
                <a:solidFill>
                  <a:srgbClr val="404040"/>
                </a:solidFill>
              </a:rPr>
              <a:t>User</a:t>
            </a:r>
            <a:r>
              <a:rPr sz="6800" spc="-190" dirty="0">
                <a:solidFill>
                  <a:srgbClr val="404040"/>
                </a:solidFill>
              </a:rPr>
              <a:t> </a:t>
            </a:r>
            <a:r>
              <a:rPr sz="6800" spc="190" dirty="0">
                <a:solidFill>
                  <a:srgbClr val="404040"/>
                </a:solidFill>
              </a:rPr>
              <a:t>Input</a:t>
            </a:r>
            <a:r>
              <a:rPr sz="6800" spc="-175" dirty="0">
                <a:solidFill>
                  <a:srgbClr val="404040"/>
                </a:solidFill>
              </a:rPr>
              <a:t> </a:t>
            </a:r>
            <a:r>
              <a:rPr sz="6800" spc="65" dirty="0">
                <a:solidFill>
                  <a:srgbClr val="404040"/>
                </a:solidFill>
              </a:rPr>
              <a:t>and</a:t>
            </a:r>
            <a:r>
              <a:rPr sz="6800" spc="-180" dirty="0">
                <a:solidFill>
                  <a:srgbClr val="404040"/>
                </a:solidFill>
              </a:rPr>
              <a:t> </a:t>
            </a:r>
            <a:r>
              <a:rPr sz="6800" spc="-140" dirty="0">
                <a:solidFill>
                  <a:srgbClr val="404040"/>
                </a:solidFill>
              </a:rPr>
              <a:t>Forms</a:t>
            </a:r>
            <a:endParaRPr sz="68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DE1F8-B050-A6BD-A766-7AD97A7D17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F9F80B-C983-6768-9DB3-22BB56E044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B2549-36B7-215E-48C8-EE501E191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18288000" cy="1024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1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4564" y="757428"/>
            <a:ext cx="26390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80" dirty="0"/>
              <a:t>t</a:t>
            </a:r>
            <a:r>
              <a:rPr sz="5600" spc="310" dirty="0"/>
              <a:t>e</a:t>
            </a:r>
            <a:r>
              <a:rPr sz="5600" spc="-215" dirty="0"/>
              <a:t>x</a:t>
            </a:r>
            <a:r>
              <a:rPr sz="5600" spc="15" dirty="0"/>
              <a:t>t</a:t>
            </a:r>
            <a:r>
              <a:rPr sz="5600" spc="190" dirty="0"/>
              <a:t>a</a:t>
            </a:r>
            <a:r>
              <a:rPr sz="5600" spc="80" dirty="0"/>
              <a:t>r</a:t>
            </a:r>
            <a:r>
              <a:rPr sz="5600" spc="20" dirty="0"/>
              <a:t>e</a:t>
            </a:r>
            <a:r>
              <a:rPr sz="5600" spc="-170" dirty="0"/>
              <a:t>a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481022" y="2712212"/>
            <a:ext cx="16092169" cy="56489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HTML:</a:t>
            </a:r>
            <a:endParaRPr sz="4800">
              <a:latin typeface="Courier New"/>
              <a:cs typeface="Courier New"/>
            </a:endParaRPr>
          </a:p>
          <a:p>
            <a:pPr marL="890905" marR="11906250" indent="-878840">
              <a:lnSpc>
                <a:spcPts val="6310"/>
              </a:lnSpc>
              <a:spcBef>
                <a:spcPts val="280"/>
              </a:spcBef>
            </a:pP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4800" spc="-10" dirty="0">
                <a:solidFill>
                  <a:srgbClr val="F15B2A"/>
                </a:solidFill>
                <a:latin typeface="Courier New"/>
                <a:cs typeface="Courier New"/>
              </a:rPr>
              <a:t>textarea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Some</a:t>
            </a:r>
            <a:r>
              <a:rPr sz="48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text</a:t>
            </a:r>
            <a:endParaRPr sz="4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&lt;/</a:t>
            </a:r>
            <a:r>
              <a:rPr sz="4800" spc="-10" dirty="0">
                <a:solidFill>
                  <a:srgbClr val="F15B2A"/>
                </a:solidFill>
                <a:latin typeface="Courier New"/>
                <a:cs typeface="Courier New"/>
              </a:rPr>
              <a:t>textarea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endParaRPr sz="4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React</a:t>
            </a:r>
            <a:r>
              <a:rPr sz="48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component:</a:t>
            </a:r>
            <a:endParaRPr sz="4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4800" spc="-10" dirty="0">
                <a:solidFill>
                  <a:srgbClr val="F15B2A"/>
                </a:solidFill>
                <a:latin typeface="Courier New"/>
                <a:cs typeface="Courier New"/>
              </a:rPr>
              <a:t>textarea</a:t>
            </a:r>
            <a:r>
              <a:rPr sz="4800" spc="-40" dirty="0">
                <a:solidFill>
                  <a:srgbClr val="F15B2A"/>
                </a:solidFill>
                <a:latin typeface="Courier New"/>
                <a:cs typeface="Courier New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value={</a:t>
            </a:r>
            <a:r>
              <a:rPr sz="4800" spc="-10" dirty="0">
                <a:solidFill>
                  <a:srgbClr val="2A9FBC"/>
                </a:solidFill>
                <a:latin typeface="Courier New"/>
                <a:cs typeface="Courier New"/>
              </a:rPr>
              <a:t>state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4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onChange={</a:t>
            </a:r>
            <a:r>
              <a:rPr sz="4800" spc="-10" dirty="0">
                <a:solidFill>
                  <a:srgbClr val="F15B2A"/>
                </a:solidFill>
                <a:latin typeface="Courier New"/>
                <a:cs typeface="Courier New"/>
              </a:rPr>
              <a:t>change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4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-5" dirty="0">
                <a:solidFill>
                  <a:srgbClr val="F15B2A"/>
                </a:solidFill>
                <a:latin typeface="Courier New"/>
                <a:cs typeface="Courier New"/>
              </a:rPr>
              <a:t>/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99F88-768F-3D1D-7846-DF2D875FF0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4829" y="757428"/>
            <a:ext cx="193928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114" dirty="0"/>
              <a:t>s</a:t>
            </a:r>
            <a:r>
              <a:rPr sz="5600" spc="-120" dirty="0"/>
              <a:t>e</a:t>
            </a:r>
            <a:r>
              <a:rPr sz="5600" spc="-80" dirty="0"/>
              <a:t>l</a:t>
            </a:r>
            <a:r>
              <a:rPr sz="5600" spc="20" dirty="0"/>
              <a:t>e</a:t>
            </a:r>
            <a:r>
              <a:rPr sz="5600" spc="335" dirty="0"/>
              <a:t>ct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481022" y="1383284"/>
            <a:ext cx="16605885" cy="88620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HTML:</a:t>
            </a:r>
            <a:endParaRPr sz="4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4800" spc="-10" dirty="0">
                <a:solidFill>
                  <a:srgbClr val="F15B2A"/>
                </a:solidFill>
                <a:latin typeface="Courier New"/>
                <a:cs typeface="Courier New"/>
              </a:rPr>
              <a:t>select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endParaRPr sz="4800">
              <a:latin typeface="Courier New"/>
              <a:cs typeface="Courier New"/>
            </a:endParaRPr>
          </a:p>
          <a:p>
            <a:pPr marL="890905">
              <a:lnSpc>
                <a:spcPct val="100000"/>
              </a:lnSpc>
              <a:spcBef>
                <a:spcPts val="550"/>
              </a:spcBef>
            </a:pP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4800" spc="-10" dirty="0">
                <a:solidFill>
                  <a:srgbClr val="F15B2A"/>
                </a:solidFill>
                <a:latin typeface="Courier New"/>
                <a:cs typeface="Courier New"/>
              </a:rPr>
              <a:t>option</a:t>
            </a:r>
            <a:r>
              <a:rPr sz="4800" spc="-70" dirty="0">
                <a:solidFill>
                  <a:srgbClr val="F15B2A"/>
                </a:solidFill>
                <a:latin typeface="Courier New"/>
                <a:cs typeface="Courier New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value="</a:t>
            </a:r>
            <a:r>
              <a:rPr sz="4800" spc="-10" dirty="0">
                <a:solidFill>
                  <a:srgbClr val="2A9FBC"/>
                </a:solidFill>
                <a:latin typeface="Courier New"/>
                <a:cs typeface="Courier New"/>
              </a:rPr>
              <a:t>option1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"&gt;1&lt;/</a:t>
            </a:r>
            <a:r>
              <a:rPr sz="4800" spc="-10" dirty="0">
                <a:solidFill>
                  <a:srgbClr val="F15B2A"/>
                </a:solidFill>
                <a:latin typeface="Courier New"/>
                <a:cs typeface="Courier New"/>
              </a:rPr>
              <a:t>option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endParaRPr sz="4800">
              <a:latin typeface="Courier New"/>
              <a:cs typeface="Courier New"/>
            </a:endParaRPr>
          </a:p>
          <a:p>
            <a:pPr marL="890905">
              <a:lnSpc>
                <a:spcPct val="100000"/>
              </a:lnSpc>
              <a:spcBef>
                <a:spcPts val="625"/>
              </a:spcBef>
            </a:pP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4800" spc="-10" dirty="0">
                <a:solidFill>
                  <a:srgbClr val="F15B2A"/>
                </a:solidFill>
                <a:latin typeface="Courier New"/>
                <a:cs typeface="Courier New"/>
              </a:rPr>
              <a:t>option</a:t>
            </a:r>
            <a:r>
              <a:rPr sz="4800" spc="-50" dirty="0">
                <a:solidFill>
                  <a:srgbClr val="F15B2A"/>
                </a:solidFill>
                <a:latin typeface="Courier New"/>
                <a:cs typeface="Courier New"/>
              </a:rPr>
              <a:t> </a:t>
            </a:r>
            <a:r>
              <a:rPr sz="4800" spc="-10" dirty="0">
                <a:solidFill>
                  <a:srgbClr val="F15B2A"/>
                </a:solidFill>
                <a:latin typeface="Courier New"/>
                <a:cs typeface="Courier New"/>
              </a:rPr>
              <a:t>selected</a:t>
            </a:r>
            <a:r>
              <a:rPr sz="4800" spc="-50" dirty="0">
                <a:solidFill>
                  <a:srgbClr val="F15B2A"/>
                </a:solidFill>
                <a:latin typeface="Courier New"/>
                <a:cs typeface="Courier New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value="</a:t>
            </a:r>
            <a:r>
              <a:rPr sz="4800" spc="-10" dirty="0">
                <a:solidFill>
                  <a:srgbClr val="2A9FBC"/>
                </a:solidFill>
                <a:latin typeface="Courier New"/>
                <a:cs typeface="Courier New"/>
              </a:rPr>
              <a:t>option2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"&gt;2&lt;/</a:t>
            </a:r>
            <a:r>
              <a:rPr sz="4800" spc="-10" dirty="0">
                <a:solidFill>
                  <a:srgbClr val="F15B2A"/>
                </a:solidFill>
                <a:latin typeface="Courier New"/>
                <a:cs typeface="Courier New"/>
              </a:rPr>
              <a:t>option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endParaRPr sz="4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&lt;/</a:t>
            </a:r>
            <a:r>
              <a:rPr sz="4800" spc="-10" dirty="0">
                <a:solidFill>
                  <a:srgbClr val="F15B2A"/>
                </a:solidFill>
                <a:latin typeface="Courier New"/>
                <a:cs typeface="Courier New"/>
              </a:rPr>
              <a:t>select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endParaRPr sz="4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React</a:t>
            </a:r>
            <a:r>
              <a:rPr sz="48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component:</a:t>
            </a:r>
            <a:endParaRPr sz="4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4800" spc="-10" dirty="0">
                <a:solidFill>
                  <a:srgbClr val="F15B2A"/>
                </a:solidFill>
                <a:latin typeface="Courier New"/>
                <a:cs typeface="Courier New"/>
              </a:rPr>
              <a:t>select</a:t>
            </a:r>
            <a:r>
              <a:rPr sz="4800" spc="-35" dirty="0">
                <a:solidFill>
                  <a:srgbClr val="F15B2A"/>
                </a:solidFill>
                <a:latin typeface="Courier New"/>
                <a:cs typeface="Courier New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value={</a:t>
            </a:r>
            <a:r>
              <a:rPr sz="4800" spc="-10" dirty="0">
                <a:solidFill>
                  <a:srgbClr val="2A9FBC"/>
                </a:solidFill>
                <a:latin typeface="Courier New"/>
                <a:cs typeface="Courier New"/>
              </a:rPr>
              <a:t>state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4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onChange={</a:t>
            </a:r>
            <a:r>
              <a:rPr sz="4800" spc="-10" dirty="0">
                <a:solidFill>
                  <a:srgbClr val="F15B2A"/>
                </a:solidFill>
                <a:latin typeface="Courier New"/>
                <a:cs typeface="Courier New"/>
              </a:rPr>
              <a:t>change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4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endParaRPr sz="4800">
              <a:latin typeface="Courier New"/>
              <a:cs typeface="Courier New"/>
            </a:endParaRPr>
          </a:p>
          <a:p>
            <a:pPr marL="890905">
              <a:lnSpc>
                <a:spcPct val="100000"/>
              </a:lnSpc>
              <a:spcBef>
                <a:spcPts val="555"/>
              </a:spcBef>
            </a:pP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4800" spc="-10" dirty="0">
                <a:solidFill>
                  <a:srgbClr val="F15B2A"/>
                </a:solidFill>
                <a:latin typeface="Courier New"/>
                <a:cs typeface="Courier New"/>
              </a:rPr>
              <a:t>option</a:t>
            </a:r>
            <a:r>
              <a:rPr sz="4800" spc="-95" dirty="0">
                <a:solidFill>
                  <a:srgbClr val="F15B2A"/>
                </a:solidFill>
                <a:latin typeface="Courier New"/>
                <a:cs typeface="Courier New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value="</a:t>
            </a:r>
            <a:r>
              <a:rPr sz="4800" spc="-10" dirty="0">
                <a:solidFill>
                  <a:srgbClr val="2A9FBC"/>
                </a:solidFill>
                <a:latin typeface="Courier New"/>
                <a:cs typeface="Courier New"/>
              </a:rPr>
              <a:t>option1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"&gt;1&lt;/</a:t>
            </a:r>
            <a:r>
              <a:rPr sz="4800" spc="-10" dirty="0">
                <a:solidFill>
                  <a:srgbClr val="F15B2A"/>
                </a:solidFill>
                <a:latin typeface="Courier New"/>
                <a:cs typeface="Courier New"/>
              </a:rPr>
              <a:t>option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endParaRPr sz="4800">
              <a:latin typeface="Courier New"/>
              <a:cs typeface="Courier New"/>
            </a:endParaRPr>
          </a:p>
          <a:p>
            <a:pPr marL="890905">
              <a:lnSpc>
                <a:spcPct val="100000"/>
              </a:lnSpc>
              <a:spcBef>
                <a:spcPts val="645"/>
              </a:spcBef>
            </a:pP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4800" spc="-10" dirty="0">
                <a:solidFill>
                  <a:srgbClr val="F15B2A"/>
                </a:solidFill>
                <a:latin typeface="Courier New"/>
                <a:cs typeface="Courier New"/>
              </a:rPr>
              <a:t>option</a:t>
            </a:r>
            <a:r>
              <a:rPr sz="4800" spc="-90" dirty="0">
                <a:solidFill>
                  <a:srgbClr val="F15B2A"/>
                </a:solidFill>
                <a:latin typeface="Courier New"/>
                <a:cs typeface="Courier New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value="</a:t>
            </a:r>
            <a:r>
              <a:rPr sz="4800" spc="-10" dirty="0">
                <a:solidFill>
                  <a:srgbClr val="2A9FBC"/>
                </a:solidFill>
                <a:latin typeface="Courier New"/>
                <a:cs typeface="Courier New"/>
              </a:rPr>
              <a:t>option2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"&gt;2&lt;/</a:t>
            </a:r>
            <a:r>
              <a:rPr sz="4800" spc="-10" dirty="0">
                <a:solidFill>
                  <a:srgbClr val="F15B2A"/>
                </a:solidFill>
                <a:latin typeface="Courier New"/>
                <a:cs typeface="Courier New"/>
              </a:rPr>
              <a:t>option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endParaRPr sz="4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&lt;/</a:t>
            </a:r>
            <a:r>
              <a:rPr sz="4800" spc="-10" dirty="0">
                <a:solidFill>
                  <a:srgbClr val="F15B2A"/>
                </a:solidFill>
                <a:latin typeface="Courier New"/>
                <a:cs typeface="Courier New"/>
              </a:rPr>
              <a:t>select</a:t>
            </a:r>
            <a:r>
              <a:rPr sz="4800" spc="-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AC705-09D9-E6AC-DFB4-8AAA4B82B0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27886" y="4281932"/>
            <a:ext cx="4010660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780" marR="5080" indent="-5080">
              <a:lnSpc>
                <a:spcPct val="100400"/>
              </a:lnSpc>
              <a:spcBef>
                <a:spcPts val="75"/>
              </a:spcBef>
            </a:pPr>
            <a:r>
              <a:rPr sz="54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Un</a:t>
            </a:r>
            <a:r>
              <a:rPr sz="54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co</a:t>
            </a:r>
            <a:r>
              <a:rPr sz="5400" spc="355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5400" spc="185" dirty="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sz="54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sz="5400" spc="85" dirty="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sz="5400" spc="-35" dirty="0">
                <a:solidFill>
                  <a:srgbClr val="404040"/>
                </a:solidFill>
                <a:latin typeface="Microsoft Sans Serif"/>
                <a:cs typeface="Microsoft Sans Serif"/>
              </a:rPr>
              <a:t>ll</a:t>
            </a:r>
            <a:r>
              <a:rPr sz="5400" spc="-75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5400" spc="135" dirty="0">
                <a:solidFill>
                  <a:srgbClr val="404040"/>
                </a:solidFill>
                <a:latin typeface="Microsoft Sans Serif"/>
                <a:cs typeface="Microsoft Sans Serif"/>
              </a:rPr>
              <a:t>d  </a:t>
            </a:r>
            <a:r>
              <a:rPr sz="5400" spc="35" dirty="0">
                <a:solidFill>
                  <a:srgbClr val="404040"/>
                </a:solidFill>
                <a:latin typeface="Microsoft Sans Serif"/>
                <a:cs typeface="Microsoft Sans Serif"/>
              </a:rPr>
              <a:t>Co</a:t>
            </a:r>
            <a:r>
              <a:rPr sz="5400" spc="110" dirty="0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r>
              <a:rPr sz="5400" spc="75" dirty="0">
                <a:solidFill>
                  <a:srgbClr val="404040"/>
                </a:solidFill>
                <a:latin typeface="Microsoft Sans Serif"/>
                <a:cs typeface="Microsoft Sans Serif"/>
              </a:rPr>
              <a:t>p</a:t>
            </a:r>
            <a:r>
              <a:rPr sz="540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sz="5400" spc="105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54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5400" spc="105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5400" spc="370" dirty="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sz="5400" spc="-240" dirty="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86040" y="3136899"/>
            <a:ext cx="5539105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15" dirty="0">
                <a:solidFill>
                  <a:srgbClr val="F15B2A"/>
                </a:solidFill>
                <a:latin typeface="Arial"/>
                <a:cs typeface="Arial"/>
              </a:rPr>
              <a:t>Controlled</a:t>
            </a:r>
            <a:r>
              <a:rPr sz="3400" b="1" spc="-7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155" dirty="0">
                <a:solidFill>
                  <a:srgbClr val="F15B2A"/>
                </a:solidFill>
                <a:latin typeface="Arial"/>
                <a:cs typeface="Arial"/>
              </a:rPr>
              <a:t>is</a:t>
            </a:r>
            <a:r>
              <a:rPr sz="3400" b="1" spc="-7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/>
                <a:cs typeface="Arial"/>
              </a:rPr>
              <a:t>the</a:t>
            </a:r>
            <a:r>
              <a:rPr sz="3400" b="1" spc="-7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/>
                <a:cs typeface="Arial"/>
              </a:rPr>
              <a:t>way</a:t>
            </a:r>
            <a:r>
              <a:rPr sz="3400" b="1" spc="-7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/>
                <a:cs typeface="Arial"/>
              </a:rPr>
              <a:t>to</a:t>
            </a:r>
            <a:r>
              <a:rPr sz="3400" b="1" spc="-8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20" dirty="0">
                <a:solidFill>
                  <a:srgbClr val="F15B2A"/>
                </a:solidFill>
                <a:latin typeface="Arial"/>
                <a:cs typeface="Arial"/>
              </a:rPr>
              <a:t>go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b="1" spc="-5" dirty="0">
                <a:solidFill>
                  <a:srgbClr val="F15B2A"/>
                </a:solidFill>
                <a:latin typeface="Arial"/>
                <a:cs typeface="Arial"/>
              </a:rPr>
              <a:t>But</a:t>
            </a:r>
            <a:r>
              <a:rPr sz="3400" b="1" spc="-8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/>
                <a:cs typeface="Arial"/>
              </a:rPr>
              <a:t>work</a:t>
            </a:r>
            <a:r>
              <a:rPr sz="3400" b="1" spc="-8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20" dirty="0">
                <a:solidFill>
                  <a:srgbClr val="F15B2A"/>
                </a:solidFill>
                <a:latin typeface="Arial"/>
                <a:cs typeface="Arial"/>
              </a:rPr>
              <a:t>involved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7144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When</a:t>
            </a:r>
            <a:r>
              <a:rPr spc="-80" dirty="0"/>
              <a:t> </a:t>
            </a:r>
            <a:r>
              <a:rPr spc="15" dirty="0"/>
              <a:t>converting</a:t>
            </a:r>
            <a:r>
              <a:rPr spc="-85" dirty="0"/>
              <a:t> </a:t>
            </a:r>
            <a:r>
              <a:rPr spc="-10" dirty="0"/>
              <a:t>preexisting</a:t>
            </a:r>
            <a:r>
              <a:rPr spc="-85" dirty="0"/>
              <a:t> </a:t>
            </a:r>
            <a:r>
              <a:rPr dirty="0"/>
              <a:t>codebase</a:t>
            </a:r>
          </a:p>
          <a:p>
            <a:pPr marL="5171440" marR="4931410">
              <a:lnSpc>
                <a:spcPts val="6790"/>
              </a:lnSpc>
              <a:spcBef>
                <a:spcPts val="480"/>
              </a:spcBef>
            </a:pPr>
            <a:r>
              <a:rPr spc="-30" dirty="0"/>
              <a:t>Quick</a:t>
            </a:r>
            <a:r>
              <a:rPr spc="-95" dirty="0"/>
              <a:t> </a:t>
            </a:r>
            <a:r>
              <a:rPr spc="-10" dirty="0"/>
              <a:t>and</a:t>
            </a:r>
            <a:r>
              <a:rPr spc="-90" dirty="0"/>
              <a:t> </a:t>
            </a:r>
            <a:r>
              <a:rPr spc="15" dirty="0"/>
              <a:t>dirty </a:t>
            </a:r>
            <a:r>
              <a:rPr spc="-930" dirty="0"/>
              <a:t> </a:t>
            </a:r>
            <a:r>
              <a:rPr spc="-50" dirty="0"/>
              <a:t>Temporary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E2C09-9B45-3983-C36D-4732749C12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8181" y="757428"/>
            <a:ext cx="92919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100" dirty="0"/>
              <a:t>An</a:t>
            </a:r>
            <a:r>
              <a:rPr sz="5600" spc="-155" dirty="0"/>
              <a:t> </a:t>
            </a:r>
            <a:r>
              <a:rPr sz="5600" spc="65" dirty="0"/>
              <a:t>UnControlled</a:t>
            </a:r>
            <a:r>
              <a:rPr sz="5600" spc="-135" dirty="0"/>
              <a:t> </a:t>
            </a:r>
            <a:r>
              <a:rPr sz="5600" spc="110" dirty="0"/>
              <a:t>Component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618182" y="1737868"/>
            <a:ext cx="9063355" cy="857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const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15B2A"/>
                </a:solidFill>
                <a:latin typeface="Calibri"/>
                <a:cs typeface="Calibri"/>
              </a:rPr>
              <a:t>Form</a:t>
            </a:r>
            <a:r>
              <a:rPr sz="4000" spc="-10" dirty="0">
                <a:solidFill>
                  <a:srgbClr val="F15B2A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()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=&gt;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endParaRPr sz="4000">
              <a:latin typeface="Calibri"/>
              <a:cs typeface="Calibri"/>
            </a:endParaRPr>
          </a:p>
          <a:p>
            <a:pPr marL="241300" marR="3063875">
              <a:lnSpc>
                <a:spcPct val="100000"/>
              </a:lnSpc>
            </a:pP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const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inputEl </a:t>
            </a:r>
            <a:r>
              <a:rPr sz="4000" dirty="0">
                <a:solidFill>
                  <a:srgbClr val="D7DEEA"/>
                </a:solidFill>
                <a:latin typeface="Calibri"/>
                <a:cs typeface="Calibri"/>
              </a:rPr>
              <a:t>= </a:t>
            </a:r>
            <a:r>
              <a:rPr sz="4000" spc="-15" dirty="0">
                <a:solidFill>
                  <a:srgbClr val="F15B2A"/>
                </a:solidFill>
                <a:latin typeface="Calibri"/>
                <a:cs typeface="Calibri"/>
              </a:rPr>
              <a:t>useRef</a:t>
            </a:r>
            <a:r>
              <a:rPr sz="4000" spc="-15" dirty="0">
                <a:solidFill>
                  <a:srgbClr val="88C6BE"/>
                </a:solidFill>
                <a:latin typeface="Calibri"/>
                <a:cs typeface="Calibri"/>
              </a:rPr>
              <a:t>(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r>
              <a:rPr sz="4000" spc="-15" dirty="0">
                <a:solidFill>
                  <a:srgbClr val="88C6BE"/>
                </a:solidFill>
                <a:latin typeface="Calibri"/>
                <a:cs typeface="Calibri"/>
              </a:rPr>
              <a:t>); </a:t>
            </a:r>
            <a:r>
              <a:rPr sz="4000" spc="-890" dirty="0">
                <a:solidFill>
                  <a:srgbClr val="88C6BE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const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submit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(e)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=&gt;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endParaRPr sz="4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e.preventDefault();</a:t>
            </a:r>
            <a:endParaRPr sz="4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const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inputValue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inputEl.current.value;</a:t>
            </a:r>
            <a:endParaRPr sz="4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4000" spc="-10" dirty="0">
                <a:solidFill>
                  <a:srgbClr val="2A9FBC"/>
                </a:solidFill>
                <a:latin typeface="Calibri"/>
                <a:cs typeface="Calibri"/>
              </a:rPr>
              <a:t>//process</a:t>
            </a:r>
            <a:r>
              <a:rPr sz="4000" spc="-30" dirty="0">
                <a:solidFill>
                  <a:srgbClr val="2A9FBC"/>
                </a:solidFill>
                <a:latin typeface="Calibri"/>
                <a:cs typeface="Calibri"/>
              </a:rPr>
              <a:t> inputValue</a:t>
            </a:r>
            <a:endParaRPr sz="4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};</a:t>
            </a:r>
            <a:endParaRPr sz="4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return</a:t>
            </a:r>
            <a:r>
              <a:rPr sz="4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endParaRPr sz="4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4000" spc="-20" dirty="0">
                <a:solidFill>
                  <a:srgbClr val="F15B2A"/>
                </a:solidFill>
                <a:latin typeface="Calibri"/>
                <a:cs typeface="Calibri"/>
              </a:rPr>
              <a:t>form</a:t>
            </a:r>
            <a:r>
              <a:rPr sz="4000" spc="-30" dirty="0">
                <a:solidFill>
                  <a:srgbClr val="F15B2A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onSubmit={submit}&gt;</a:t>
            </a:r>
            <a:endParaRPr sz="4000">
              <a:latin typeface="Calibri"/>
              <a:cs typeface="Calibri"/>
            </a:endParaRPr>
          </a:p>
          <a:p>
            <a:pPr marL="697865">
              <a:lnSpc>
                <a:spcPct val="100000"/>
              </a:lnSpc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4000" spc="-5" dirty="0">
                <a:solidFill>
                  <a:srgbClr val="F15B2A"/>
                </a:solidFill>
                <a:latin typeface="Calibri"/>
                <a:cs typeface="Calibri"/>
              </a:rPr>
              <a:t>input</a:t>
            </a:r>
            <a:r>
              <a:rPr sz="4000" spc="-20" dirty="0">
                <a:solidFill>
                  <a:srgbClr val="F15B2A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ref={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15B2A"/>
                </a:solidFill>
                <a:latin typeface="Calibri"/>
                <a:cs typeface="Calibri"/>
              </a:rPr>
              <a:t>inputEl</a:t>
            </a:r>
            <a:r>
              <a:rPr sz="4000" spc="-20" dirty="0">
                <a:solidFill>
                  <a:srgbClr val="F15B2A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type="</a:t>
            </a:r>
            <a:r>
              <a:rPr sz="4000" spc="-15" dirty="0">
                <a:solidFill>
                  <a:srgbClr val="2A9FBC"/>
                </a:solidFill>
                <a:latin typeface="Calibri"/>
                <a:cs typeface="Calibri"/>
              </a:rPr>
              <a:t>text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/&gt;</a:t>
            </a:r>
            <a:endParaRPr sz="4000">
              <a:latin typeface="Calibri"/>
              <a:cs typeface="Calibri"/>
            </a:endParaRPr>
          </a:p>
          <a:p>
            <a:pPr marL="697865">
              <a:lnSpc>
                <a:spcPct val="100000"/>
              </a:lnSpc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4000" spc="-5" dirty="0">
                <a:solidFill>
                  <a:srgbClr val="F15B2A"/>
                </a:solidFill>
                <a:latin typeface="Calibri"/>
                <a:cs typeface="Calibri"/>
              </a:rPr>
              <a:t>input</a:t>
            </a:r>
            <a:r>
              <a:rPr sz="4000" spc="-35" dirty="0">
                <a:solidFill>
                  <a:srgbClr val="F15B2A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type="</a:t>
            </a:r>
            <a:r>
              <a:rPr sz="4000" spc="-5" dirty="0">
                <a:solidFill>
                  <a:srgbClr val="2A9FBC"/>
                </a:solidFill>
                <a:latin typeface="Calibri"/>
                <a:cs typeface="Calibri"/>
              </a:rPr>
              <a:t>submit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value="</a:t>
            </a:r>
            <a:r>
              <a:rPr sz="4000" spc="-10" dirty="0">
                <a:solidFill>
                  <a:srgbClr val="2A9FBC"/>
                </a:solidFill>
                <a:latin typeface="Calibri"/>
                <a:cs typeface="Calibri"/>
              </a:rPr>
              <a:t>Submit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/&gt;</a:t>
            </a:r>
            <a:endParaRPr sz="4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&lt;/</a:t>
            </a:r>
            <a:r>
              <a:rPr sz="4000" spc="-15" dirty="0">
                <a:solidFill>
                  <a:srgbClr val="F15B2A"/>
                </a:solidFill>
                <a:latin typeface="Calibri"/>
                <a:cs typeface="Calibri"/>
              </a:rPr>
              <a:t>form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endParaRPr sz="4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};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97561-2D4F-5AB6-0682-D1BC1CE297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UnControlled</a:t>
            </a:r>
            <a:r>
              <a:rPr spc="-135" dirty="0"/>
              <a:t> </a:t>
            </a:r>
            <a:r>
              <a:rPr spc="5" dirty="0"/>
              <a:t>Components:</a:t>
            </a:r>
            <a:r>
              <a:rPr spc="-135" dirty="0"/>
              <a:t> </a:t>
            </a:r>
            <a:r>
              <a:rPr spc="35" dirty="0"/>
              <a:t>defaultValue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182" y="5534659"/>
            <a:ext cx="168395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6000" spc="-5" dirty="0">
                <a:solidFill>
                  <a:srgbClr val="F15B2A"/>
                </a:solidFill>
                <a:latin typeface="Calibri"/>
                <a:cs typeface="Calibri"/>
              </a:rPr>
              <a:t>input</a:t>
            </a:r>
            <a:r>
              <a:rPr sz="6000" dirty="0">
                <a:solidFill>
                  <a:srgbClr val="F15B2A"/>
                </a:solidFill>
                <a:latin typeface="Calibri"/>
                <a:cs typeface="Calibri"/>
              </a:rPr>
              <a:t> </a:t>
            </a:r>
            <a:r>
              <a:rPr sz="6000" spc="-30" dirty="0">
                <a:solidFill>
                  <a:srgbClr val="FFFFFF"/>
                </a:solidFill>
                <a:latin typeface="Calibri"/>
                <a:cs typeface="Calibri"/>
              </a:rPr>
              <a:t>ref={</a:t>
            </a:r>
            <a:r>
              <a:rPr sz="6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spc="-5" dirty="0">
                <a:solidFill>
                  <a:srgbClr val="F15B2A"/>
                </a:solidFill>
                <a:latin typeface="Calibri"/>
                <a:cs typeface="Calibri"/>
              </a:rPr>
              <a:t>inputEl</a:t>
            </a:r>
            <a:r>
              <a:rPr sz="6000" spc="5" dirty="0">
                <a:solidFill>
                  <a:srgbClr val="F15B2A"/>
                </a:solidFill>
                <a:latin typeface="Calibri"/>
                <a:cs typeface="Calibri"/>
              </a:rPr>
              <a:t> </a:t>
            </a:r>
            <a:r>
              <a:rPr sz="6000" dirty="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r>
              <a:rPr sz="6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spc="-15" dirty="0">
                <a:solidFill>
                  <a:srgbClr val="FFFFFF"/>
                </a:solidFill>
                <a:latin typeface="Calibri"/>
                <a:cs typeface="Calibri"/>
              </a:rPr>
              <a:t>type="</a:t>
            </a:r>
            <a:r>
              <a:rPr sz="6000" spc="-15" dirty="0">
                <a:solidFill>
                  <a:srgbClr val="2A9FBC"/>
                </a:solidFill>
                <a:latin typeface="Calibri"/>
                <a:cs typeface="Calibri"/>
              </a:rPr>
              <a:t>text</a:t>
            </a:r>
            <a:r>
              <a:rPr sz="6000" spc="-15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6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spc="-40" dirty="0">
                <a:solidFill>
                  <a:srgbClr val="FFFFFF"/>
                </a:solidFill>
                <a:latin typeface="Calibri"/>
                <a:cs typeface="Calibri"/>
              </a:rPr>
              <a:t>defaultValue={</a:t>
            </a:r>
            <a:r>
              <a:rPr sz="6000" spc="-40" dirty="0">
                <a:solidFill>
                  <a:srgbClr val="2A9FBC"/>
                </a:solidFill>
                <a:latin typeface="Calibri"/>
                <a:cs typeface="Calibri"/>
              </a:rPr>
              <a:t>val</a:t>
            </a:r>
            <a:r>
              <a:rPr sz="6000" spc="-40" dirty="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r>
              <a:rPr sz="6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spc="-5" dirty="0">
                <a:solidFill>
                  <a:srgbClr val="FFFFFF"/>
                </a:solidFill>
                <a:latin typeface="Calibri"/>
                <a:cs typeface="Calibri"/>
              </a:rPr>
              <a:t>/&gt;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8FEB2-B151-D362-C404-992678FA42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0160" y="757428"/>
            <a:ext cx="29876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100" dirty="0"/>
              <a:t>File</a:t>
            </a:r>
            <a:r>
              <a:rPr sz="5600" spc="-190" dirty="0"/>
              <a:t> </a:t>
            </a:r>
            <a:r>
              <a:rPr sz="5600" spc="155" dirty="0"/>
              <a:t>Input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618182" y="1737868"/>
            <a:ext cx="10670540" cy="857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const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15B2A"/>
                </a:solidFill>
                <a:latin typeface="Calibri"/>
                <a:cs typeface="Calibri"/>
              </a:rPr>
              <a:t>Form</a:t>
            </a:r>
            <a:r>
              <a:rPr sz="4000" spc="-10" dirty="0">
                <a:solidFill>
                  <a:srgbClr val="F15B2A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()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=&gt;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endParaRPr sz="4000">
              <a:latin typeface="Calibri"/>
              <a:cs typeface="Calibri"/>
            </a:endParaRPr>
          </a:p>
          <a:p>
            <a:pPr marL="241300" marR="4671060">
              <a:lnSpc>
                <a:spcPct val="100000"/>
              </a:lnSpc>
            </a:pP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const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inputEl </a:t>
            </a:r>
            <a:r>
              <a:rPr sz="4000" dirty="0">
                <a:solidFill>
                  <a:srgbClr val="D7DEEA"/>
                </a:solidFill>
                <a:latin typeface="Calibri"/>
                <a:cs typeface="Calibri"/>
              </a:rPr>
              <a:t>= </a:t>
            </a:r>
            <a:r>
              <a:rPr sz="4000" spc="-15" dirty="0">
                <a:solidFill>
                  <a:srgbClr val="F15B2A"/>
                </a:solidFill>
                <a:latin typeface="Calibri"/>
                <a:cs typeface="Calibri"/>
              </a:rPr>
              <a:t>useRef</a:t>
            </a:r>
            <a:r>
              <a:rPr sz="4000" spc="-15" dirty="0">
                <a:solidFill>
                  <a:srgbClr val="88C6BE"/>
                </a:solidFill>
                <a:latin typeface="Calibri"/>
                <a:cs typeface="Calibri"/>
              </a:rPr>
              <a:t>(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r>
              <a:rPr sz="4000" spc="-15" dirty="0">
                <a:solidFill>
                  <a:srgbClr val="88C6BE"/>
                </a:solidFill>
                <a:latin typeface="Calibri"/>
                <a:cs typeface="Calibri"/>
              </a:rPr>
              <a:t>); </a:t>
            </a:r>
            <a:r>
              <a:rPr sz="4000" spc="-890" dirty="0">
                <a:solidFill>
                  <a:srgbClr val="88C6BE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const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submit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(e)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=&gt;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endParaRPr sz="4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e.preventDefault();</a:t>
            </a:r>
            <a:endParaRPr sz="4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const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selectedFile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inputEl.current.files[0].name;</a:t>
            </a:r>
            <a:endParaRPr sz="4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4000" spc="-10" dirty="0">
                <a:solidFill>
                  <a:srgbClr val="2A9FBC"/>
                </a:solidFill>
                <a:latin typeface="Calibri"/>
                <a:cs typeface="Calibri"/>
              </a:rPr>
              <a:t>//process</a:t>
            </a:r>
            <a:r>
              <a:rPr sz="4000" spc="-40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2A9FBC"/>
                </a:solidFill>
                <a:latin typeface="Calibri"/>
                <a:cs typeface="Calibri"/>
              </a:rPr>
              <a:t>selectedFile</a:t>
            </a:r>
            <a:endParaRPr sz="4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};</a:t>
            </a:r>
            <a:endParaRPr sz="4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return</a:t>
            </a:r>
            <a:r>
              <a:rPr sz="4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endParaRPr sz="4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4000" spc="-20" dirty="0">
                <a:solidFill>
                  <a:srgbClr val="F15B2A"/>
                </a:solidFill>
                <a:latin typeface="Calibri"/>
                <a:cs typeface="Calibri"/>
              </a:rPr>
              <a:t>form</a:t>
            </a:r>
            <a:r>
              <a:rPr sz="4000" spc="-30" dirty="0">
                <a:solidFill>
                  <a:srgbClr val="F15B2A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onSubmit={submit}&gt;</a:t>
            </a:r>
            <a:endParaRPr sz="4000">
              <a:latin typeface="Calibri"/>
              <a:cs typeface="Calibri"/>
            </a:endParaRPr>
          </a:p>
          <a:p>
            <a:pPr marL="697865">
              <a:lnSpc>
                <a:spcPct val="100000"/>
              </a:lnSpc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4000" spc="-5" dirty="0">
                <a:solidFill>
                  <a:srgbClr val="F15B2A"/>
                </a:solidFill>
                <a:latin typeface="Calibri"/>
                <a:cs typeface="Calibri"/>
              </a:rPr>
              <a:t>input</a:t>
            </a:r>
            <a:r>
              <a:rPr sz="4000" spc="-25" dirty="0">
                <a:solidFill>
                  <a:srgbClr val="F15B2A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ref={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15B2A"/>
                </a:solidFill>
                <a:latin typeface="Calibri"/>
                <a:cs typeface="Calibri"/>
              </a:rPr>
              <a:t>inputEl</a:t>
            </a:r>
            <a:r>
              <a:rPr sz="4000" spc="-20" dirty="0">
                <a:solidFill>
                  <a:srgbClr val="F15B2A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type="</a:t>
            </a:r>
            <a:r>
              <a:rPr sz="4000" spc="-5" dirty="0">
                <a:solidFill>
                  <a:srgbClr val="2A9FBC"/>
                </a:solidFill>
                <a:latin typeface="Calibri"/>
                <a:cs typeface="Calibri"/>
              </a:rPr>
              <a:t>file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/&gt;</a:t>
            </a:r>
            <a:endParaRPr sz="4000">
              <a:latin typeface="Calibri"/>
              <a:cs typeface="Calibri"/>
            </a:endParaRPr>
          </a:p>
          <a:p>
            <a:pPr marL="697865">
              <a:lnSpc>
                <a:spcPct val="100000"/>
              </a:lnSpc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4000" spc="-5" dirty="0">
                <a:solidFill>
                  <a:srgbClr val="F15B2A"/>
                </a:solidFill>
                <a:latin typeface="Calibri"/>
                <a:cs typeface="Calibri"/>
              </a:rPr>
              <a:t>input</a:t>
            </a:r>
            <a:r>
              <a:rPr sz="4000" spc="-30" dirty="0">
                <a:solidFill>
                  <a:srgbClr val="F15B2A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type="</a:t>
            </a:r>
            <a:r>
              <a:rPr sz="4000" spc="-5" dirty="0">
                <a:solidFill>
                  <a:srgbClr val="2A9FBC"/>
                </a:solidFill>
                <a:latin typeface="Calibri"/>
                <a:cs typeface="Calibri"/>
              </a:rPr>
              <a:t>submit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value="</a:t>
            </a:r>
            <a:r>
              <a:rPr sz="4000" spc="-10" dirty="0">
                <a:solidFill>
                  <a:srgbClr val="2A9FBC"/>
                </a:solidFill>
                <a:latin typeface="Calibri"/>
                <a:cs typeface="Calibri"/>
              </a:rPr>
              <a:t>Submit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/&gt;</a:t>
            </a:r>
            <a:endParaRPr sz="4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&lt;/</a:t>
            </a:r>
            <a:r>
              <a:rPr sz="4000" spc="-15" dirty="0">
                <a:solidFill>
                  <a:srgbClr val="F15B2A"/>
                </a:solidFill>
                <a:latin typeface="Calibri"/>
                <a:cs typeface="Calibri"/>
              </a:rPr>
              <a:t>form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endParaRPr sz="4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};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E46FC-D4AD-AD32-FD36-D2562C9DD4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4746" y="4281932"/>
            <a:ext cx="3983990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52705">
              <a:lnSpc>
                <a:spcPct val="100400"/>
              </a:lnSpc>
              <a:spcBef>
                <a:spcPts val="75"/>
              </a:spcBef>
            </a:pPr>
            <a:r>
              <a:rPr sz="54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Adding</a:t>
            </a:r>
            <a:r>
              <a:rPr sz="5400" spc="-19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400" spc="-80" dirty="0">
                <a:solidFill>
                  <a:srgbClr val="404040"/>
                </a:solidFill>
                <a:latin typeface="Microsoft Sans Serif"/>
                <a:cs typeface="Microsoft Sans Serif"/>
              </a:rPr>
              <a:t>Form </a:t>
            </a:r>
            <a:r>
              <a:rPr sz="5400" spc="-142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400" spc="-175" dirty="0">
                <a:solidFill>
                  <a:srgbClr val="404040"/>
                </a:solidFill>
                <a:latin typeface="Microsoft Sans Serif"/>
                <a:cs typeface="Microsoft Sans Serif"/>
              </a:rPr>
              <a:t>F</a:t>
            </a:r>
            <a:r>
              <a:rPr sz="5400" spc="-50" dirty="0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sz="5400" spc="105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5400" spc="235" dirty="0">
                <a:solidFill>
                  <a:srgbClr val="404040"/>
                </a:solidFill>
                <a:latin typeface="Microsoft Sans Serif"/>
                <a:cs typeface="Microsoft Sans Serif"/>
              </a:rPr>
              <a:t>c</a:t>
            </a:r>
            <a:r>
              <a:rPr sz="5400" spc="434" dirty="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sz="5400" spc="-85" dirty="0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sz="54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sz="5400" spc="105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5400" spc="-170" dirty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sz="5400" spc="-85" dirty="0">
                <a:solidFill>
                  <a:srgbClr val="404040"/>
                </a:solidFill>
                <a:latin typeface="Microsoft Sans Serif"/>
                <a:cs typeface="Microsoft Sans Serif"/>
              </a:rPr>
              <a:t>li</a:t>
            </a:r>
            <a:r>
              <a:rPr sz="5400" spc="434" dirty="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sz="54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y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86040" y="2618739"/>
            <a:ext cx="3165475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5" dirty="0">
                <a:solidFill>
                  <a:srgbClr val="F15B2A"/>
                </a:solidFill>
                <a:latin typeface="Arial"/>
                <a:cs typeface="Arial"/>
              </a:rPr>
              <a:t>Validation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Error</a:t>
            </a:r>
            <a:r>
              <a:rPr sz="3400" b="1" spc="-13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80" dirty="0">
                <a:solidFill>
                  <a:srgbClr val="F15B2A"/>
                </a:solidFill>
                <a:latin typeface="Arial"/>
                <a:cs typeface="Arial"/>
              </a:rPr>
              <a:t>messages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2865" y="4334764"/>
            <a:ext cx="5313045" cy="329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400" b="1" spc="-20" dirty="0">
                <a:solidFill>
                  <a:srgbClr val="F15B2A"/>
                </a:solidFill>
                <a:latin typeface="Arial"/>
                <a:cs typeface="Arial"/>
              </a:rPr>
              <a:t>Handling</a:t>
            </a:r>
            <a:r>
              <a:rPr sz="3400" b="1" spc="-7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/>
                <a:cs typeface="Arial"/>
              </a:rPr>
              <a:t>form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100" dirty="0">
                <a:solidFill>
                  <a:srgbClr val="F15B2A"/>
                </a:solidFill>
                <a:latin typeface="Arial"/>
                <a:cs typeface="Arial"/>
              </a:rPr>
              <a:t>submission</a:t>
            </a:r>
            <a:endParaRPr sz="34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2710"/>
              </a:spcBef>
            </a:pPr>
            <a:r>
              <a:rPr sz="3400" b="1" spc="30" dirty="0">
                <a:solidFill>
                  <a:srgbClr val="F15B2A"/>
                </a:solidFill>
                <a:latin typeface="Arial"/>
                <a:cs typeface="Arial"/>
              </a:rPr>
              <a:t>State</a:t>
            </a:r>
            <a:r>
              <a:rPr sz="3400" b="1" spc="-9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/>
                <a:cs typeface="Arial"/>
              </a:rPr>
              <a:t>handling</a:t>
            </a:r>
            <a:endParaRPr sz="3400">
              <a:latin typeface="Arial"/>
              <a:cs typeface="Arial"/>
            </a:endParaRPr>
          </a:p>
          <a:p>
            <a:pPr marL="15875" marR="1442085" indent="-3175">
              <a:lnSpc>
                <a:spcPct val="164100"/>
              </a:lnSpc>
              <a:spcBef>
                <a:spcPts val="1515"/>
              </a:spcBef>
            </a:pPr>
            <a:r>
              <a:rPr sz="3400" b="1" spc="-20" dirty="0">
                <a:solidFill>
                  <a:srgbClr val="F15B2A"/>
                </a:solidFill>
                <a:latin typeface="Arial"/>
                <a:cs typeface="Arial"/>
              </a:rPr>
              <a:t>External </a:t>
            </a:r>
            <a:r>
              <a:rPr sz="3400" b="1" spc="-40" dirty="0">
                <a:solidFill>
                  <a:srgbClr val="F15B2A"/>
                </a:solidFill>
                <a:latin typeface="Arial"/>
                <a:cs typeface="Arial"/>
              </a:rPr>
              <a:t>library </a:t>
            </a:r>
            <a:r>
              <a:rPr sz="3400" b="1" spc="-3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Arial"/>
                <a:cs typeface="Arial"/>
              </a:rPr>
              <a:t>Formik</a:t>
            </a:r>
            <a:r>
              <a:rPr sz="3400" b="1" spc="-10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45" dirty="0">
                <a:solidFill>
                  <a:srgbClr val="F15B2A"/>
                </a:solidFill>
                <a:latin typeface="Arial"/>
                <a:cs typeface="Arial"/>
              </a:rPr>
              <a:t>(formik.org)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F9EEF-2EA8-3D3F-80B4-20E7346EC7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735"/>
              </a:lnSpc>
              <a:spcBef>
                <a:spcPts val="100"/>
              </a:spcBef>
            </a:pPr>
            <a:r>
              <a:rPr spc="30" dirty="0"/>
              <a:t>Next</a:t>
            </a:r>
            <a:r>
              <a:rPr spc="-165" dirty="0"/>
              <a:t> </a:t>
            </a:r>
            <a:r>
              <a:rPr spc="-85" dirty="0"/>
              <a:t>up:</a:t>
            </a:r>
          </a:p>
          <a:p>
            <a:pPr algn="ctr">
              <a:lnSpc>
                <a:spcPts val="7895"/>
              </a:lnSpc>
            </a:pPr>
            <a:r>
              <a:rPr sz="6600" spc="110" dirty="0">
                <a:latin typeface="Tahoma"/>
                <a:cs typeface="Tahoma"/>
              </a:rPr>
              <a:t>Application</a:t>
            </a:r>
            <a:r>
              <a:rPr sz="6600" spc="-505" dirty="0">
                <a:latin typeface="Tahoma"/>
                <a:cs typeface="Tahoma"/>
              </a:rPr>
              <a:t> </a:t>
            </a:r>
            <a:r>
              <a:rPr sz="6600" spc="80" dirty="0">
                <a:latin typeface="Tahoma"/>
                <a:cs typeface="Tahoma"/>
              </a:rPr>
              <a:t>Design</a:t>
            </a:r>
            <a:endParaRPr sz="6600">
              <a:latin typeface="Tahoma"/>
              <a:cs typeface="Tahom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87D138-275D-4389-B25A-D0476CF718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D980-C011-491B-463B-D2D89198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9C36D-1E76-C8CC-1B2C-89DA53961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5229D-2BBE-E8C3-08F0-28FA16BD77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E2C62D-AD30-19F3-EABD-2DB104286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40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2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4CBB-E17F-D742-3FFE-042921B8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23F49-14AC-515A-836C-AC8B20817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DC2CD-2ABD-72B1-03F6-5EABB70DFE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31962E-95BC-F447-040E-DFEEA32D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509"/>
            <a:ext cx="18288000" cy="913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5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1091" y="3870452"/>
            <a:ext cx="3767454" cy="2488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1158240" algn="r">
              <a:lnSpc>
                <a:spcPct val="99600"/>
              </a:lnSpc>
              <a:spcBef>
                <a:spcPts val="125"/>
              </a:spcBef>
            </a:pPr>
            <a:r>
              <a:rPr sz="5400" spc="-110" dirty="0">
                <a:solidFill>
                  <a:srgbClr val="404040"/>
                </a:solidFill>
                <a:latin typeface="Microsoft Sans Serif"/>
                <a:cs typeface="Microsoft Sans Serif"/>
              </a:rPr>
              <a:t>Forms</a:t>
            </a:r>
            <a:r>
              <a:rPr sz="5400" spc="-2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4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in </a:t>
            </a:r>
            <a:r>
              <a:rPr sz="5400" spc="-142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4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JavaScript </a:t>
            </a:r>
            <a:r>
              <a:rPr sz="54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5400" spc="-55" dirty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sz="5400" spc="-40" dirty="0">
                <a:solidFill>
                  <a:srgbClr val="404040"/>
                </a:solidFill>
                <a:latin typeface="Microsoft Sans Serif"/>
                <a:cs typeface="Microsoft Sans Serif"/>
              </a:rPr>
              <a:t>p</a:t>
            </a:r>
            <a:r>
              <a:rPr sz="5400" spc="204" dirty="0">
                <a:solidFill>
                  <a:srgbClr val="404040"/>
                </a:solidFill>
                <a:latin typeface="Microsoft Sans Serif"/>
                <a:cs typeface="Microsoft Sans Serif"/>
              </a:rPr>
              <a:t>p</a:t>
            </a:r>
            <a:r>
              <a:rPr sz="54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li</a:t>
            </a:r>
            <a:r>
              <a:rPr sz="54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c</a:t>
            </a:r>
            <a:r>
              <a:rPr sz="5400" spc="-235" dirty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sz="5400" spc="434" dirty="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sz="54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io</a:t>
            </a:r>
            <a:r>
              <a:rPr sz="5400" spc="-70" dirty="0">
                <a:solidFill>
                  <a:srgbClr val="404040"/>
                </a:solidFill>
                <a:latin typeface="Microsoft Sans Serif"/>
                <a:cs typeface="Microsoft Sans Serif"/>
              </a:rPr>
              <a:t>ns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82865" y="2877819"/>
            <a:ext cx="7887970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3175">
              <a:lnSpc>
                <a:spcPts val="4010"/>
              </a:lnSpc>
              <a:spcBef>
                <a:spcPts val="265"/>
              </a:spcBef>
            </a:pPr>
            <a:r>
              <a:rPr sz="3400" b="1" spc="30" dirty="0">
                <a:solidFill>
                  <a:srgbClr val="F15B2A"/>
                </a:solidFill>
                <a:latin typeface="Arial"/>
                <a:cs typeface="Arial"/>
              </a:rPr>
              <a:t>Write</a:t>
            </a:r>
            <a:r>
              <a:rPr sz="3400" b="1" spc="-7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35" dirty="0">
                <a:solidFill>
                  <a:srgbClr val="F15B2A"/>
                </a:solidFill>
                <a:latin typeface="Arial"/>
                <a:cs typeface="Arial"/>
              </a:rPr>
              <a:t>code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85" dirty="0">
                <a:solidFill>
                  <a:srgbClr val="F15B2A"/>
                </a:solidFill>
                <a:latin typeface="Arial"/>
                <a:cs typeface="Arial"/>
              </a:rPr>
              <a:t>that</a:t>
            </a:r>
            <a:r>
              <a:rPr sz="3400" b="1" spc="-7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5" dirty="0">
                <a:solidFill>
                  <a:srgbClr val="F15B2A"/>
                </a:solidFill>
                <a:latin typeface="Arial"/>
                <a:cs typeface="Arial"/>
              </a:rPr>
              <a:t>gets</a:t>
            </a:r>
            <a:r>
              <a:rPr sz="3400" b="1" spc="-7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/>
                <a:cs typeface="Arial"/>
              </a:rPr>
              <a:t>references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/>
                <a:cs typeface="Arial"/>
              </a:rPr>
              <a:t>to</a:t>
            </a:r>
            <a:r>
              <a:rPr sz="3400" b="1" spc="-7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/>
                <a:cs typeface="Arial"/>
              </a:rPr>
              <a:t>the </a:t>
            </a:r>
            <a:r>
              <a:rPr sz="3400" b="1" spc="-93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30" dirty="0">
                <a:solidFill>
                  <a:srgbClr val="F15B2A"/>
                </a:solidFill>
                <a:latin typeface="Arial"/>
                <a:cs typeface="Arial"/>
              </a:rPr>
              <a:t>input</a:t>
            </a:r>
            <a:r>
              <a:rPr sz="3400" b="1" spc="-7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/>
                <a:cs typeface="Arial"/>
              </a:rPr>
              <a:t>elements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6040" y="4249420"/>
            <a:ext cx="74930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20" dirty="0">
                <a:solidFill>
                  <a:srgbClr val="F15B2A"/>
                </a:solidFill>
                <a:latin typeface="Arial"/>
                <a:cs typeface="Arial"/>
              </a:rPr>
              <a:t>Extract</a:t>
            </a:r>
            <a:r>
              <a:rPr sz="3400" b="1" spc="-8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40" dirty="0">
                <a:solidFill>
                  <a:srgbClr val="F15B2A"/>
                </a:solidFill>
                <a:latin typeface="Arial"/>
                <a:cs typeface="Arial"/>
              </a:rPr>
              <a:t>current</a:t>
            </a:r>
            <a:r>
              <a:rPr sz="3400" b="1" spc="-8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/>
                <a:cs typeface="Arial"/>
              </a:rPr>
              <a:t>values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sz="3400" b="1" spc="-70" dirty="0">
                <a:solidFill>
                  <a:srgbClr val="F15B2A"/>
                </a:solidFill>
                <a:latin typeface="Arial"/>
                <a:cs typeface="Arial"/>
              </a:rPr>
              <a:t>Post</a:t>
            </a:r>
            <a:r>
              <a:rPr sz="3400" b="1" spc="-9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65" dirty="0">
                <a:solidFill>
                  <a:srgbClr val="F15B2A"/>
                </a:solidFill>
                <a:latin typeface="Arial"/>
                <a:cs typeface="Arial"/>
              </a:rPr>
              <a:t>to</a:t>
            </a:r>
            <a:r>
              <a:rPr sz="3400" b="1" spc="-8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110" dirty="0">
                <a:solidFill>
                  <a:srgbClr val="F15B2A"/>
                </a:solidFill>
                <a:latin typeface="Arial"/>
                <a:cs typeface="Arial"/>
              </a:rPr>
              <a:t>API</a:t>
            </a:r>
            <a:endParaRPr sz="3400">
              <a:latin typeface="Arial"/>
              <a:cs typeface="Arial"/>
            </a:endParaRPr>
          </a:p>
          <a:p>
            <a:pPr marL="12700" marR="5080">
              <a:lnSpc>
                <a:spcPct val="166500"/>
              </a:lnSpc>
              <a:spcBef>
                <a:spcPts val="25"/>
              </a:spcBef>
            </a:pPr>
            <a:r>
              <a:rPr sz="3400" b="1" spc="35" dirty="0">
                <a:solidFill>
                  <a:srgbClr val="F15B2A"/>
                </a:solidFill>
                <a:latin typeface="Arial"/>
                <a:cs typeface="Arial"/>
              </a:rPr>
              <a:t>Convert</a:t>
            </a:r>
            <a:r>
              <a:rPr sz="3400" b="1" spc="-7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5" dirty="0">
                <a:solidFill>
                  <a:srgbClr val="F15B2A"/>
                </a:solidFill>
                <a:latin typeface="Arial"/>
                <a:cs typeface="Arial"/>
              </a:rPr>
              <a:t>internal</a:t>
            </a:r>
            <a:r>
              <a:rPr sz="3400" b="1" spc="-6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/>
                <a:cs typeface="Arial"/>
              </a:rPr>
              <a:t>state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/>
                <a:cs typeface="Arial"/>
              </a:rPr>
              <a:t>to</a:t>
            </a:r>
            <a:r>
              <a:rPr sz="3400" b="1" spc="-7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/>
                <a:cs typeface="Arial"/>
              </a:rPr>
              <a:t>React</a:t>
            </a:r>
            <a:r>
              <a:rPr sz="3400" b="1" spc="-70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/>
                <a:cs typeface="Arial"/>
              </a:rPr>
              <a:t>state </a:t>
            </a:r>
            <a:r>
              <a:rPr sz="3400" b="1" spc="-92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/>
                <a:cs typeface="Arial"/>
              </a:rPr>
              <a:t>Controlled</a:t>
            </a:r>
            <a:r>
              <a:rPr sz="3400" b="1" spc="-65" dirty="0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/>
                <a:cs typeface="Arial"/>
              </a:rPr>
              <a:t>components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FC2F1-1118-FDCD-B784-D7C210AF38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8331" y="757428"/>
            <a:ext cx="94297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310" dirty="0"/>
              <a:t>A</a:t>
            </a:r>
            <a:r>
              <a:rPr sz="5600" spc="-130" dirty="0"/>
              <a:t> </a:t>
            </a:r>
            <a:r>
              <a:rPr sz="5600" spc="40" dirty="0"/>
              <a:t>C</a:t>
            </a:r>
            <a:r>
              <a:rPr sz="5600" spc="35" dirty="0"/>
              <a:t>o</a:t>
            </a:r>
            <a:r>
              <a:rPr sz="5600" spc="105" dirty="0"/>
              <a:t>n</a:t>
            </a:r>
            <a:r>
              <a:rPr sz="5600" spc="434" dirty="0"/>
              <a:t>t</a:t>
            </a:r>
            <a:r>
              <a:rPr sz="5600" spc="80" dirty="0"/>
              <a:t>r</a:t>
            </a:r>
            <a:r>
              <a:rPr sz="5600" spc="55" dirty="0"/>
              <a:t>o</a:t>
            </a:r>
            <a:r>
              <a:rPr sz="5600" spc="-80" dirty="0"/>
              <a:t>ll</a:t>
            </a:r>
            <a:r>
              <a:rPr sz="5600" spc="20" dirty="0"/>
              <a:t>e</a:t>
            </a:r>
            <a:r>
              <a:rPr sz="5600" spc="215" dirty="0"/>
              <a:t>d</a:t>
            </a:r>
            <a:r>
              <a:rPr sz="5600" spc="-120" dirty="0"/>
              <a:t> </a:t>
            </a:r>
            <a:r>
              <a:rPr sz="5600" spc="40" dirty="0"/>
              <a:t>C</a:t>
            </a:r>
            <a:r>
              <a:rPr sz="5600" spc="35" dirty="0"/>
              <a:t>o</a:t>
            </a:r>
            <a:r>
              <a:rPr sz="5600" spc="-10" dirty="0"/>
              <a:t>m</a:t>
            </a:r>
            <a:r>
              <a:rPr sz="5600" spc="215" dirty="0"/>
              <a:t>p</a:t>
            </a:r>
            <a:r>
              <a:rPr sz="5600" spc="55" dirty="0"/>
              <a:t>o</a:t>
            </a:r>
            <a:r>
              <a:rPr sz="5600" spc="105" dirty="0"/>
              <a:t>n</a:t>
            </a:r>
            <a:r>
              <a:rPr sz="5600" spc="20" dirty="0"/>
              <a:t>e</a:t>
            </a:r>
            <a:r>
              <a:rPr sz="5600" spc="105" dirty="0"/>
              <a:t>n</a:t>
            </a:r>
            <a:r>
              <a:rPr sz="5600" spc="445" dirty="0"/>
              <a:t>t</a:t>
            </a:r>
            <a:r>
              <a:rPr sz="5600" spc="-135" dirty="0"/>
              <a:t> </a:t>
            </a:r>
            <a:r>
              <a:rPr sz="5600" spc="-555" dirty="0"/>
              <a:t>(</a:t>
            </a:r>
            <a:r>
              <a:rPr sz="5600" spc="-915" dirty="0"/>
              <a:t>1</a:t>
            </a:r>
            <a:r>
              <a:rPr sz="5600" spc="415" dirty="0"/>
              <a:t>/</a:t>
            </a:r>
            <a:r>
              <a:rPr sz="5600" spc="-110" dirty="0"/>
              <a:t>2</a:t>
            </a:r>
            <a:r>
              <a:rPr sz="5600" spc="-315" dirty="0"/>
              <a:t>)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481022" y="4267708"/>
            <a:ext cx="16484600" cy="331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const</a:t>
            </a:r>
            <a:r>
              <a:rPr sz="4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4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firstname,</a:t>
            </a:r>
            <a:r>
              <a:rPr sz="4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15B2A"/>
                </a:solidFill>
                <a:latin typeface="Courier New"/>
                <a:cs typeface="Courier New"/>
              </a:rPr>
              <a:t>setFirstname</a:t>
            </a:r>
            <a:r>
              <a:rPr sz="4000" spc="-15" dirty="0">
                <a:solidFill>
                  <a:srgbClr val="F15B2A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4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4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15B2A"/>
                </a:solidFill>
                <a:latin typeface="Courier New"/>
                <a:cs typeface="Courier New"/>
              </a:rPr>
              <a:t>useState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("Alice");</a:t>
            </a:r>
            <a:endParaRPr sz="4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return</a:t>
            </a:r>
            <a:r>
              <a:rPr sz="40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endParaRPr sz="4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505"/>
              </a:spcBef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4000" spc="-5" dirty="0">
                <a:solidFill>
                  <a:srgbClr val="F15B2A"/>
                </a:solidFill>
                <a:latin typeface="Courier New"/>
                <a:cs typeface="Courier New"/>
              </a:rPr>
              <a:t>input</a:t>
            </a:r>
            <a:r>
              <a:rPr sz="4000" spc="-30" dirty="0">
                <a:solidFill>
                  <a:srgbClr val="F15B2A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type="</a:t>
            </a:r>
            <a:r>
              <a:rPr sz="4000" spc="-5" dirty="0">
                <a:solidFill>
                  <a:srgbClr val="2A9FBC"/>
                </a:solidFill>
                <a:latin typeface="Courier New"/>
                <a:cs typeface="Courier New"/>
              </a:rPr>
              <a:t>text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4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value={</a:t>
            </a:r>
            <a:r>
              <a:rPr sz="4000" spc="-5" dirty="0">
                <a:solidFill>
                  <a:srgbClr val="F15B2A"/>
                </a:solidFill>
                <a:latin typeface="Courier New"/>
                <a:cs typeface="Courier New"/>
              </a:rPr>
              <a:t>firstname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40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/&gt;</a:t>
            </a: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4BA00-4FBB-52C3-4A87-F442395FD1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2450" y="757428"/>
            <a:ext cx="95618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310" dirty="0"/>
              <a:t>A</a:t>
            </a:r>
            <a:r>
              <a:rPr sz="5600" spc="-130" dirty="0"/>
              <a:t> </a:t>
            </a:r>
            <a:r>
              <a:rPr sz="5600" spc="40" dirty="0"/>
              <a:t>C</a:t>
            </a:r>
            <a:r>
              <a:rPr sz="5600" spc="35" dirty="0"/>
              <a:t>o</a:t>
            </a:r>
            <a:r>
              <a:rPr sz="5600" spc="105" dirty="0"/>
              <a:t>n</a:t>
            </a:r>
            <a:r>
              <a:rPr sz="5600" spc="434" dirty="0"/>
              <a:t>t</a:t>
            </a:r>
            <a:r>
              <a:rPr sz="5600" spc="80" dirty="0"/>
              <a:t>r</a:t>
            </a:r>
            <a:r>
              <a:rPr sz="5600" spc="55" dirty="0"/>
              <a:t>o</a:t>
            </a:r>
            <a:r>
              <a:rPr sz="5600" spc="-80" dirty="0"/>
              <a:t>ll</a:t>
            </a:r>
            <a:r>
              <a:rPr sz="5600" spc="20" dirty="0"/>
              <a:t>e</a:t>
            </a:r>
            <a:r>
              <a:rPr sz="5600" spc="215" dirty="0"/>
              <a:t>d</a:t>
            </a:r>
            <a:r>
              <a:rPr sz="5600" spc="-120" dirty="0"/>
              <a:t> </a:t>
            </a:r>
            <a:r>
              <a:rPr sz="5600" spc="40" dirty="0"/>
              <a:t>C</a:t>
            </a:r>
            <a:r>
              <a:rPr sz="5600" spc="35" dirty="0"/>
              <a:t>o</a:t>
            </a:r>
            <a:r>
              <a:rPr sz="5600" spc="-10" dirty="0"/>
              <a:t>m</a:t>
            </a:r>
            <a:r>
              <a:rPr sz="5600" spc="215" dirty="0"/>
              <a:t>p</a:t>
            </a:r>
            <a:r>
              <a:rPr sz="5600" spc="55" dirty="0"/>
              <a:t>o</a:t>
            </a:r>
            <a:r>
              <a:rPr sz="5600" spc="105" dirty="0"/>
              <a:t>n</a:t>
            </a:r>
            <a:r>
              <a:rPr sz="5600" spc="20" dirty="0"/>
              <a:t>e</a:t>
            </a:r>
            <a:r>
              <a:rPr sz="5600" spc="105" dirty="0"/>
              <a:t>n</a:t>
            </a:r>
            <a:r>
              <a:rPr sz="5600" spc="445" dirty="0"/>
              <a:t>t</a:t>
            </a:r>
            <a:r>
              <a:rPr sz="5600" spc="-135" dirty="0"/>
              <a:t> </a:t>
            </a:r>
            <a:r>
              <a:rPr sz="5600" spc="-165" dirty="0"/>
              <a:t>(</a:t>
            </a:r>
            <a:r>
              <a:rPr sz="5600" spc="-265" dirty="0"/>
              <a:t>2</a:t>
            </a:r>
            <a:r>
              <a:rPr sz="5600" spc="415" dirty="0"/>
              <a:t>/</a:t>
            </a:r>
            <a:r>
              <a:rPr sz="5600" spc="-110" dirty="0"/>
              <a:t>2</a:t>
            </a:r>
            <a:r>
              <a:rPr sz="5600" spc="-315" dirty="0"/>
              <a:t>)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481022" y="3932428"/>
            <a:ext cx="16789400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const</a:t>
            </a:r>
            <a:r>
              <a:rPr sz="4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4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firstname,</a:t>
            </a:r>
            <a:r>
              <a:rPr sz="4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15B2A"/>
                </a:solidFill>
                <a:latin typeface="Courier New"/>
                <a:cs typeface="Courier New"/>
              </a:rPr>
              <a:t>setFirstname</a:t>
            </a:r>
            <a:r>
              <a:rPr sz="4000" spc="-20" dirty="0">
                <a:solidFill>
                  <a:srgbClr val="F15B2A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4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4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15B2A"/>
                </a:solidFill>
                <a:latin typeface="Courier New"/>
                <a:cs typeface="Courier New"/>
              </a:rPr>
              <a:t>useState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("Alice");</a:t>
            </a:r>
            <a:endParaRPr sz="4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return</a:t>
            </a:r>
            <a:r>
              <a:rPr sz="40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endParaRPr sz="4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505"/>
              </a:spcBef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4000" spc="-5" dirty="0">
                <a:solidFill>
                  <a:srgbClr val="F15B2A"/>
                </a:solidFill>
                <a:latin typeface="Courier New"/>
                <a:cs typeface="Courier New"/>
              </a:rPr>
              <a:t>input</a:t>
            </a:r>
            <a:r>
              <a:rPr sz="4000" spc="-40" dirty="0">
                <a:solidFill>
                  <a:srgbClr val="F15B2A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type="</a:t>
            </a:r>
            <a:r>
              <a:rPr sz="4000" spc="-5" dirty="0">
                <a:solidFill>
                  <a:srgbClr val="2A9FBC"/>
                </a:solidFill>
                <a:latin typeface="Courier New"/>
                <a:cs typeface="Courier New"/>
              </a:rPr>
              <a:t>text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4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value={</a:t>
            </a:r>
            <a:r>
              <a:rPr sz="4000" spc="-5" dirty="0">
                <a:solidFill>
                  <a:srgbClr val="F15B2A"/>
                </a:solidFill>
                <a:latin typeface="Courier New"/>
                <a:cs typeface="Courier New"/>
              </a:rPr>
              <a:t>firstname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000">
              <a:latin typeface="Courier New"/>
              <a:cs typeface="Courier New"/>
            </a:endParaRPr>
          </a:p>
          <a:p>
            <a:pPr marL="1840864">
              <a:lnSpc>
                <a:spcPct val="100000"/>
              </a:lnSpc>
              <a:spcBef>
                <a:spcPts val="505"/>
              </a:spcBef>
            </a:pPr>
            <a:r>
              <a:rPr sz="4000" spc="-5" dirty="0">
                <a:solidFill>
                  <a:srgbClr val="F15B2A"/>
                </a:solidFill>
                <a:latin typeface="Courier New"/>
                <a:cs typeface="Courier New"/>
              </a:rPr>
              <a:t>onChange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={(e)</a:t>
            </a:r>
            <a:r>
              <a:rPr sz="4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=&gt;</a:t>
            </a:r>
            <a:r>
              <a:rPr sz="4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15B2A"/>
                </a:solidFill>
                <a:latin typeface="Courier New"/>
                <a:cs typeface="Courier New"/>
              </a:rPr>
              <a:t>setFirstname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(e.target.value)}</a:t>
            </a:r>
            <a:r>
              <a:rPr sz="4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/&gt;</a:t>
            </a: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CC3C5-CB64-5C70-0083-954676D905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0474" y="757428"/>
            <a:ext cx="111880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85" dirty="0"/>
              <a:t>Controlled</a:t>
            </a:r>
            <a:r>
              <a:rPr sz="5600" spc="-145" dirty="0"/>
              <a:t> </a:t>
            </a:r>
            <a:r>
              <a:rPr sz="5600" spc="70" dirty="0"/>
              <a:t>Components</a:t>
            </a:r>
            <a:r>
              <a:rPr sz="5600" spc="-145" dirty="0"/>
              <a:t> </a:t>
            </a:r>
            <a:r>
              <a:rPr sz="5600" spc="50" dirty="0"/>
              <a:t>and</a:t>
            </a:r>
            <a:r>
              <a:rPr sz="5600" spc="-140" dirty="0"/>
              <a:t> </a:t>
            </a:r>
            <a:r>
              <a:rPr sz="5600" spc="-114" dirty="0"/>
              <a:t>Forms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481022" y="1536700"/>
            <a:ext cx="16484600" cy="8721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const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[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firstname, </a:t>
            </a:r>
            <a:r>
              <a:rPr sz="4000" spc="-5" dirty="0">
                <a:solidFill>
                  <a:srgbClr val="F15B2A"/>
                </a:solidFill>
                <a:latin typeface="Courier New"/>
                <a:cs typeface="Courier New"/>
              </a:rPr>
              <a:t>setFirstname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] = </a:t>
            </a:r>
            <a:r>
              <a:rPr sz="4000" spc="-5" dirty="0">
                <a:solidFill>
                  <a:srgbClr val="F15B2A"/>
                </a:solidFill>
                <a:latin typeface="Courier New"/>
                <a:cs typeface="Courier New"/>
              </a:rPr>
              <a:t>useState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("Alice"); </a:t>
            </a:r>
            <a:r>
              <a:rPr sz="4000" spc="-23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const </a:t>
            </a:r>
            <a:r>
              <a:rPr sz="4000" spc="-5" dirty="0">
                <a:solidFill>
                  <a:srgbClr val="F15B2A"/>
                </a:solidFill>
                <a:latin typeface="Courier New"/>
                <a:cs typeface="Courier New"/>
              </a:rPr>
              <a:t>submit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4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(e) =&gt;</a:t>
            </a:r>
            <a:r>
              <a:rPr sz="4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4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500"/>
              </a:spcBef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e.preventDefault();</a:t>
            </a:r>
            <a:endParaRPr sz="4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505"/>
              </a:spcBef>
            </a:pPr>
            <a:r>
              <a:rPr sz="4000" spc="-5" dirty="0">
                <a:solidFill>
                  <a:srgbClr val="2A9FBC"/>
                </a:solidFill>
                <a:latin typeface="Courier New"/>
                <a:cs typeface="Courier New"/>
              </a:rPr>
              <a:t>//submit</a:t>
            </a:r>
            <a:r>
              <a:rPr sz="4000" spc="-25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2A9FBC"/>
                </a:solidFill>
                <a:latin typeface="Courier New"/>
                <a:cs typeface="Courier New"/>
              </a:rPr>
              <a:t>firstname</a:t>
            </a:r>
            <a:r>
              <a:rPr sz="4000" spc="-30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2A9FBC"/>
                </a:solidFill>
                <a:latin typeface="Courier New"/>
                <a:cs typeface="Courier New"/>
              </a:rPr>
              <a:t>to</a:t>
            </a:r>
            <a:r>
              <a:rPr sz="4000" spc="-30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2A9FBC"/>
                </a:solidFill>
                <a:latin typeface="Courier New"/>
                <a:cs typeface="Courier New"/>
              </a:rPr>
              <a:t>API</a:t>
            </a: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};</a:t>
            </a:r>
            <a:endParaRPr sz="4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return</a:t>
            </a:r>
            <a:r>
              <a:rPr sz="40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endParaRPr sz="4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505"/>
              </a:spcBef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4000" spc="-5" dirty="0">
                <a:solidFill>
                  <a:srgbClr val="F15B2A"/>
                </a:solidFill>
                <a:latin typeface="Courier New"/>
                <a:cs typeface="Courier New"/>
              </a:rPr>
              <a:t>form</a:t>
            </a:r>
            <a:r>
              <a:rPr sz="4000" spc="-65" dirty="0">
                <a:solidFill>
                  <a:srgbClr val="F15B2A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onSubmit={</a:t>
            </a:r>
            <a:r>
              <a:rPr sz="4000" spc="-5" dirty="0">
                <a:solidFill>
                  <a:srgbClr val="F15B2A"/>
                </a:solidFill>
                <a:latin typeface="Courier New"/>
                <a:cs typeface="Courier New"/>
              </a:rPr>
              <a:t>submit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}&gt;</a:t>
            </a:r>
            <a:endParaRPr sz="4000">
              <a:latin typeface="Courier New"/>
              <a:cs typeface="Courier New"/>
            </a:endParaRPr>
          </a:p>
          <a:p>
            <a:pPr marL="1231265">
              <a:lnSpc>
                <a:spcPct val="100000"/>
              </a:lnSpc>
              <a:spcBef>
                <a:spcPts val="500"/>
              </a:spcBef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4000" spc="-5" dirty="0">
                <a:solidFill>
                  <a:srgbClr val="F15B2A"/>
                </a:solidFill>
                <a:latin typeface="Courier New"/>
                <a:cs typeface="Courier New"/>
              </a:rPr>
              <a:t>input</a:t>
            </a:r>
            <a:r>
              <a:rPr sz="4000" spc="-40" dirty="0">
                <a:solidFill>
                  <a:srgbClr val="F15B2A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type="</a:t>
            </a:r>
            <a:r>
              <a:rPr sz="4000" spc="-5" dirty="0">
                <a:solidFill>
                  <a:srgbClr val="2A9FBC"/>
                </a:solidFill>
                <a:latin typeface="Courier New"/>
                <a:cs typeface="Courier New"/>
              </a:rPr>
              <a:t>text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4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value={</a:t>
            </a:r>
            <a:r>
              <a:rPr sz="4000" spc="-5" dirty="0">
                <a:solidFill>
                  <a:srgbClr val="F15B2A"/>
                </a:solidFill>
                <a:latin typeface="Courier New"/>
                <a:cs typeface="Courier New"/>
              </a:rPr>
              <a:t>firstname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4000">
              <a:latin typeface="Courier New"/>
              <a:cs typeface="Courier New"/>
            </a:endParaRPr>
          </a:p>
          <a:p>
            <a:pPr marL="2450465">
              <a:lnSpc>
                <a:spcPct val="100000"/>
              </a:lnSpc>
              <a:spcBef>
                <a:spcPts val="505"/>
              </a:spcBef>
            </a:pPr>
            <a:r>
              <a:rPr sz="4000" spc="-5" dirty="0">
                <a:solidFill>
                  <a:srgbClr val="F15B2A"/>
                </a:solidFill>
                <a:latin typeface="Courier New"/>
                <a:cs typeface="Courier New"/>
              </a:rPr>
              <a:t>onChange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={(e)</a:t>
            </a:r>
            <a:r>
              <a:rPr sz="40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=&gt;</a:t>
            </a:r>
            <a:r>
              <a:rPr sz="4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15B2A"/>
                </a:solidFill>
                <a:latin typeface="Courier New"/>
                <a:cs typeface="Courier New"/>
              </a:rPr>
              <a:t>setFirstname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(e.target.value)}</a:t>
            </a: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/&gt;</a:t>
            </a:r>
            <a:endParaRPr sz="4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385"/>
              </a:spcBef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&lt;/</a:t>
            </a:r>
            <a:r>
              <a:rPr sz="4000" spc="-5" dirty="0">
                <a:solidFill>
                  <a:srgbClr val="F15B2A"/>
                </a:solidFill>
                <a:latin typeface="Courier New"/>
                <a:cs typeface="Courier New"/>
              </a:rPr>
              <a:t>form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endParaRPr sz="4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C4BAB-D190-75FD-C5D3-6A069CD142E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1022" y="2322068"/>
            <a:ext cx="15405100" cy="7861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975" marR="9067800" indent="-549275">
              <a:lnSpc>
                <a:spcPct val="1089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const</a:t>
            </a:r>
            <a:r>
              <a:rPr sz="36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15B2A"/>
                </a:solidFill>
                <a:latin typeface="Courier New"/>
                <a:cs typeface="Courier New"/>
              </a:rPr>
              <a:t>submit</a:t>
            </a:r>
            <a:r>
              <a:rPr sz="3600" spc="-20" dirty="0">
                <a:solidFill>
                  <a:srgbClr val="F15B2A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36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(e)</a:t>
            </a:r>
            <a:r>
              <a:rPr sz="36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=&gt;</a:t>
            </a:r>
            <a:r>
              <a:rPr sz="36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3600" spc="-21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e.preventDefault();</a:t>
            </a:r>
            <a:endParaRPr sz="3600" dirty="0">
              <a:latin typeface="Courier New"/>
              <a:cs typeface="Courier New"/>
            </a:endParaRPr>
          </a:p>
          <a:p>
            <a:pPr marL="561975">
              <a:lnSpc>
                <a:spcPct val="100000"/>
              </a:lnSpc>
              <a:spcBef>
                <a:spcPts val="480"/>
              </a:spcBef>
            </a:pPr>
            <a:r>
              <a:rPr sz="3600" dirty="0">
                <a:solidFill>
                  <a:srgbClr val="2A9FBC"/>
                </a:solidFill>
                <a:latin typeface="Courier New"/>
                <a:cs typeface="Courier New"/>
              </a:rPr>
              <a:t>//submit</a:t>
            </a:r>
            <a:r>
              <a:rPr sz="3600" spc="-30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2A9FBC"/>
                </a:solidFill>
                <a:latin typeface="Courier New"/>
                <a:cs typeface="Courier New"/>
              </a:rPr>
              <a:t>person</a:t>
            </a:r>
            <a:r>
              <a:rPr sz="3600" spc="-30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2A9FBC"/>
                </a:solidFill>
                <a:latin typeface="Courier New"/>
                <a:cs typeface="Courier New"/>
              </a:rPr>
              <a:t>to</a:t>
            </a:r>
            <a:r>
              <a:rPr sz="3600" spc="-25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2A9FBC"/>
                </a:solidFill>
                <a:latin typeface="Courier New"/>
                <a:cs typeface="Courier New"/>
              </a:rPr>
              <a:t>API</a:t>
            </a:r>
            <a:endParaRPr sz="3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};</a:t>
            </a:r>
            <a:endParaRPr sz="3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return</a:t>
            </a:r>
            <a:r>
              <a:rPr sz="36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endParaRPr sz="3600" dirty="0">
              <a:latin typeface="Courier New"/>
              <a:cs typeface="Courier New"/>
            </a:endParaRPr>
          </a:p>
          <a:p>
            <a:pPr marL="561975">
              <a:lnSpc>
                <a:spcPct val="100000"/>
              </a:lnSpc>
              <a:spcBef>
                <a:spcPts val="380"/>
              </a:spcBef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3600" dirty="0">
                <a:solidFill>
                  <a:srgbClr val="F15B2A"/>
                </a:solidFill>
                <a:latin typeface="Courier New"/>
                <a:cs typeface="Courier New"/>
              </a:rPr>
              <a:t>form</a:t>
            </a:r>
            <a:r>
              <a:rPr sz="3600" spc="-65" dirty="0">
                <a:solidFill>
                  <a:srgbClr val="F15B2A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onSubmit={</a:t>
            </a:r>
            <a:r>
              <a:rPr sz="3600" dirty="0">
                <a:solidFill>
                  <a:srgbClr val="F15B2A"/>
                </a:solidFill>
                <a:latin typeface="Courier New"/>
                <a:cs typeface="Courier New"/>
              </a:rPr>
              <a:t>submit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}&gt;</a:t>
            </a:r>
            <a:endParaRPr sz="3600" dirty="0">
              <a:latin typeface="Courier New"/>
              <a:cs typeface="Courier New"/>
            </a:endParaRPr>
          </a:p>
          <a:p>
            <a:pPr marL="2209165" marR="5080" indent="-1098550">
              <a:lnSpc>
                <a:spcPct val="1089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3600" dirty="0">
                <a:solidFill>
                  <a:srgbClr val="F15B2A"/>
                </a:solidFill>
                <a:latin typeface="Courier New"/>
                <a:cs typeface="Courier New"/>
              </a:rPr>
              <a:t>input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type="</a:t>
            </a:r>
            <a:r>
              <a:rPr sz="3600" dirty="0">
                <a:solidFill>
                  <a:srgbClr val="2A9FBC"/>
                </a:solidFill>
                <a:latin typeface="Courier New"/>
                <a:cs typeface="Courier New"/>
              </a:rPr>
              <a:t>text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" value={person.</a:t>
            </a:r>
            <a:r>
              <a:rPr sz="3600" dirty="0">
                <a:solidFill>
                  <a:srgbClr val="F15B2A"/>
                </a:solidFill>
                <a:latin typeface="Courier New"/>
                <a:cs typeface="Courier New"/>
              </a:rPr>
              <a:t>firstname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} 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15B2A"/>
                </a:solidFill>
                <a:latin typeface="Courier New"/>
                <a:cs typeface="Courier New"/>
              </a:rPr>
              <a:t>onChange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={(e)</a:t>
            </a:r>
            <a:r>
              <a:rPr sz="36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=&gt;</a:t>
            </a:r>
            <a:r>
              <a:rPr sz="36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15B2A"/>
                </a:solidFill>
                <a:latin typeface="Courier New"/>
                <a:cs typeface="Courier New"/>
              </a:rPr>
              <a:t>setPerson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({</a:t>
            </a:r>
            <a:r>
              <a:rPr sz="36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…person,</a:t>
            </a:r>
            <a:r>
              <a:rPr sz="36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firstname:</a:t>
            </a:r>
            <a:endParaRPr sz="3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e.target.value})}</a:t>
            </a:r>
            <a:r>
              <a:rPr sz="36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/&gt;</a:t>
            </a:r>
            <a:endParaRPr sz="3600" dirty="0">
              <a:latin typeface="Courier New"/>
              <a:cs typeface="Courier New"/>
            </a:endParaRPr>
          </a:p>
          <a:p>
            <a:pPr marL="2209165" marR="279400" indent="-1373505">
              <a:lnSpc>
                <a:spcPts val="4800"/>
              </a:lnSpc>
              <a:spcBef>
                <a:spcPts val="140"/>
              </a:spcBef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3600" dirty="0">
                <a:solidFill>
                  <a:srgbClr val="F15B2A"/>
                </a:solidFill>
                <a:latin typeface="Courier New"/>
                <a:cs typeface="Courier New"/>
              </a:rPr>
              <a:t>input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type="</a:t>
            </a:r>
            <a:r>
              <a:rPr sz="3600" dirty="0">
                <a:solidFill>
                  <a:srgbClr val="2A9FBC"/>
                </a:solidFill>
                <a:latin typeface="Courier New"/>
                <a:cs typeface="Courier New"/>
              </a:rPr>
              <a:t>text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" value={person.</a:t>
            </a:r>
            <a:r>
              <a:rPr sz="3600" dirty="0">
                <a:solidFill>
                  <a:srgbClr val="F15B2A"/>
                </a:solidFill>
                <a:latin typeface="Courier New"/>
                <a:cs typeface="Courier New"/>
              </a:rPr>
              <a:t>lastname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} 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15B2A"/>
                </a:solidFill>
                <a:latin typeface="Courier New"/>
                <a:cs typeface="Courier New"/>
              </a:rPr>
              <a:t>onChange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={(e)</a:t>
            </a:r>
            <a:r>
              <a:rPr sz="36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=&gt;</a:t>
            </a:r>
            <a:r>
              <a:rPr sz="36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15B2A"/>
                </a:solidFill>
                <a:latin typeface="Courier New"/>
                <a:cs typeface="Courier New"/>
              </a:rPr>
              <a:t>setPerson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({</a:t>
            </a:r>
            <a:r>
              <a:rPr sz="36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…person,</a:t>
            </a:r>
            <a:r>
              <a:rPr sz="36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lastname:</a:t>
            </a:r>
            <a:endParaRPr sz="3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e.target.value})}</a:t>
            </a:r>
            <a:r>
              <a:rPr sz="36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/&gt;</a:t>
            </a:r>
            <a:endParaRPr sz="3600" dirty="0">
              <a:latin typeface="Courier New"/>
              <a:cs typeface="Courier New"/>
            </a:endParaRPr>
          </a:p>
          <a:p>
            <a:pPr marL="561975">
              <a:lnSpc>
                <a:spcPct val="100000"/>
              </a:lnSpc>
              <a:spcBef>
                <a:spcPts val="480"/>
              </a:spcBef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&lt;/</a:t>
            </a:r>
            <a:r>
              <a:rPr sz="3600" dirty="0">
                <a:solidFill>
                  <a:srgbClr val="F15B2A"/>
                </a:solidFill>
                <a:latin typeface="Courier New"/>
                <a:cs typeface="Courier New"/>
              </a:rPr>
              <a:t>form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F402F-454A-A26B-3443-71F7A92F88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E1813A-05EF-A4FB-B532-26A889CBB0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0000"/>
          <a:stretch/>
        </p:blipFill>
        <p:spPr>
          <a:xfrm>
            <a:off x="-1" y="495300"/>
            <a:ext cx="17373601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2756" y="757428"/>
            <a:ext cx="97428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310" dirty="0"/>
              <a:t>A</a:t>
            </a:r>
            <a:r>
              <a:rPr sz="5600" spc="-130" dirty="0"/>
              <a:t> </a:t>
            </a:r>
            <a:r>
              <a:rPr sz="5600" spc="40" dirty="0"/>
              <a:t>C</a:t>
            </a:r>
            <a:r>
              <a:rPr sz="5600" spc="35" dirty="0"/>
              <a:t>o</a:t>
            </a:r>
            <a:r>
              <a:rPr sz="5600" spc="-10" dirty="0"/>
              <a:t>mm</a:t>
            </a:r>
            <a:r>
              <a:rPr sz="5600" spc="55" dirty="0"/>
              <a:t>o</a:t>
            </a:r>
            <a:r>
              <a:rPr sz="5600" spc="114" dirty="0"/>
              <a:t>n</a:t>
            </a:r>
            <a:r>
              <a:rPr sz="5600" spc="-130" dirty="0"/>
              <a:t> </a:t>
            </a:r>
            <a:r>
              <a:rPr sz="5600" spc="90" dirty="0"/>
              <a:t>o</a:t>
            </a:r>
            <a:r>
              <a:rPr sz="5600" spc="75" dirty="0"/>
              <a:t>n</a:t>
            </a:r>
            <a:r>
              <a:rPr sz="5600" spc="30" dirty="0"/>
              <a:t>C</a:t>
            </a:r>
            <a:r>
              <a:rPr sz="5600" spc="105" dirty="0"/>
              <a:t>h</a:t>
            </a:r>
            <a:r>
              <a:rPr sz="5600" spc="-25" dirty="0"/>
              <a:t>a</a:t>
            </a:r>
            <a:r>
              <a:rPr sz="5600" spc="-40" dirty="0"/>
              <a:t>n</a:t>
            </a:r>
            <a:r>
              <a:rPr sz="5600" spc="150" dirty="0"/>
              <a:t>g</a:t>
            </a:r>
            <a:r>
              <a:rPr sz="5600" spc="20" dirty="0"/>
              <a:t>e</a:t>
            </a:r>
            <a:r>
              <a:rPr sz="5600" spc="-135" dirty="0"/>
              <a:t> </a:t>
            </a:r>
            <a:r>
              <a:rPr sz="5600" spc="-55" dirty="0"/>
              <a:t>Han</a:t>
            </a:r>
            <a:r>
              <a:rPr sz="5600" spc="220" dirty="0"/>
              <a:t>d</a:t>
            </a:r>
            <a:r>
              <a:rPr sz="5600" spc="5" dirty="0"/>
              <a:t>ler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481022" y="2020315"/>
            <a:ext cx="16778605" cy="7861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9400">
              <a:lnSpc>
                <a:spcPct val="1089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const [ person, </a:t>
            </a:r>
            <a:r>
              <a:rPr sz="3600" dirty="0">
                <a:solidFill>
                  <a:srgbClr val="F15B2A"/>
                </a:solidFill>
                <a:latin typeface="Courier New"/>
                <a:cs typeface="Courier New"/>
              </a:rPr>
              <a:t>setPerson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] = </a:t>
            </a:r>
            <a:r>
              <a:rPr sz="3600" dirty="0">
                <a:solidFill>
                  <a:srgbClr val="F15B2A"/>
                </a:solidFill>
                <a:latin typeface="Courier New"/>
                <a:cs typeface="Courier New"/>
              </a:rPr>
              <a:t>useState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({ firstname: "Alice", </a:t>
            </a:r>
            <a:r>
              <a:rPr sz="3600" spc="-21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lastname: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"Doe"});</a:t>
            </a:r>
            <a:endParaRPr sz="3600" dirty="0">
              <a:latin typeface="Courier New"/>
              <a:cs typeface="Courier New"/>
            </a:endParaRPr>
          </a:p>
          <a:p>
            <a:pPr marL="12700" marR="280035">
              <a:lnSpc>
                <a:spcPct val="108900"/>
              </a:lnSpc>
              <a:spcBef>
                <a:spcPts val="95"/>
              </a:spcBef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const change = ((e) =&gt; </a:t>
            </a:r>
            <a:r>
              <a:rPr sz="3600" dirty="0">
                <a:solidFill>
                  <a:srgbClr val="F15B2A"/>
                </a:solidFill>
                <a:latin typeface="Courier New"/>
                <a:cs typeface="Courier New"/>
              </a:rPr>
              <a:t>setPerson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({ …person, [e.target.name]: </a:t>
            </a:r>
            <a:r>
              <a:rPr sz="3600" spc="-21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e.target.value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3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return</a:t>
            </a:r>
            <a:r>
              <a:rPr sz="36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endParaRPr sz="3600" dirty="0">
              <a:latin typeface="Courier New"/>
              <a:cs typeface="Courier New"/>
            </a:endParaRPr>
          </a:p>
          <a:p>
            <a:pPr marL="561975">
              <a:lnSpc>
                <a:spcPct val="100000"/>
              </a:lnSpc>
              <a:spcBef>
                <a:spcPts val="480"/>
              </a:spcBef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3600" dirty="0">
                <a:solidFill>
                  <a:srgbClr val="F15B2A"/>
                </a:solidFill>
                <a:latin typeface="Courier New"/>
                <a:cs typeface="Courier New"/>
              </a:rPr>
              <a:t>form</a:t>
            </a:r>
            <a:r>
              <a:rPr sz="3600" spc="-65" dirty="0">
                <a:solidFill>
                  <a:srgbClr val="F15B2A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onSubmit={</a:t>
            </a:r>
            <a:r>
              <a:rPr sz="3600" dirty="0">
                <a:solidFill>
                  <a:srgbClr val="F15B2A"/>
                </a:solidFill>
                <a:latin typeface="Courier New"/>
                <a:cs typeface="Courier New"/>
              </a:rPr>
              <a:t>submit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}&gt;</a:t>
            </a:r>
            <a:endParaRPr sz="3600" dirty="0">
              <a:latin typeface="Courier New"/>
              <a:cs typeface="Courier New"/>
            </a:endParaRPr>
          </a:p>
          <a:p>
            <a:pPr marL="12700" marR="1871980" indent="1098550">
              <a:lnSpc>
                <a:spcPts val="4800"/>
              </a:lnSpc>
              <a:spcBef>
                <a:spcPts val="145"/>
              </a:spcBef>
              <a:tabLst>
                <a:tab pos="9679305" algn="l"/>
              </a:tabLst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3600" dirty="0">
                <a:solidFill>
                  <a:srgbClr val="F15B2A"/>
                </a:solidFill>
                <a:latin typeface="Courier New"/>
                <a:cs typeface="Courier New"/>
              </a:rPr>
              <a:t>input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type="</a:t>
            </a:r>
            <a:r>
              <a:rPr sz="3600" dirty="0">
                <a:solidFill>
                  <a:srgbClr val="2A9FBC"/>
                </a:solidFill>
                <a:latin typeface="Courier New"/>
                <a:cs typeface="Courier New"/>
              </a:rPr>
              <a:t>text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" name="</a:t>
            </a:r>
            <a:r>
              <a:rPr sz="3600" dirty="0">
                <a:solidFill>
                  <a:srgbClr val="2A9FBC"/>
                </a:solidFill>
                <a:latin typeface="Courier New"/>
                <a:cs typeface="Courier New"/>
              </a:rPr>
              <a:t>firstname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" 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value={person.</a:t>
            </a:r>
            <a:r>
              <a:rPr sz="3600" dirty="0">
                <a:solidFill>
                  <a:srgbClr val="F15B2A"/>
                </a:solidFill>
                <a:latin typeface="Courier New"/>
                <a:cs typeface="Courier New"/>
              </a:rPr>
              <a:t>firstname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}	</a:t>
            </a:r>
            <a:r>
              <a:rPr sz="3600" dirty="0">
                <a:solidFill>
                  <a:srgbClr val="F15B2A"/>
                </a:solidFill>
                <a:latin typeface="Courier New"/>
                <a:cs typeface="Courier New"/>
              </a:rPr>
              <a:t>onChange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={change}/&gt;</a:t>
            </a:r>
            <a:endParaRPr sz="3600" dirty="0">
              <a:latin typeface="Courier New"/>
              <a:cs typeface="Courier New"/>
            </a:endParaRPr>
          </a:p>
          <a:p>
            <a:pPr marL="836294">
              <a:lnSpc>
                <a:spcPct val="100000"/>
              </a:lnSpc>
              <a:spcBef>
                <a:spcPts val="140"/>
              </a:spcBef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3600" dirty="0">
                <a:solidFill>
                  <a:srgbClr val="F15B2A"/>
                </a:solidFill>
                <a:latin typeface="Courier New"/>
                <a:cs typeface="Courier New"/>
              </a:rPr>
              <a:t>input</a:t>
            </a:r>
            <a:r>
              <a:rPr sz="3600" spc="-35" dirty="0">
                <a:solidFill>
                  <a:srgbClr val="F15B2A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type="</a:t>
            </a:r>
            <a:r>
              <a:rPr sz="3600" dirty="0">
                <a:solidFill>
                  <a:srgbClr val="2A9FBC"/>
                </a:solidFill>
                <a:latin typeface="Courier New"/>
                <a:cs typeface="Courier New"/>
              </a:rPr>
              <a:t>text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36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name="</a:t>
            </a:r>
            <a:r>
              <a:rPr sz="3600" dirty="0">
                <a:solidFill>
                  <a:srgbClr val="2A9FBC"/>
                </a:solidFill>
                <a:latin typeface="Courier New"/>
                <a:cs typeface="Courier New"/>
              </a:rPr>
              <a:t>lastname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36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value={person.</a:t>
            </a:r>
            <a:r>
              <a:rPr sz="3600" dirty="0">
                <a:solidFill>
                  <a:srgbClr val="F15B2A"/>
                </a:solidFill>
                <a:latin typeface="Courier New"/>
                <a:cs typeface="Courier New"/>
              </a:rPr>
              <a:t>lastname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3600" dirty="0">
              <a:latin typeface="Courier New"/>
              <a:cs typeface="Courier New"/>
            </a:endParaRPr>
          </a:p>
          <a:p>
            <a:pPr marL="2209165">
              <a:lnSpc>
                <a:spcPct val="100000"/>
              </a:lnSpc>
              <a:spcBef>
                <a:spcPts val="480"/>
              </a:spcBef>
            </a:pPr>
            <a:r>
              <a:rPr sz="3600" dirty="0">
                <a:solidFill>
                  <a:srgbClr val="F15B2A"/>
                </a:solidFill>
                <a:latin typeface="Courier New"/>
                <a:cs typeface="Courier New"/>
              </a:rPr>
              <a:t>onChange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={change}</a:t>
            </a:r>
            <a:r>
              <a:rPr sz="36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/&gt;</a:t>
            </a:r>
            <a:endParaRPr sz="3600" dirty="0">
              <a:latin typeface="Courier New"/>
              <a:cs typeface="Courier New"/>
            </a:endParaRPr>
          </a:p>
          <a:p>
            <a:pPr marL="561975">
              <a:lnSpc>
                <a:spcPct val="100000"/>
              </a:lnSpc>
              <a:spcBef>
                <a:spcPts val="385"/>
              </a:spcBef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&lt;/</a:t>
            </a:r>
            <a:r>
              <a:rPr sz="3600" dirty="0">
                <a:solidFill>
                  <a:srgbClr val="F15B2A"/>
                </a:solidFill>
                <a:latin typeface="Courier New"/>
                <a:cs typeface="Courier New"/>
              </a:rPr>
              <a:t>form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endParaRPr sz="3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);)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2823B-27B3-82C1-F620-AAD57C9086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695</Words>
  <Application>Microsoft Office PowerPoint</Application>
  <PresentationFormat>Custom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Arial</vt:lpstr>
      <vt:lpstr>Calibri</vt:lpstr>
      <vt:lpstr>Courier New</vt:lpstr>
      <vt:lpstr>Microsoft Sans Serif</vt:lpstr>
      <vt:lpstr>Tahoma</vt:lpstr>
      <vt:lpstr>Office Theme</vt:lpstr>
      <vt:lpstr>User Input and Forms</vt:lpstr>
      <vt:lpstr>PowerPoint Presentation</vt:lpstr>
      <vt:lpstr>PowerPoint Presentation</vt:lpstr>
      <vt:lpstr>Write code that gets references to the  input elements</vt:lpstr>
      <vt:lpstr>A Controlled Component (1/2)</vt:lpstr>
      <vt:lpstr>A Controlled Component (2/2)</vt:lpstr>
      <vt:lpstr>Controlled Components and Forms</vt:lpstr>
      <vt:lpstr>PowerPoint Presentation</vt:lpstr>
      <vt:lpstr>A Common onChange Handler</vt:lpstr>
      <vt:lpstr>PowerPoint Presentation</vt:lpstr>
      <vt:lpstr>textarea</vt:lpstr>
      <vt:lpstr>select</vt:lpstr>
      <vt:lpstr>Controlled is the way to go But work involved</vt:lpstr>
      <vt:lpstr>An UnControlled Component</vt:lpstr>
      <vt:lpstr>UnControlled Components: defaultValue</vt:lpstr>
      <vt:lpstr>File Input</vt:lpstr>
      <vt:lpstr>Validation Error messages</vt:lpstr>
      <vt:lpstr>Next up: Application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Steve</cp:lastModifiedBy>
  <cp:revision>5</cp:revision>
  <dcterms:created xsi:type="dcterms:W3CDTF">2024-10-27T16:51:27Z</dcterms:created>
  <dcterms:modified xsi:type="dcterms:W3CDTF">2024-12-25T23:04:39Z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2022-08-29T00:00:00Z</vt:filetime>
  </property>
  <property fmtid="{D5CDD505-2E9C-101B-9397-08002B2CF9AE}" pid="3" name="LastSaved">
    <vt:filetime>2024-10-27T00:00:00Z</vt:filetime>
  </property>
</Properties>
</file>