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0137-6EEF-49E4-BBC1-E08DF78C742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B0A3-530E-40C1-A3E8-B37E4CFB5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929" y="819404"/>
            <a:ext cx="120148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36C9-259D-4EED-B6A4-F6B339F3ECCE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BFEB-9E1C-4790-9343-92BF07E37F41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18B4-4510-4FD8-8B3D-FB84F7B76100}" type="datetime1">
              <a:rPr lang="en-US" smtClean="0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A63A-A5CD-4185-BA7E-8E519C4433EA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C453-FCC7-4E88-856D-A6E720016E2B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134842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5" y="3745484"/>
            <a:ext cx="8803640" cy="266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B32D-7D42-4B52-8F12-4F271172A655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29436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7772939"/>
              <a:ext cx="2066531" cy="1023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6729436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670" dirty="0"/>
              <a:t>T</a:t>
            </a:r>
            <a:r>
              <a:rPr sz="11000" spc="-740" dirty="0"/>
              <a:t>e</a:t>
            </a:r>
            <a:r>
              <a:rPr sz="11000" spc="-755" dirty="0"/>
              <a:t>st</a:t>
            </a:r>
            <a:r>
              <a:rPr sz="11000" spc="-760" dirty="0"/>
              <a:t>i</a:t>
            </a:r>
            <a:r>
              <a:rPr sz="11000" spc="-745" dirty="0"/>
              <a:t>ng</a:t>
            </a:r>
            <a:r>
              <a:rPr sz="11000" spc="-720" dirty="0"/>
              <a:t> </a:t>
            </a:r>
            <a:r>
              <a:rPr sz="11000" spc="-650" dirty="0"/>
              <a:t>in</a:t>
            </a:r>
            <a:r>
              <a:rPr sz="11000" spc="-720" dirty="0"/>
              <a:t> </a:t>
            </a:r>
            <a:r>
              <a:rPr sz="11000" spc="-930" dirty="0"/>
              <a:t>React</a:t>
            </a:r>
            <a:r>
              <a:rPr sz="11000" spc="-725" dirty="0"/>
              <a:t> </a:t>
            </a:r>
            <a:r>
              <a:rPr sz="11000" spc="-1864" dirty="0"/>
              <a:t>18</a:t>
            </a:r>
            <a:endParaRPr sz="11000"/>
          </a:p>
        </p:txBody>
      </p:sp>
      <p:sp>
        <p:nvSpPr>
          <p:cNvPr id="10" name="object 10"/>
          <p:cNvSpPr txBox="1"/>
          <p:nvPr/>
        </p:nvSpPr>
        <p:spPr>
          <a:xfrm>
            <a:off x="1092459" y="4969255"/>
            <a:ext cx="56597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430" dirty="0">
                <a:solidFill>
                  <a:srgbClr val="130F24"/>
                </a:solidFill>
                <a:latin typeface="Arial Black"/>
                <a:cs typeface="Arial Black"/>
              </a:rPr>
              <a:t>Course Overview</a:t>
            </a:r>
            <a:endParaRPr sz="4500" dirty="0">
              <a:latin typeface="Arial Black"/>
              <a:cs typeface="Arial Blac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32E493-FA81-AEE4-C39C-115B4E52F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994746-06D0-B334-EDD3-FC1C22C904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3740F2-AE44-F21B-B6BF-B6FB3213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627" y="647700"/>
            <a:ext cx="15676745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D2C1811-9B09-9F56-379F-CC2345E066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C4A756-BD18-5852-1A84-174BEFA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" y="243840"/>
            <a:ext cx="17593057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7C7180-21BA-6093-672D-F624EB8D1B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3390871-DA3A-9D63-9301-65EF6FD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75B853-6DB0-2858-AFB4-11145E87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9100"/>
            <a:ext cx="17706100" cy="8713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81022" y="1069339"/>
            <a:ext cx="5503545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125">
              <a:lnSpc>
                <a:spcPct val="1492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Counter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({start})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&lt;div&gt;{start}&lt;/div&gt;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41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1052067"/>
            <a:ext cx="824547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193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◀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sz="2800" spc="-225" dirty="0">
                <a:solidFill>
                  <a:srgbClr val="FFFFFF"/>
                </a:solidFill>
              </a:rPr>
              <a:t>Render</a:t>
            </a:r>
            <a:r>
              <a:rPr sz="2800" spc="-2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&lt;Counter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start={1}</a:t>
            </a:r>
            <a:r>
              <a:rPr sz="2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/&gt;</a:t>
            </a:r>
            <a:r>
              <a:rPr sz="2800" spc="-9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220" dirty="0">
                <a:solidFill>
                  <a:srgbClr val="FFFFFF"/>
                </a:solidFill>
              </a:rPr>
              <a:t>and</a:t>
            </a:r>
            <a:r>
              <a:rPr sz="2800" spc="-215" dirty="0">
                <a:solidFill>
                  <a:srgbClr val="FFFFFF"/>
                </a:solidFill>
              </a:rPr>
              <a:t> </a:t>
            </a:r>
            <a:r>
              <a:rPr sz="2800" spc="-254" dirty="0">
                <a:solidFill>
                  <a:srgbClr val="FFFFFF"/>
                </a:solidFill>
              </a:rPr>
              <a:t>look</a:t>
            </a:r>
            <a:r>
              <a:rPr sz="2800" spc="-215" dirty="0">
                <a:solidFill>
                  <a:srgbClr val="FFFFFF"/>
                </a:solidFill>
              </a:rPr>
              <a:t> </a:t>
            </a:r>
            <a:r>
              <a:rPr sz="2800" spc="-65" dirty="0">
                <a:solidFill>
                  <a:srgbClr val="FFFFFF"/>
                </a:solidFill>
              </a:rPr>
              <a:t>for </a:t>
            </a:r>
            <a:r>
              <a:rPr sz="2800" spc="-350" dirty="0">
                <a:solidFill>
                  <a:srgbClr val="FFFFFF"/>
                </a:solidFill>
              </a:rPr>
              <a:t>‘1’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00" dirty="0">
                <a:solidFill>
                  <a:srgbClr val="FFFFFF"/>
                </a:solidFill>
              </a:rPr>
              <a:t>in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175" dirty="0">
                <a:solidFill>
                  <a:srgbClr val="FFFFFF"/>
                </a:solidFill>
              </a:rPr>
              <a:t>the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195" dirty="0">
                <a:solidFill>
                  <a:srgbClr val="FFFFFF"/>
                </a:solidFill>
              </a:rPr>
              <a:t>rendered </a:t>
            </a:r>
            <a:r>
              <a:rPr sz="2800" spc="-45" dirty="0">
                <a:solidFill>
                  <a:srgbClr val="FFFFFF"/>
                </a:solidFill>
              </a:rPr>
              <a:t>result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0023-7CB3-C894-1138-ADD163B3BD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75C12-DEEA-4588-3804-3D88D007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8135600" cy="8670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239" y="1082547"/>
            <a:ext cx="769937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193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◀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sz="2800" spc="-225" dirty="0">
                <a:solidFill>
                  <a:srgbClr val="FFFFFF"/>
                </a:solidFill>
              </a:rPr>
              <a:t>Render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90" dirty="0">
                <a:solidFill>
                  <a:srgbClr val="FFFFFF"/>
                </a:solidFill>
              </a:rPr>
              <a:t>Counter,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65" dirty="0">
                <a:solidFill>
                  <a:srgbClr val="FFFFFF"/>
                </a:solidFill>
              </a:rPr>
              <a:t>simulate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340" dirty="0">
                <a:solidFill>
                  <a:srgbClr val="FFFFFF"/>
                </a:solidFill>
              </a:rPr>
              <a:t>a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80" dirty="0">
                <a:solidFill>
                  <a:srgbClr val="FFFFFF"/>
                </a:solidFill>
              </a:rPr>
              <a:t>click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spc="-185" dirty="0">
                <a:solidFill>
                  <a:srgbClr val="FFFFFF"/>
                </a:solidFill>
              </a:rPr>
              <a:t>on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75" dirty="0">
                <a:solidFill>
                  <a:srgbClr val="FFFFFF"/>
                </a:solidFill>
              </a:rPr>
              <a:t>the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150" dirty="0">
                <a:solidFill>
                  <a:srgbClr val="FFFFFF"/>
                </a:solidFill>
              </a:rPr>
              <a:t>div, </a:t>
            </a:r>
            <a:r>
              <a:rPr sz="2800" spc="-220" dirty="0">
                <a:solidFill>
                  <a:srgbClr val="FFFFFF"/>
                </a:solidFill>
              </a:rPr>
              <a:t>and</a:t>
            </a:r>
            <a:r>
              <a:rPr sz="2800" spc="-195" dirty="0">
                <a:solidFill>
                  <a:srgbClr val="FFFFFF"/>
                </a:solidFill>
              </a:rPr>
              <a:t> </a:t>
            </a:r>
            <a:r>
              <a:rPr sz="2800" spc="-270" dirty="0">
                <a:solidFill>
                  <a:srgbClr val="FFFFFF"/>
                </a:solidFill>
              </a:rPr>
              <a:t>assert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200" dirty="0">
                <a:solidFill>
                  <a:srgbClr val="FFFFFF"/>
                </a:solidFill>
              </a:rPr>
              <a:t>that</a:t>
            </a:r>
            <a:r>
              <a:rPr sz="2800" spc="-190" dirty="0">
                <a:solidFill>
                  <a:srgbClr val="FFFFFF"/>
                </a:solidFill>
              </a:rPr>
              <a:t> </a:t>
            </a:r>
            <a:r>
              <a:rPr sz="2800" spc="-210" dirty="0">
                <a:solidFill>
                  <a:srgbClr val="FFFFFF"/>
                </a:solidFill>
              </a:rPr>
              <a:t>‘onIncrement’</a:t>
            </a:r>
            <a:r>
              <a:rPr sz="2800" spc="-185" dirty="0">
                <a:solidFill>
                  <a:srgbClr val="FFFFFF"/>
                </a:solidFill>
              </a:rPr>
              <a:t> </a:t>
            </a:r>
            <a:r>
              <a:rPr sz="2800" spc="-375" dirty="0">
                <a:solidFill>
                  <a:srgbClr val="FFFFFF"/>
                </a:solidFill>
              </a:rPr>
              <a:t>was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called.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7A66-B507-62C4-4E89-80D7A49164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071D90-C233-0049-FAB2-A5FD2221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653"/>
            <a:ext cx="18288000" cy="8292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>
                <a:solidFill>
                  <a:srgbClr val="FFFFFF"/>
                </a:solidFill>
              </a:rPr>
              <a:t>Creating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395" dirty="0">
                <a:solidFill>
                  <a:srgbClr val="FFFFFF"/>
                </a:solidFill>
              </a:rPr>
              <a:t>React</a:t>
            </a:r>
            <a:r>
              <a:rPr spc="-310" dirty="0">
                <a:solidFill>
                  <a:srgbClr val="FFFFFF"/>
                </a:solidFill>
              </a:rPr>
              <a:t> Application </a:t>
            </a:r>
            <a:r>
              <a:rPr spc="-190" dirty="0">
                <a:solidFill>
                  <a:srgbClr val="FFFFFF"/>
                </a:solidFill>
              </a:rPr>
              <a:t>With</a:t>
            </a:r>
            <a:r>
              <a:rPr spc="-310" dirty="0">
                <a:solidFill>
                  <a:srgbClr val="FFFFFF"/>
                </a:solidFill>
              </a:rPr>
              <a:t>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15" dirty="0">
                <a:solidFill>
                  <a:srgbClr val="FFFFFF"/>
                </a:solidFill>
              </a:rPr>
              <a:t> </a:t>
            </a:r>
            <a:r>
              <a:rPr spc="-484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4E827-8F9B-51A4-BF5C-DB1DF5AD82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8E421-37AD-7C4D-8471-431A2407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0"/>
            <a:ext cx="18131118" cy="9732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82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 Black</vt:lpstr>
      <vt:lpstr>Courier New</vt:lpstr>
      <vt:lpstr>Lucida Sans Unicode</vt:lpstr>
      <vt:lpstr>Office Theme</vt:lpstr>
      <vt:lpstr>Testing in React 18</vt:lpstr>
      <vt:lpstr>PowerPoint Presentation</vt:lpstr>
      <vt:lpstr>PowerPoint Presentation</vt:lpstr>
      <vt:lpstr>PowerPoint Presentation</vt:lpstr>
      <vt:lpstr>◀  Render &lt;Counter start={1} /&gt; and look for ‘1’ in the rendered result</vt:lpstr>
      <vt:lpstr>◀  Render Counter, simulate a click on the div, and assert that ‘onIncrement’ was called.</vt:lpstr>
      <vt:lpstr>Creating a React Application With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2024-12-26T14:42:28Z</dcterms:created>
  <dcterms:modified xsi:type="dcterms:W3CDTF">2024-12-26T15:02:25Z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2024-12-26T00:00:00Z</vt:filetime>
  </property>
  <property fmtid="{D5CDD505-2E9C-101B-9397-08002B2CF9AE}" pid="4" name="Producer">
    <vt:lpwstr>macOS Version 10.15.7 (Build 19H2026) Quartz PDFContext</vt:lpwstr>
  </property>
</Properties>
</file>