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C5902-63EA-41C4-89CC-4066A129B5D0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9FB0A-820B-48B8-A2AE-455CCDFF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9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8842" y="2975864"/>
            <a:ext cx="259524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8A18-AA15-42D8-8A03-67B91C958FCA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8102" y="0"/>
            <a:ext cx="18288000" cy="1028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29436"/>
            <a:ext cx="1017946" cy="20665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78395" y="7772939"/>
            <a:ext cx="2066531" cy="10230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46169" y="6729436"/>
            <a:ext cx="2041829" cy="20665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2890-EBD9-4AC4-9F87-C565DB3E1FEE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83E1-9485-45A2-89FD-EF59E1D957F0}" type="datetime1">
              <a:rPr lang="en-US" smtClean="0"/>
              <a:t>12/28/2024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4D0A-DAD4-4FBE-8496-2D61AB8FDD79}" type="datetime1">
              <a:rPr lang="en-US" smtClean="0"/>
              <a:t>12/28/2024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B9FF-4F1E-4953-8316-D76B2F6DDE91}" type="datetime1">
              <a:rPr lang="en-US" smtClean="0"/>
              <a:t>12/28/2024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786030"/>
            <a:ext cx="18288000" cy="6501130"/>
          </a:xfrm>
          <a:custGeom>
            <a:avLst/>
            <a:gdLst/>
            <a:ahLst/>
            <a:cxnLst/>
            <a:rect l="l" t="t" r="r" b="b"/>
            <a:pathLst>
              <a:path w="18288000" h="6501130">
                <a:moveTo>
                  <a:pt x="0" y="6500969"/>
                </a:moveTo>
                <a:lnTo>
                  <a:pt x="18288000" y="6500969"/>
                </a:lnTo>
                <a:lnTo>
                  <a:pt x="18288000" y="0"/>
                </a:lnTo>
                <a:lnTo>
                  <a:pt x="0" y="0"/>
                </a:lnTo>
                <a:lnTo>
                  <a:pt x="0" y="650096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95359" y="3786028"/>
            <a:ext cx="1152525" cy="6501130"/>
          </a:xfrm>
          <a:custGeom>
            <a:avLst/>
            <a:gdLst/>
            <a:ahLst/>
            <a:cxnLst/>
            <a:rect l="l" t="t" r="r" b="b"/>
            <a:pathLst>
              <a:path w="1152525" h="6501130">
                <a:moveTo>
                  <a:pt x="1152144" y="0"/>
                </a:moveTo>
                <a:lnTo>
                  <a:pt x="0" y="0"/>
                </a:lnTo>
                <a:lnTo>
                  <a:pt x="0" y="6500969"/>
                </a:lnTo>
                <a:lnTo>
                  <a:pt x="1152144" y="6500969"/>
                </a:lnTo>
                <a:lnTo>
                  <a:pt x="1152144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42656" y="3786027"/>
            <a:ext cx="1106805" cy="6501130"/>
          </a:xfrm>
          <a:custGeom>
            <a:avLst/>
            <a:gdLst/>
            <a:ahLst/>
            <a:cxnLst/>
            <a:rect l="l" t="t" r="r" b="b"/>
            <a:pathLst>
              <a:path w="1106804" h="6501130">
                <a:moveTo>
                  <a:pt x="1106738" y="0"/>
                </a:moveTo>
                <a:lnTo>
                  <a:pt x="0" y="0"/>
                </a:lnTo>
                <a:lnTo>
                  <a:pt x="0" y="6500972"/>
                </a:lnTo>
                <a:lnTo>
                  <a:pt x="1106738" y="6500972"/>
                </a:lnTo>
                <a:lnTo>
                  <a:pt x="1106738" y="0"/>
                </a:lnTo>
                <a:close/>
              </a:path>
            </a:pathLst>
          </a:custGeom>
          <a:solidFill>
            <a:srgbClr val="352B6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8288000" cy="3786504"/>
          </a:xfrm>
          <a:custGeom>
            <a:avLst/>
            <a:gdLst/>
            <a:ahLst/>
            <a:cxnLst/>
            <a:rect l="l" t="t" r="r" b="b"/>
            <a:pathLst>
              <a:path w="18288000" h="3786504">
                <a:moveTo>
                  <a:pt x="18288000" y="0"/>
                </a:moveTo>
                <a:lnTo>
                  <a:pt x="0" y="0"/>
                </a:lnTo>
                <a:lnTo>
                  <a:pt x="0" y="3786030"/>
                </a:lnTo>
                <a:lnTo>
                  <a:pt x="18288000" y="378603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926079"/>
            <a:ext cx="18288000" cy="860425"/>
          </a:xfrm>
          <a:custGeom>
            <a:avLst/>
            <a:gdLst/>
            <a:ahLst/>
            <a:cxnLst/>
            <a:rect l="l" t="t" r="r" b="b"/>
            <a:pathLst>
              <a:path w="18288000" h="860425">
                <a:moveTo>
                  <a:pt x="18288000" y="0"/>
                </a:moveTo>
                <a:lnTo>
                  <a:pt x="0" y="0"/>
                </a:lnTo>
                <a:lnTo>
                  <a:pt x="0" y="859948"/>
                </a:lnTo>
                <a:lnTo>
                  <a:pt x="18288000" y="8599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352B6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122739"/>
            <a:ext cx="18288000" cy="7164705"/>
          </a:xfrm>
          <a:custGeom>
            <a:avLst/>
            <a:gdLst/>
            <a:ahLst/>
            <a:cxnLst/>
            <a:rect l="l" t="t" r="r" b="b"/>
            <a:pathLst>
              <a:path w="18288000" h="7164705">
                <a:moveTo>
                  <a:pt x="8951493" y="822261"/>
                </a:moveTo>
                <a:lnTo>
                  <a:pt x="8945194" y="777532"/>
                </a:lnTo>
                <a:lnTo>
                  <a:pt x="8927427" y="737349"/>
                </a:lnTo>
                <a:lnTo>
                  <a:pt x="8899881" y="703300"/>
                </a:lnTo>
                <a:lnTo>
                  <a:pt x="8864219" y="676986"/>
                </a:lnTo>
                <a:lnTo>
                  <a:pt x="8822131" y="660031"/>
                </a:lnTo>
                <a:lnTo>
                  <a:pt x="8775294" y="654024"/>
                </a:lnTo>
                <a:lnTo>
                  <a:pt x="7468730" y="656094"/>
                </a:lnTo>
                <a:lnTo>
                  <a:pt x="7468730" y="171246"/>
                </a:lnTo>
                <a:lnTo>
                  <a:pt x="7462609" y="125730"/>
                </a:lnTo>
                <a:lnTo>
                  <a:pt x="7445349" y="84823"/>
                </a:lnTo>
                <a:lnTo>
                  <a:pt x="7418565" y="50165"/>
                </a:lnTo>
                <a:lnTo>
                  <a:pt x="7383907" y="23380"/>
                </a:lnTo>
                <a:lnTo>
                  <a:pt x="7343000" y="6121"/>
                </a:lnTo>
                <a:lnTo>
                  <a:pt x="7297483" y="0"/>
                </a:lnTo>
                <a:lnTo>
                  <a:pt x="1088428" y="0"/>
                </a:lnTo>
                <a:lnTo>
                  <a:pt x="1042911" y="6121"/>
                </a:lnTo>
                <a:lnTo>
                  <a:pt x="1001991" y="23380"/>
                </a:lnTo>
                <a:lnTo>
                  <a:pt x="967333" y="50165"/>
                </a:lnTo>
                <a:lnTo>
                  <a:pt x="940562" y="84823"/>
                </a:lnTo>
                <a:lnTo>
                  <a:pt x="923302" y="125730"/>
                </a:lnTo>
                <a:lnTo>
                  <a:pt x="917181" y="171246"/>
                </a:lnTo>
                <a:lnTo>
                  <a:pt x="917181" y="641413"/>
                </a:lnTo>
                <a:lnTo>
                  <a:pt x="31661" y="641413"/>
                </a:lnTo>
                <a:lnTo>
                  <a:pt x="31661" y="649490"/>
                </a:lnTo>
                <a:lnTo>
                  <a:pt x="0" y="649490"/>
                </a:lnTo>
                <a:lnTo>
                  <a:pt x="0" y="7150455"/>
                </a:lnTo>
                <a:lnTo>
                  <a:pt x="8951493" y="7150455"/>
                </a:lnTo>
                <a:lnTo>
                  <a:pt x="8951493" y="822261"/>
                </a:lnTo>
                <a:close/>
              </a:path>
              <a:path w="18288000" h="7164705">
                <a:moveTo>
                  <a:pt x="18288000" y="663295"/>
                </a:moveTo>
                <a:lnTo>
                  <a:pt x="18156835" y="663295"/>
                </a:lnTo>
                <a:lnTo>
                  <a:pt x="17864189" y="663295"/>
                </a:lnTo>
                <a:lnTo>
                  <a:pt x="16805237" y="663295"/>
                </a:lnTo>
                <a:lnTo>
                  <a:pt x="16805237" y="171246"/>
                </a:lnTo>
                <a:lnTo>
                  <a:pt x="16799116" y="125730"/>
                </a:lnTo>
                <a:lnTo>
                  <a:pt x="16781856" y="84823"/>
                </a:lnTo>
                <a:lnTo>
                  <a:pt x="16755072" y="50165"/>
                </a:lnTo>
                <a:lnTo>
                  <a:pt x="16720414" y="23380"/>
                </a:lnTo>
                <a:lnTo>
                  <a:pt x="16679507" y="6121"/>
                </a:lnTo>
                <a:lnTo>
                  <a:pt x="16633990" y="0"/>
                </a:lnTo>
                <a:lnTo>
                  <a:pt x="10424935" y="0"/>
                </a:lnTo>
                <a:lnTo>
                  <a:pt x="10379418" y="6121"/>
                </a:lnTo>
                <a:lnTo>
                  <a:pt x="10338498" y="23380"/>
                </a:lnTo>
                <a:lnTo>
                  <a:pt x="10303840" y="50165"/>
                </a:lnTo>
                <a:lnTo>
                  <a:pt x="10277069" y="84823"/>
                </a:lnTo>
                <a:lnTo>
                  <a:pt x="10259809" y="125730"/>
                </a:lnTo>
                <a:lnTo>
                  <a:pt x="10253688" y="171246"/>
                </a:lnTo>
                <a:lnTo>
                  <a:pt x="10253688" y="663295"/>
                </a:lnTo>
                <a:lnTo>
                  <a:pt x="9467672" y="663295"/>
                </a:lnTo>
                <a:lnTo>
                  <a:pt x="9416618" y="673608"/>
                </a:lnTo>
                <a:lnTo>
                  <a:pt x="9374924" y="701713"/>
                </a:lnTo>
                <a:lnTo>
                  <a:pt x="9346806" y="743407"/>
                </a:lnTo>
                <a:lnTo>
                  <a:pt x="9336507" y="794461"/>
                </a:lnTo>
                <a:lnTo>
                  <a:pt x="9336507" y="5729198"/>
                </a:lnTo>
                <a:lnTo>
                  <a:pt x="9336507" y="5853519"/>
                </a:lnTo>
                <a:lnTo>
                  <a:pt x="9336507" y="7164260"/>
                </a:lnTo>
                <a:lnTo>
                  <a:pt x="17026128" y="7164260"/>
                </a:lnTo>
                <a:lnTo>
                  <a:pt x="17026128" y="5984684"/>
                </a:lnTo>
                <a:lnTo>
                  <a:pt x="18156835" y="5984684"/>
                </a:lnTo>
                <a:lnTo>
                  <a:pt x="18207889" y="5974385"/>
                </a:lnTo>
                <a:lnTo>
                  <a:pt x="18249583" y="5946267"/>
                </a:lnTo>
                <a:lnTo>
                  <a:pt x="18277688" y="5904573"/>
                </a:lnTo>
                <a:lnTo>
                  <a:pt x="18288000" y="5853519"/>
                </a:lnTo>
                <a:lnTo>
                  <a:pt x="18288000" y="1174280"/>
                </a:lnTo>
                <a:lnTo>
                  <a:pt x="18288000" y="794461"/>
                </a:lnTo>
                <a:lnTo>
                  <a:pt x="18288000" y="663295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929" y="819404"/>
            <a:ext cx="112026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459" y="4969255"/>
            <a:ext cx="7521575" cy="3642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3A6E-0A7A-4A98-9DFD-F69CC922A112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092459" y="4969255"/>
            <a:ext cx="752157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Detecting</a:t>
            </a:r>
            <a:r>
              <a:rPr spc="-315" dirty="0"/>
              <a:t> </a:t>
            </a:r>
            <a:r>
              <a:rPr spc="-420" dirty="0"/>
              <a:t>Regressions</a:t>
            </a:r>
            <a:r>
              <a:rPr spc="-305" dirty="0"/>
              <a:t> </a:t>
            </a:r>
            <a:r>
              <a:rPr spc="-415" dirty="0"/>
              <a:t>with </a:t>
            </a:r>
            <a:r>
              <a:rPr spc="-390" dirty="0"/>
              <a:t>Snapshot</a:t>
            </a:r>
            <a:r>
              <a:rPr spc="-300" dirty="0"/>
              <a:t> </a:t>
            </a:r>
            <a:r>
              <a:rPr spc="-430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036" y="2833116"/>
            <a:ext cx="1273810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0" spc="-1670" dirty="0">
                <a:solidFill>
                  <a:srgbClr val="130F24"/>
                </a:solidFill>
              </a:rPr>
              <a:t>T</a:t>
            </a:r>
            <a:r>
              <a:rPr sz="11000" spc="-740" dirty="0">
                <a:solidFill>
                  <a:srgbClr val="130F24"/>
                </a:solidFill>
              </a:rPr>
              <a:t>e</a:t>
            </a:r>
            <a:r>
              <a:rPr sz="11000" spc="-755" dirty="0">
                <a:solidFill>
                  <a:srgbClr val="130F24"/>
                </a:solidFill>
              </a:rPr>
              <a:t>st</a:t>
            </a:r>
            <a:r>
              <a:rPr sz="11000" spc="-760" dirty="0">
                <a:solidFill>
                  <a:srgbClr val="130F24"/>
                </a:solidFill>
              </a:rPr>
              <a:t>i</a:t>
            </a:r>
            <a:r>
              <a:rPr sz="11000" spc="-745" dirty="0">
                <a:solidFill>
                  <a:srgbClr val="130F24"/>
                </a:solidFill>
              </a:rPr>
              <a:t>ng</a:t>
            </a:r>
            <a:r>
              <a:rPr sz="11000" spc="-720" dirty="0">
                <a:solidFill>
                  <a:srgbClr val="130F24"/>
                </a:solidFill>
              </a:rPr>
              <a:t> </a:t>
            </a:r>
            <a:r>
              <a:rPr sz="11000" spc="-650" dirty="0">
                <a:solidFill>
                  <a:srgbClr val="130F24"/>
                </a:solidFill>
              </a:rPr>
              <a:t>in</a:t>
            </a:r>
            <a:r>
              <a:rPr sz="11000" spc="-720" dirty="0">
                <a:solidFill>
                  <a:srgbClr val="130F24"/>
                </a:solidFill>
              </a:rPr>
              <a:t> </a:t>
            </a:r>
            <a:r>
              <a:rPr sz="11000" spc="-930" dirty="0">
                <a:solidFill>
                  <a:srgbClr val="130F24"/>
                </a:solidFill>
              </a:rPr>
              <a:t>React</a:t>
            </a:r>
            <a:r>
              <a:rPr sz="11000" spc="-725" dirty="0">
                <a:solidFill>
                  <a:srgbClr val="130F24"/>
                </a:solidFill>
              </a:rPr>
              <a:t> </a:t>
            </a:r>
            <a:r>
              <a:rPr sz="11000" spc="-1864" dirty="0">
                <a:solidFill>
                  <a:srgbClr val="130F24"/>
                </a:solidFill>
              </a:rPr>
              <a:t>18</a:t>
            </a:r>
            <a:endParaRPr sz="1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0DC37-BE6B-580F-E6EE-A0B93FDF4F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Snapshot</a:t>
            </a:r>
            <a:r>
              <a:rPr spc="-310" dirty="0"/>
              <a:t> </a:t>
            </a:r>
            <a:r>
              <a:rPr spc="-39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889" y="5758688"/>
            <a:ext cx="7620000" cy="244284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100" dirty="0">
                <a:solidFill>
                  <a:srgbClr val="DCDCAA"/>
                </a:solidFill>
                <a:latin typeface="Consolas"/>
                <a:cs typeface="Consolas"/>
              </a:rPr>
              <a:t>test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dirty="0">
                <a:solidFill>
                  <a:srgbClr val="CE9178"/>
                </a:solidFill>
                <a:latin typeface="Consolas"/>
                <a:cs typeface="Consolas"/>
              </a:rPr>
              <a:t>'snapshot</a:t>
            </a:r>
            <a:r>
              <a:rPr sz="21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CE9178"/>
                </a:solidFill>
                <a:latin typeface="Consolas"/>
                <a:cs typeface="Consolas"/>
              </a:rPr>
              <a:t>a</a:t>
            </a:r>
            <a:r>
              <a:rPr sz="21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CE9178"/>
                </a:solidFill>
                <a:latin typeface="Consolas"/>
                <a:cs typeface="Consolas"/>
              </a:rPr>
              <a:t>date'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r>
              <a:rPr sz="2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21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100" spc="-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2100">
              <a:latin typeface="Consolas"/>
              <a:cs typeface="Consolas"/>
            </a:endParaRPr>
          </a:p>
          <a:p>
            <a:pPr marL="304165" marR="5080">
              <a:lnSpc>
                <a:spcPct val="150500"/>
              </a:lnSpc>
              <a:spcBef>
                <a:spcPts val="25"/>
              </a:spcBef>
            </a:pPr>
            <a:r>
              <a:rPr sz="21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21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4FC1FF"/>
                </a:solidFill>
                <a:latin typeface="Consolas"/>
                <a:cs typeface="Consolas"/>
              </a:rPr>
              <a:t>favoriteDate</a:t>
            </a:r>
            <a:r>
              <a:rPr sz="2100" spc="-3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569CD6"/>
                </a:solidFill>
                <a:latin typeface="Consolas"/>
                <a:cs typeface="Consolas"/>
              </a:rPr>
              <a:t>new</a:t>
            </a:r>
            <a:r>
              <a:rPr sz="21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100" spc="-10" dirty="0">
                <a:solidFill>
                  <a:srgbClr val="4EC9B0"/>
                </a:solidFill>
                <a:latin typeface="Consolas"/>
                <a:cs typeface="Consolas"/>
              </a:rPr>
              <a:t>Date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spc="-10" dirty="0">
                <a:solidFill>
                  <a:srgbClr val="4EC9B0"/>
                </a:solidFill>
                <a:latin typeface="Consolas"/>
                <a:cs typeface="Consolas"/>
              </a:rPr>
              <a:t>Date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UTC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spc="-10" dirty="0">
                <a:solidFill>
                  <a:srgbClr val="B5CEA8"/>
                </a:solidFill>
                <a:latin typeface="Consolas"/>
                <a:cs typeface="Consolas"/>
              </a:rPr>
              <a:t>2000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100" spc="-1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100" spc="-10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)); 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expect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spc="-10" dirty="0">
                <a:solidFill>
                  <a:srgbClr val="4FC1FF"/>
                </a:solidFill>
                <a:latin typeface="Consolas"/>
                <a:cs typeface="Consolas"/>
              </a:rPr>
              <a:t>favoriteDate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toISOString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())</a:t>
            </a:r>
            <a:endParaRPr sz="21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  <a:spcBef>
                <a:spcPts val="1270"/>
              </a:spcBef>
            </a:pP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toMatchInlineSnapshot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();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100" spc="-2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635" y="3234435"/>
            <a:ext cx="1151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Arial Black"/>
                <a:cs typeface="Arial Black"/>
              </a:rPr>
              <a:t>Before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0142" y="3234435"/>
            <a:ext cx="86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After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4531" y="5758688"/>
            <a:ext cx="8350250" cy="244284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100" dirty="0">
                <a:solidFill>
                  <a:srgbClr val="DCDCAA"/>
                </a:solidFill>
                <a:latin typeface="Consolas"/>
                <a:cs typeface="Consolas"/>
              </a:rPr>
              <a:t>test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dirty="0">
                <a:solidFill>
                  <a:srgbClr val="CE9178"/>
                </a:solidFill>
                <a:latin typeface="Consolas"/>
                <a:cs typeface="Consolas"/>
              </a:rPr>
              <a:t>'snapshot</a:t>
            </a:r>
            <a:r>
              <a:rPr sz="21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CE9178"/>
                </a:solidFill>
                <a:latin typeface="Consolas"/>
                <a:cs typeface="Consolas"/>
              </a:rPr>
              <a:t>a</a:t>
            </a:r>
            <a:r>
              <a:rPr sz="21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CE9178"/>
                </a:solidFill>
                <a:latin typeface="Consolas"/>
                <a:cs typeface="Consolas"/>
              </a:rPr>
              <a:t>date'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r>
              <a:rPr sz="2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21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100" spc="-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2100">
              <a:latin typeface="Consolas"/>
              <a:cs typeface="Consolas"/>
            </a:endParaRPr>
          </a:p>
          <a:p>
            <a:pPr marL="304800" marR="735330">
              <a:lnSpc>
                <a:spcPct val="150500"/>
              </a:lnSpc>
              <a:spcBef>
                <a:spcPts val="25"/>
              </a:spcBef>
            </a:pPr>
            <a:r>
              <a:rPr sz="21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21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4FC1FF"/>
                </a:solidFill>
                <a:latin typeface="Consolas"/>
                <a:cs typeface="Consolas"/>
              </a:rPr>
              <a:t>favoriteDate</a:t>
            </a:r>
            <a:r>
              <a:rPr sz="2100" spc="-3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569CD6"/>
                </a:solidFill>
                <a:latin typeface="Consolas"/>
                <a:cs typeface="Consolas"/>
              </a:rPr>
              <a:t>new</a:t>
            </a:r>
            <a:r>
              <a:rPr sz="21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100" spc="-10" dirty="0">
                <a:solidFill>
                  <a:srgbClr val="4EC9B0"/>
                </a:solidFill>
                <a:latin typeface="Consolas"/>
                <a:cs typeface="Consolas"/>
              </a:rPr>
              <a:t>Date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spc="-10" dirty="0">
                <a:solidFill>
                  <a:srgbClr val="4EC9B0"/>
                </a:solidFill>
                <a:latin typeface="Consolas"/>
                <a:cs typeface="Consolas"/>
              </a:rPr>
              <a:t>Date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UTC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spc="-10" dirty="0">
                <a:solidFill>
                  <a:srgbClr val="B5CEA8"/>
                </a:solidFill>
                <a:latin typeface="Consolas"/>
                <a:cs typeface="Consolas"/>
              </a:rPr>
              <a:t>2000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100" spc="-1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100" spc="-10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)); 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expect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spc="-10" dirty="0">
                <a:solidFill>
                  <a:srgbClr val="4FC1FF"/>
                </a:solidFill>
                <a:latin typeface="Consolas"/>
                <a:cs typeface="Consolas"/>
              </a:rPr>
              <a:t>favoriteDate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toISOString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())</a:t>
            </a:r>
            <a:endParaRPr sz="21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270"/>
              </a:spcBef>
            </a:pP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toMatchInlineSnapshot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spc="-10" dirty="0">
                <a:solidFill>
                  <a:srgbClr val="CE9178"/>
                </a:solidFill>
                <a:latin typeface="Consolas"/>
                <a:cs typeface="Consolas"/>
              </a:rPr>
              <a:t>`"2000-01-01T00:00:00.000Z"`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100" spc="-2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21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70798" y="7346540"/>
            <a:ext cx="17173575" cy="468630"/>
            <a:chOff x="1070798" y="7346540"/>
            <a:chExt cx="17173575" cy="468630"/>
          </a:xfrm>
        </p:grpSpPr>
        <p:sp>
          <p:nvSpPr>
            <p:cNvPr id="8" name="object 8"/>
            <p:cNvSpPr/>
            <p:nvPr/>
          </p:nvSpPr>
          <p:spPr>
            <a:xfrm>
              <a:off x="1108898" y="7384640"/>
              <a:ext cx="3774440" cy="391795"/>
            </a:xfrm>
            <a:custGeom>
              <a:avLst/>
              <a:gdLst/>
              <a:ahLst/>
              <a:cxnLst/>
              <a:rect l="l" t="t" r="r" b="b"/>
              <a:pathLst>
                <a:path w="3774440" h="391795">
                  <a:moveTo>
                    <a:pt x="0" y="65244"/>
                  </a:moveTo>
                  <a:lnTo>
                    <a:pt x="5127" y="39848"/>
                  </a:lnTo>
                  <a:lnTo>
                    <a:pt x="19109" y="19109"/>
                  </a:lnTo>
                  <a:lnTo>
                    <a:pt x="39848" y="5127"/>
                  </a:lnTo>
                  <a:lnTo>
                    <a:pt x="65244" y="0"/>
                  </a:lnTo>
                  <a:lnTo>
                    <a:pt x="3708753" y="0"/>
                  </a:lnTo>
                  <a:lnTo>
                    <a:pt x="3734148" y="5127"/>
                  </a:lnTo>
                  <a:lnTo>
                    <a:pt x="3754887" y="19109"/>
                  </a:lnTo>
                  <a:lnTo>
                    <a:pt x="3768869" y="39848"/>
                  </a:lnTo>
                  <a:lnTo>
                    <a:pt x="3773997" y="65244"/>
                  </a:lnTo>
                  <a:lnTo>
                    <a:pt x="3773997" y="326224"/>
                  </a:lnTo>
                  <a:lnTo>
                    <a:pt x="3768869" y="351620"/>
                  </a:lnTo>
                  <a:lnTo>
                    <a:pt x="3754887" y="372359"/>
                  </a:lnTo>
                  <a:lnTo>
                    <a:pt x="3734148" y="386341"/>
                  </a:lnTo>
                  <a:lnTo>
                    <a:pt x="3708753" y="391469"/>
                  </a:lnTo>
                  <a:lnTo>
                    <a:pt x="65244" y="391469"/>
                  </a:lnTo>
                  <a:lnTo>
                    <a:pt x="39848" y="386341"/>
                  </a:lnTo>
                  <a:lnTo>
                    <a:pt x="19109" y="372359"/>
                  </a:lnTo>
                  <a:lnTo>
                    <a:pt x="5127" y="351620"/>
                  </a:lnTo>
                  <a:lnTo>
                    <a:pt x="0" y="326224"/>
                  </a:lnTo>
                  <a:lnTo>
                    <a:pt x="0" y="65244"/>
                  </a:lnTo>
                  <a:close/>
                </a:path>
              </a:pathLst>
            </a:custGeom>
            <a:ln w="76200">
              <a:solidFill>
                <a:srgbClr val="BC0D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99686" y="7385302"/>
              <a:ext cx="7806055" cy="391795"/>
            </a:xfrm>
            <a:custGeom>
              <a:avLst/>
              <a:gdLst/>
              <a:ahLst/>
              <a:cxnLst/>
              <a:rect l="l" t="t" r="r" b="b"/>
              <a:pathLst>
                <a:path w="7806055" h="391795">
                  <a:moveTo>
                    <a:pt x="0" y="65247"/>
                  </a:moveTo>
                  <a:lnTo>
                    <a:pt x="5127" y="39850"/>
                  </a:lnTo>
                  <a:lnTo>
                    <a:pt x="19110" y="19110"/>
                  </a:lnTo>
                  <a:lnTo>
                    <a:pt x="39849" y="5127"/>
                  </a:lnTo>
                  <a:lnTo>
                    <a:pt x="65246" y="0"/>
                  </a:lnTo>
                  <a:lnTo>
                    <a:pt x="7740772" y="0"/>
                  </a:lnTo>
                  <a:lnTo>
                    <a:pt x="7766168" y="5127"/>
                  </a:lnTo>
                  <a:lnTo>
                    <a:pt x="7786907" y="19110"/>
                  </a:lnTo>
                  <a:lnTo>
                    <a:pt x="7800890" y="39850"/>
                  </a:lnTo>
                  <a:lnTo>
                    <a:pt x="7806018" y="65247"/>
                  </a:lnTo>
                  <a:lnTo>
                    <a:pt x="7806018" y="326221"/>
                  </a:lnTo>
                  <a:lnTo>
                    <a:pt x="7800890" y="351618"/>
                  </a:lnTo>
                  <a:lnTo>
                    <a:pt x="7786907" y="372358"/>
                  </a:lnTo>
                  <a:lnTo>
                    <a:pt x="7766168" y="386341"/>
                  </a:lnTo>
                  <a:lnTo>
                    <a:pt x="7740772" y="391469"/>
                  </a:lnTo>
                  <a:lnTo>
                    <a:pt x="65246" y="391469"/>
                  </a:lnTo>
                  <a:lnTo>
                    <a:pt x="39849" y="386341"/>
                  </a:lnTo>
                  <a:lnTo>
                    <a:pt x="19110" y="372358"/>
                  </a:lnTo>
                  <a:lnTo>
                    <a:pt x="5127" y="351618"/>
                  </a:lnTo>
                  <a:lnTo>
                    <a:pt x="0" y="326221"/>
                  </a:lnTo>
                  <a:lnTo>
                    <a:pt x="0" y="65247"/>
                  </a:lnTo>
                  <a:close/>
                </a:path>
              </a:pathLst>
            </a:custGeom>
            <a:ln w="76200">
              <a:solidFill>
                <a:srgbClr val="BC0D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EE69E5-C56F-F17B-F46B-2DEF11FFBB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Snapshot</a:t>
            </a:r>
            <a:r>
              <a:rPr spc="-310" dirty="0"/>
              <a:t> </a:t>
            </a:r>
            <a:r>
              <a:rPr spc="-39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889" y="5758688"/>
            <a:ext cx="7620000" cy="244284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100" dirty="0">
                <a:solidFill>
                  <a:srgbClr val="DCDCAA"/>
                </a:solidFill>
                <a:latin typeface="Consolas"/>
                <a:cs typeface="Consolas"/>
              </a:rPr>
              <a:t>test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dirty="0">
                <a:solidFill>
                  <a:srgbClr val="CE9178"/>
                </a:solidFill>
                <a:latin typeface="Consolas"/>
                <a:cs typeface="Consolas"/>
              </a:rPr>
              <a:t>'snapshot</a:t>
            </a:r>
            <a:r>
              <a:rPr sz="21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CE9178"/>
                </a:solidFill>
                <a:latin typeface="Consolas"/>
                <a:cs typeface="Consolas"/>
              </a:rPr>
              <a:t>a</a:t>
            </a:r>
            <a:r>
              <a:rPr sz="21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CE9178"/>
                </a:solidFill>
                <a:latin typeface="Consolas"/>
                <a:cs typeface="Consolas"/>
              </a:rPr>
              <a:t>date'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r>
              <a:rPr sz="2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21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100" spc="-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2100">
              <a:latin typeface="Consolas"/>
              <a:cs typeface="Consolas"/>
            </a:endParaRPr>
          </a:p>
          <a:p>
            <a:pPr marL="304165" marR="5080">
              <a:lnSpc>
                <a:spcPct val="150500"/>
              </a:lnSpc>
              <a:spcBef>
                <a:spcPts val="25"/>
              </a:spcBef>
            </a:pPr>
            <a:r>
              <a:rPr sz="21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21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4FC1FF"/>
                </a:solidFill>
                <a:latin typeface="Consolas"/>
                <a:cs typeface="Consolas"/>
              </a:rPr>
              <a:t>favoriteDate</a:t>
            </a:r>
            <a:r>
              <a:rPr sz="2100" spc="-3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21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569CD6"/>
                </a:solidFill>
                <a:latin typeface="Consolas"/>
                <a:cs typeface="Consolas"/>
              </a:rPr>
              <a:t>new</a:t>
            </a:r>
            <a:r>
              <a:rPr sz="21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2100" spc="-10" dirty="0">
                <a:solidFill>
                  <a:srgbClr val="4EC9B0"/>
                </a:solidFill>
                <a:latin typeface="Consolas"/>
                <a:cs typeface="Consolas"/>
              </a:rPr>
              <a:t>Date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spc="-10" dirty="0">
                <a:solidFill>
                  <a:srgbClr val="4EC9B0"/>
                </a:solidFill>
                <a:latin typeface="Consolas"/>
                <a:cs typeface="Consolas"/>
              </a:rPr>
              <a:t>Date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UTC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spc="-10" dirty="0">
                <a:solidFill>
                  <a:srgbClr val="B5CEA8"/>
                </a:solidFill>
                <a:latin typeface="Consolas"/>
                <a:cs typeface="Consolas"/>
              </a:rPr>
              <a:t>2000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100" spc="-1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2100" spc="-10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)); 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expect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2100" spc="-10" dirty="0">
                <a:solidFill>
                  <a:srgbClr val="4FC1FF"/>
                </a:solidFill>
                <a:latin typeface="Consolas"/>
                <a:cs typeface="Consolas"/>
              </a:rPr>
              <a:t>favoriteDate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toISOString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())</a:t>
            </a:r>
            <a:endParaRPr sz="21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  <a:spcBef>
                <a:spcPts val="1270"/>
              </a:spcBef>
            </a:pP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toMatchSnapshot</a:t>
            </a:r>
            <a:r>
              <a:rPr sz="2100" spc="-10" dirty="0">
                <a:solidFill>
                  <a:srgbClr val="D4D4D4"/>
                </a:solidFill>
                <a:latin typeface="Consolas"/>
                <a:cs typeface="Consolas"/>
              </a:rPr>
              <a:t>();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100" spc="-2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635" y="3234435"/>
            <a:ext cx="2894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65" dirty="0">
                <a:solidFill>
                  <a:srgbClr val="FFFFFF"/>
                </a:solidFill>
                <a:latin typeface="Arial Black"/>
                <a:cs typeface="Arial Black"/>
              </a:rPr>
              <a:t>snapshot.test.tsx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0142" y="3234435"/>
            <a:ext cx="377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70" dirty="0">
                <a:solidFill>
                  <a:srgbClr val="FFFFFF"/>
                </a:solidFill>
                <a:latin typeface="Arial Black"/>
                <a:cs typeface="Arial Black"/>
              </a:rPr>
              <a:t>snapshot.test.tsx.snap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4531" y="6484111"/>
            <a:ext cx="6014085" cy="988694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100" dirty="0">
                <a:solidFill>
                  <a:srgbClr val="DCDCAA"/>
                </a:solidFill>
                <a:latin typeface="Consolas"/>
                <a:cs typeface="Consolas"/>
              </a:rPr>
              <a:t>exports[`snapshot</a:t>
            </a:r>
            <a:r>
              <a:rPr sz="2100" spc="-5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DCDCAA"/>
                </a:solidFill>
                <a:latin typeface="Consolas"/>
                <a:cs typeface="Consolas"/>
              </a:rPr>
              <a:t>a</a:t>
            </a:r>
            <a:r>
              <a:rPr sz="2100" spc="-4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DCDCAA"/>
                </a:solidFill>
                <a:latin typeface="Consolas"/>
                <a:cs typeface="Consolas"/>
              </a:rPr>
              <a:t>date</a:t>
            </a:r>
            <a:r>
              <a:rPr sz="2100" spc="-4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DCDCAA"/>
                </a:solidFill>
                <a:latin typeface="Consolas"/>
                <a:cs typeface="Consolas"/>
              </a:rPr>
              <a:t>(external)</a:t>
            </a:r>
            <a:r>
              <a:rPr sz="2100" spc="-4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DCDCAA"/>
                </a:solidFill>
                <a:latin typeface="Consolas"/>
                <a:cs typeface="Consolas"/>
              </a:rPr>
              <a:t>1`]</a:t>
            </a:r>
            <a:r>
              <a:rPr sz="2100" spc="-4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100" spc="-50" dirty="0">
                <a:solidFill>
                  <a:srgbClr val="DCDCAA"/>
                </a:solidFill>
                <a:latin typeface="Consolas"/>
                <a:cs typeface="Consolas"/>
              </a:rPr>
              <a:t>=</a:t>
            </a:r>
            <a:endParaRPr sz="21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270"/>
              </a:spcBef>
            </a:pPr>
            <a:r>
              <a:rPr sz="2100" spc="-10" dirty="0">
                <a:solidFill>
                  <a:srgbClr val="DCDCAA"/>
                </a:solidFill>
                <a:latin typeface="Consolas"/>
                <a:cs typeface="Consolas"/>
              </a:rPr>
              <a:t>`"2000-01-01T00:00:00.000Z"`;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8899" y="7384640"/>
            <a:ext cx="2896235" cy="391795"/>
          </a:xfrm>
          <a:custGeom>
            <a:avLst/>
            <a:gdLst/>
            <a:ahLst/>
            <a:cxnLst/>
            <a:rect l="l" t="t" r="r" b="b"/>
            <a:pathLst>
              <a:path w="2896235" h="391795">
                <a:moveTo>
                  <a:pt x="0" y="65247"/>
                </a:moveTo>
                <a:lnTo>
                  <a:pt x="5127" y="39850"/>
                </a:lnTo>
                <a:lnTo>
                  <a:pt x="19110" y="19110"/>
                </a:lnTo>
                <a:lnTo>
                  <a:pt x="39850" y="5127"/>
                </a:lnTo>
                <a:lnTo>
                  <a:pt x="65247" y="0"/>
                </a:lnTo>
                <a:lnTo>
                  <a:pt x="2830695" y="0"/>
                </a:lnTo>
                <a:lnTo>
                  <a:pt x="2856092" y="5127"/>
                </a:lnTo>
                <a:lnTo>
                  <a:pt x="2876831" y="19110"/>
                </a:lnTo>
                <a:lnTo>
                  <a:pt x="2890814" y="39850"/>
                </a:lnTo>
                <a:lnTo>
                  <a:pt x="2895942" y="65247"/>
                </a:lnTo>
                <a:lnTo>
                  <a:pt x="2895942" y="326221"/>
                </a:lnTo>
                <a:lnTo>
                  <a:pt x="2890814" y="351618"/>
                </a:lnTo>
                <a:lnTo>
                  <a:pt x="2876831" y="372358"/>
                </a:lnTo>
                <a:lnTo>
                  <a:pt x="2856092" y="386341"/>
                </a:lnTo>
                <a:lnTo>
                  <a:pt x="2830695" y="391469"/>
                </a:lnTo>
                <a:lnTo>
                  <a:pt x="65247" y="391469"/>
                </a:lnTo>
                <a:lnTo>
                  <a:pt x="39850" y="386341"/>
                </a:lnTo>
                <a:lnTo>
                  <a:pt x="19110" y="372358"/>
                </a:lnTo>
                <a:lnTo>
                  <a:pt x="5127" y="351618"/>
                </a:lnTo>
                <a:lnTo>
                  <a:pt x="0" y="326221"/>
                </a:lnTo>
                <a:lnTo>
                  <a:pt x="0" y="65247"/>
                </a:lnTo>
                <a:close/>
              </a:path>
            </a:pathLst>
          </a:custGeom>
          <a:ln w="76200">
            <a:solidFill>
              <a:srgbClr val="BC0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119F1F-878B-C18C-2EA0-13AB635E58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Snapshot</a:t>
            </a:r>
            <a:r>
              <a:rPr spc="-325" dirty="0"/>
              <a:t> </a:t>
            </a:r>
            <a:r>
              <a:rPr spc="-380" dirty="0"/>
              <a:t>Testing</a:t>
            </a:r>
            <a:r>
              <a:rPr spc="-315" dirty="0"/>
              <a:t> </a:t>
            </a:r>
            <a:r>
              <a:rPr spc="-515" dirty="0"/>
              <a:t>a</a:t>
            </a:r>
            <a:r>
              <a:rPr spc="-325" dirty="0"/>
              <a:t> </a:t>
            </a:r>
            <a:r>
              <a:rPr spc="-395" dirty="0"/>
              <a:t>React</a:t>
            </a:r>
            <a:r>
              <a:rPr spc="-320" dirty="0"/>
              <a:t> </a:t>
            </a:r>
            <a:r>
              <a:rPr spc="-285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205" y="5629148"/>
            <a:ext cx="8303259" cy="274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11680">
              <a:lnSpc>
                <a:spcPct val="111100"/>
              </a:lnSpc>
              <a:spcBef>
                <a:spcPts val="100"/>
              </a:spcBef>
            </a:pPr>
            <a:r>
              <a:rPr sz="1800" dirty="0">
                <a:solidFill>
                  <a:srgbClr val="C586C0"/>
                </a:solidFill>
                <a:latin typeface="Consolas"/>
                <a:cs typeface="Consolas"/>
              </a:rPr>
              <a:t>import</a:t>
            </a:r>
            <a:r>
              <a:rPr sz="1800" spc="-1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E"/>
                </a:solidFill>
                <a:latin typeface="Consolas"/>
                <a:cs typeface="Consolas"/>
              </a:rPr>
              <a:t>renderer</a:t>
            </a:r>
            <a:r>
              <a:rPr sz="1800" spc="-10" dirty="0">
                <a:solidFill>
                  <a:srgbClr val="9CDCF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586C0"/>
                </a:solidFill>
                <a:latin typeface="Consolas"/>
                <a:cs typeface="Consolas"/>
              </a:rPr>
              <a:t>from</a:t>
            </a:r>
            <a:r>
              <a:rPr sz="1800" spc="-1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'react-test-renderer'</a:t>
            </a: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r>
              <a:rPr sz="1800" spc="50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586C0"/>
                </a:solidFill>
                <a:latin typeface="Consolas"/>
                <a:cs typeface="Consolas"/>
              </a:rPr>
              <a:t>import</a:t>
            </a:r>
            <a:r>
              <a:rPr sz="1800" spc="-35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E"/>
                </a:solidFill>
                <a:latin typeface="Consolas"/>
                <a:cs typeface="Consolas"/>
              </a:rPr>
              <a:t>FilterList</a:t>
            </a:r>
            <a:r>
              <a:rPr sz="1800" spc="-35" dirty="0">
                <a:solidFill>
                  <a:srgbClr val="9CDCF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586C0"/>
                </a:solidFill>
                <a:latin typeface="Consolas"/>
                <a:cs typeface="Consolas"/>
              </a:rPr>
              <a:t>from</a:t>
            </a:r>
            <a:r>
              <a:rPr sz="1800" spc="-3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'../components/FilterList'</a:t>
            </a: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C586C0"/>
                </a:solidFill>
                <a:latin typeface="Consolas"/>
                <a:cs typeface="Consolas"/>
              </a:rPr>
              <a:t>import</a:t>
            </a:r>
            <a:r>
              <a:rPr sz="1800" spc="-4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r>
              <a:rPr sz="1800" dirty="0">
                <a:solidFill>
                  <a:srgbClr val="9CDCFE"/>
                </a:solidFill>
                <a:latin typeface="Consolas"/>
                <a:cs typeface="Consolas"/>
              </a:rPr>
              <a:t>planets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E"/>
                </a:solidFill>
                <a:latin typeface="Consolas"/>
                <a:cs typeface="Consolas"/>
              </a:rPr>
              <a:t>defaultProps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586C0"/>
                </a:solidFill>
                <a:latin typeface="Consolas"/>
                <a:cs typeface="Consolas"/>
              </a:rPr>
              <a:t>from</a:t>
            </a:r>
            <a:r>
              <a:rPr sz="1800" spc="-40" dirty="0">
                <a:solidFill>
                  <a:srgbClr val="C586C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'./FilterList.rendering.test'</a:t>
            </a: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800">
              <a:latin typeface="Consolas"/>
              <a:cs typeface="Consolas"/>
            </a:endParaRPr>
          </a:p>
          <a:p>
            <a:pPr marL="263525" marR="3015615" indent="-250825">
              <a:lnSpc>
                <a:spcPct val="111100"/>
              </a:lnSpc>
            </a:pP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test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'snapshot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React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component'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8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r>
              <a:rPr sz="18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80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8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tree</a:t>
            </a:r>
            <a:r>
              <a:rPr sz="1800" spc="-1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8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9CDCFE"/>
                </a:solidFill>
                <a:latin typeface="Consolas"/>
                <a:cs typeface="Consolas"/>
              </a:rPr>
              <a:t>renderer</a:t>
            </a:r>
            <a:endParaRPr sz="1800">
              <a:latin typeface="Consolas"/>
              <a:cs typeface="Consolas"/>
            </a:endParaRPr>
          </a:p>
          <a:p>
            <a:pPr marL="51371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create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4EC9B0"/>
                </a:solidFill>
                <a:latin typeface="Consolas"/>
                <a:cs typeface="Consolas"/>
              </a:rPr>
              <a:t>FilterList</a:t>
            </a:r>
            <a:r>
              <a:rPr sz="1800" spc="-8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E"/>
                </a:solidFill>
                <a:latin typeface="Consolas"/>
                <a:cs typeface="Consolas"/>
              </a:rPr>
              <a:t>items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{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planets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8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{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...</a:t>
            </a:r>
            <a:r>
              <a:rPr sz="1800" dirty="0">
                <a:solidFill>
                  <a:srgbClr val="9CDCFE"/>
                </a:solidFill>
                <a:latin typeface="Consolas"/>
                <a:cs typeface="Consolas"/>
              </a:rPr>
              <a:t>defaultProps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8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sz="1800" spc="-2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51371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toJSON</a:t>
            </a: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expect</a:t>
            </a: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tree</a:t>
            </a: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).</a:t>
            </a: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toMatchInlineSnapshot</a:t>
            </a: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635" y="3234435"/>
            <a:ext cx="2894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65" dirty="0">
                <a:solidFill>
                  <a:srgbClr val="FFFFFF"/>
                </a:solidFill>
                <a:latin typeface="Arial Black"/>
                <a:cs typeface="Arial Black"/>
              </a:rPr>
              <a:t>snapshot.test.tsx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0142" y="3234435"/>
            <a:ext cx="377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70" dirty="0">
                <a:solidFill>
                  <a:srgbClr val="FFFFFF"/>
                </a:solidFill>
                <a:latin typeface="Arial Black"/>
                <a:cs typeface="Arial Black"/>
              </a:rPr>
              <a:t>snapshot.test.tsx.snap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4531" y="5025644"/>
            <a:ext cx="7926705" cy="3646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 marR="2638425" indent="-501650">
              <a:lnSpc>
                <a:spcPct val="111100"/>
              </a:lnSpc>
              <a:spcBef>
                <a:spcPts val="100"/>
              </a:spcBef>
            </a:pP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test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'snapshot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React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component'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8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r>
              <a:rPr sz="18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80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8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tree</a:t>
            </a:r>
            <a:r>
              <a:rPr sz="1800" spc="-15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8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9CDCFE"/>
                </a:solidFill>
                <a:latin typeface="Consolas"/>
                <a:cs typeface="Consolas"/>
              </a:rPr>
              <a:t>renderer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create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4EC9B0"/>
                </a:solidFill>
                <a:latin typeface="Consolas"/>
                <a:cs typeface="Consolas"/>
              </a:rPr>
              <a:t>FilterList</a:t>
            </a:r>
            <a:r>
              <a:rPr sz="1800" spc="-85" dirty="0">
                <a:solidFill>
                  <a:srgbClr val="4EC9B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E"/>
                </a:solidFill>
                <a:latin typeface="Consolas"/>
                <a:cs typeface="Consolas"/>
              </a:rPr>
              <a:t>items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{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planets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8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{</a:t>
            </a:r>
            <a:r>
              <a:rPr sz="1800" dirty="0">
                <a:solidFill>
                  <a:srgbClr val="D4D4D4"/>
                </a:solidFill>
                <a:latin typeface="Consolas"/>
                <a:cs typeface="Consolas"/>
              </a:rPr>
              <a:t>...</a:t>
            </a:r>
            <a:r>
              <a:rPr sz="1800" dirty="0">
                <a:solidFill>
                  <a:srgbClr val="9CDCFE"/>
                </a:solidFill>
                <a:latin typeface="Consolas"/>
                <a:cs typeface="Consolas"/>
              </a:rPr>
              <a:t>defaultProps</a:t>
            </a:r>
            <a:r>
              <a:rPr sz="18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8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sz="1800" spc="-2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toJSON</a:t>
            </a: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expect</a:t>
            </a: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tree</a:t>
            </a: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).</a:t>
            </a: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toMatchInlineSnapshot</a:t>
            </a:r>
            <a:r>
              <a:rPr sz="1800" spc="-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&lt;div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className="filterlist"&gt;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40"/>
              </a:spcBef>
            </a:pP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&lt;p&gt;</a:t>
            </a:r>
            <a:endParaRPr sz="1800">
              <a:latin typeface="Consolas"/>
              <a:cs typeface="Consolas"/>
            </a:endParaRPr>
          </a:p>
          <a:p>
            <a:pPr marL="765175" marR="1635125" indent="-250825">
              <a:lnSpc>
                <a:spcPct val="111100"/>
              </a:lnSpc>
            </a:pP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&lt;input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name="Filter"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onChange={[Function]}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placeholder="Filter"</a:t>
            </a:r>
            <a:r>
              <a:rPr sz="1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type="text"</a:t>
            </a:r>
            <a:r>
              <a:rPr sz="1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value=""</a:t>
            </a:r>
            <a:r>
              <a:rPr sz="1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240"/>
              </a:spcBef>
            </a:pP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&lt;/p&gt;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&lt;ul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aria-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label="Filtered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list"&gt;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&lt;li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onClick={[Function]}&gt;Mercury&lt;/li&gt;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5356" y="8677147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…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8037" y="5629196"/>
            <a:ext cx="7763509" cy="2522855"/>
            <a:chOff x="458037" y="5629196"/>
            <a:chExt cx="7763509" cy="2522855"/>
          </a:xfrm>
        </p:grpSpPr>
        <p:sp>
          <p:nvSpPr>
            <p:cNvPr id="9" name="object 9"/>
            <p:cNvSpPr/>
            <p:nvPr/>
          </p:nvSpPr>
          <p:spPr>
            <a:xfrm>
              <a:off x="2971190" y="5667296"/>
              <a:ext cx="2897505" cy="310515"/>
            </a:xfrm>
            <a:custGeom>
              <a:avLst/>
              <a:gdLst/>
              <a:ahLst/>
              <a:cxnLst/>
              <a:rect l="l" t="t" r="r" b="b"/>
              <a:pathLst>
                <a:path w="2897504" h="310514">
                  <a:moveTo>
                    <a:pt x="0" y="51739"/>
                  </a:moveTo>
                  <a:lnTo>
                    <a:pt x="4065" y="31600"/>
                  </a:lnTo>
                  <a:lnTo>
                    <a:pt x="15154" y="15154"/>
                  </a:lnTo>
                  <a:lnTo>
                    <a:pt x="31600" y="4065"/>
                  </a:lnTo>
                  <a:lnTo>
                    <a:pt x="51739" y="0"/>
                  </a:lnTo>
                  <a:lnTo>
                    <a:pt x="2845435" y="0"/>
                  </a:lnTo>
                  <a:lnTo>
                    <a:pt x="2865574" y="4065"/>
                  </a:lnTo>
                  <a:lnTo>
                    <a:pt x="2882020" y="15154"/>
                  </a:lnTo>
                  <a:lnTo>
                    <a:pt x="2893109" y="31600"/>
                  </a:lnTo>
                  <a:lnTo>
                    <a:pt x="2897175" y="51739"/>
                  </a:lnTo>
                  <a:lnTo>
                    <a:pt x="2897175" y="258699"/>
                  </a:lnTo>
                  <a:lnTo>
                    <a:pt x="2893109" y="278838"/>
                  </a:lnTo>
                  <a:lnTo>
                    <a:pt x="2882020" y="295284"/>
                  </a:lnTo>
                  <a:lnTo>
                    <a:pt x="2865574" y="306373"/>
                  </a:lnTo>
                  <a:lnTo>
                    <a:pt x="2845435" y="310439"/>
                  </a:lnTo>
                  <a:lnTo>
                    <a:pt x="51739" y="310439"/>
                  </a:lnTo>
                  <a:lnTo>
                    <a:pt x="31600" y="306373"/>
                  </a:lnTo>
                  <a:lnTo>
                    <a:pt x="15154" y="295284"/>
                  </a:lnTo>
                  <a:lnTo>
                    <a:pt x="4065" y="278838"/>
                  </a:lnTo>
                  <a:lnTo>
                    <a:pt x="0" y="258699"/>
                  </a:lnTo>
                  <a:lnTo>
                    <a:pt x="0" y="51739"/>
                  </a:lnTo>
                  <a:close/>
                </a:path>
              </a:pathLst>
            </a:custGeom>
            <a:ln w="76200">
              <a:solidFill>
                <a:srgbClr val="BC0D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137" y="7182688"/>
              <a:ext cx="7687309" cy="931544"/>
            </a:xfrm>
            <a:custGeom>
              <a:avLst/>
              <a:gdLst/>
              <a:ahLst/>
              <a:cxnLst/>
              <a:rect l="l" t="t" r="r" b="b"/>
              <a:pathLst>
                <a:path w="7687309" h="931545">
                  <a:moveTo>
                    <a:pt x="0" y="39453"/>
                  </a:moveTo>
                  <a:lnTo>
                    <a:pt x="3100" y="24096"/>
                  </a:lnTo>
                  <a:lnTo>
                    <a:pt x="11555" y="11555"/>
                  </a:lnTo>
                  <a:lnTo>
                    <a:pt x="24096" y="3100"/>
                  </a:lnTo>
                  <a:lnTo>
                    <a:pt x="39453" y="0"/>
                  </a:lnTo>
                  <a:lnTo>
                    <a:pt x="7647711" y="0"/>
                  </a:lnTo>
                  <a:lnTo>
                    <a:pt x="7663068" y="3100"/>
                  </a:lnTo>
                  <a:lnTo>
                    <a:pt x="7675608" y="11555"/>
                  </a:lnTo>
                  <a:lnTo>
                    <a:pt x="7684063" y="24096"/>
                  </a:lnTo>
                  <a:lnTo>
                    <a:pt x="7687164" y="39453"/>
                  </a:lnTo>
                  <a:lnTo>
                    <a:pt x="7687164" y="891711"/>
                  </a:lnTo>
                  <a:lnTo>
                    <a:pt x="7684063" y="907068"/>
                  </a:lnTo>
                  <a:lnTo>
                    <a:pt x="7675608" y="919609"/>
                  </a:lnTo>
                  <a:lnTo>
                    <a:pt x="7663068" y="928064"/>
                  </a:lnTo>
                  <a:lnTo>
                    <a:pt x="7647711" y="931165"/>
                  </a:lnTo>
                  <a:lnTo>
                    <a:pt x="39453" y="931165"/>
                  </a:lnTo>
                  <a:lnTo>
                    <a:pt x="24096" y="928064"/>
                  </a:lnTo>
                  <a:lnTo>
                    <a:pt x="11555" y="919609"/>
                  </a:lnTo>
                  <a:lnTo>
                    <a:pt x="3100" y="907068"/>
                  </a:lnTo>
                  <a:lnTo>
                    <a:pt x="0" y="891711"/>
                  </a:lnTo>
                  <a:lnTo>
                    <a:pt x="0" y="39453"/>
                  </a:lnTo>
                  <a:close/>
                </a:path>
              </a:pathLst>
            </a:custGeom>
            <a:ln w="76200">
              <a:solidFill>
                <a:srgbClr val="BC0D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5444948-ECC9-FBB7-6F68-DE5C478DDD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5" y="4848859"/>
            <a:ext cx="37166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5" dirty="0">
                <a:solidFill>
                  <a:srgbClr val="FF1675"/>
                </a:solidFill>
                <a:latin typeface="Arial Black"/>
                <a:cs typeface="Arial Black"/>
              </a:rPr>
              <a:t>Snapshot</a:t>
            </a:r>
            <a:r>
              <a:rPr sz="3600" spc="-25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75" dirty="0">
                <a:solidFill>
                  <a:srgbClr val="FF1675"/>
                </a:solidFill>
                <a:latin typeface="Arial Black"/>
                <a:cs typeface="Arial Black"/>
              </a:rPr>
              <a:t>testing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089421" y="3238500"/>
            <a:ext cx="4774408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00"/>
              </a:spcBef>
            </a:pPr>
            <a:r>
              <a:rPr lang="en-US" sz="4500" spc="-400" dirty="0"/>
              <a:t>Hands - On</a:t>
            </a:r>
            <a:endParaRPr sz="4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637C1-3598-0142-68DB-1F889BACFB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4690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5" y="4574540"/>
            <a:ext cx="845502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15"/>
              </a:spcBef>
            </a:pPr>
            <a:r>
              <a:rPr sz="3600" spc="-305" dirty="0">
                <a:solidFill>
                  <a:srgbClr val="FF1675"/>
                </a:solidFill>
                <a:latin typeface="Arial Black"/>
                <a:cs typeface="Arial Black"/>
              </a:rPr>
              <a:t>Snapshot</a:t>
            </a:r>
            <a:r>
              <a:rPr sz="3600" spc="-254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30" dirty="0">
                <a:solidFill>
                  <a:srgbClr val="FF1675"/>
                </a:solidFill>
                <a:latin typeface="Arial Black"/>
                <a:cs typeface="Arial Black"/>
              </a:rPr>
              <a:t>tests</a:t>
            </a:r>
            <a:r>
              <a:rPr sz="3600" spc="-254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05" dirty="0">
                <a:solidFill>
                  <a:srgbClr val="FF1675"/>
                </a:solidFill>
                <a:latin typeface="Arial Black"/>
                <a:cs typeface="Arial Black"/>
              </a:rPr>
              <a:t>complement</a:t>
            </a:r>
            <a:r>
              <a:rPr sz="3600" spc="-25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80" dirty="0">
                <a:solidFill>
                  <a:srgbClr val="FF1675"/>
                </a:solidFill>
                <a:latin typeface="Arial Black"/>
                <a:cs typeface="Arial Black"/>
              </a:rPr>
              <a:t>traditional </a:t>
            </a:r>
            <a:r>
              <a:rPr sz="3600" spc="-310" dirty="0">
                <a:solidFill>
                  <a:srgbClr val="FF1675"/>
                </a:solidFill>
                <a:latin typeface="Arial Black"/>
                <a:cs typeface="Arial Black"/>
              </a:rPr>
              <a:t>automated</a:t>
            </a:r>
            <a:r>
              <a:rPr sz="3600" spc="-225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50" dirty="0">
                <a:solidFill>
                  <a:srgbClr val="FF1675"/>
                </a:solidFill>
                <a:latin typeface="Arial Black"/>
                <a:cs typeface="Arial Black"/>
              </a:rPr>
              <a:t>tests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0" dirty="0"/>
              <a:t>Summary</a:t>
            </a:r>
            <a:endParaRPr sz="45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209A6-E55B-C60B-E50E-79601646E3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319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 Black</vt:lpstr>
      <vt:lpstr>Consolas</vt:lpstr>
      <vt:lpstr>Office Theme</vt:lpstr>
      <vt:lpstr>Testing in React 18</vt:lpstr>
      <vt:lpstr>Snapshot Testing</vt:lpstr>
      <vt:lpstr>Snapshot Testing</vt:lpstr>
      <vt:lpstr>Snapshot Testing a React Component</vt:lpstr>
      <vt:lpstr>Hands - 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2</cp:revision>
  <dcterms:created xsi:type="dcterms:W3CDTF">2024-12-28T09:42:53Z</dcterms:created>
  <dcterms:modified xsi:type="dcterms:W3CDTF">2024-12-28T09:48:40Z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2023-01-27T00:00:00Z</vt:filetime>
  </property>
  <property fmtid="{D5CDD505-2E9C-101B-9397-08002B2CF9AE}" pid="3" name="LastSaved">
    <vt:filetime>2024-12-28T00:00:00Z</vt:filetime>
  </property>
  <property fmtid="{D5CDD505-2E9C-101B-9397-08002B2CF9AE}" pid="4" name="Producer">
    <vt:lpwstr>macOS Version 10.15.7 (Build 19H2026) Quartz PDFContext</vt:lpwstr>
  </property>
</Properties>
</file>