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6A807-1327-46AF-8C7E-A3018055EE7E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0FE9F-2ABD-4C44-A367-02AD332B3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34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8842" y="2975864"/>
            <a:ext cx="2595245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DCDCAA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4454-AA2C-4787-87E4-C2D58CE688FD}" type="datetime1">
              <a:rPr lang="en-US" smtClean="0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DCDCAA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87EE2-0498-46D0-BB7E-6AF2D21CE1E1}" type="datetime1">
              <a:rPr lang="en-US" smtClean="0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A1559-79B3-45C9-AEDF-29B9B523FF26}" type="datetime1">
              <a:rPr lang="en-US" smtClean="0"/>
              <a:t>12/28/2024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5D1D3-09AB-438B-A4EA-1D012EC26EE1}" type="datetime1">
              <a:rPr lang="en-US" smtClean="0"/>
              <a:t>12/28/2024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C69F-1B9E-4B2E-9CD4-271F00426D90}" type="datetime1">
              <a:rPr lang="en-US" smtClean="0"/>
              <a:t>12/28/2024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5929" y="819404"/>
            <a:ext cx="649287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5929" y="3281171"/>
            <a:ext cx="9979660" cy="5247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DCDCAA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E76B9-6354-4F92-AFB4-64E19025741D}" type="datetime1">
              <a:rPr lang="en-US" smtClean="0"/>
              <a:t>12/28/2024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101"/>
            <a:ext cx="18288000" cy="10286999"/>
            <a:chOff x="0" y="38101"/>
            <a:chExt cx="18288000" cy="1028699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101"/>
              <a:ext cx="18288000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729436"/>
              <a:ext cx="1017946" cy="20665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8395" y="7772939"/>
              <a:ext cx="2066531" cy="10230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46169" y="6729436"/>
              <a:ext cx="2041829" cy="20665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92459" y="4969255"/>
            <a:ext cx="119710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25" dirty="0">
                <a:solidFill>
                  <a:srgbClr val="130F24"/>
                </a:solidFill>
                <a:latin typeface="Arial Black"/>
                <a:cs typeface="Arial Black"/>
              </a:rPr>
              <a:t>Testing</a:t>
            </a:r>
            <a:r>
              <a:rPr sz="4500" spc="-32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4500" spc="-350" dirty="0">
                <a:solidFill>
                  <a:srgbClr val="130F24"/>
                </a:solidFill>
                <a:latin typeface="Arial Black"/>
                <a:cs typeface="Arial Black"/>
              </a:rPr>
              <a:t>Components</a:t>
            </a:r>
            <a:r>
              <a:rPr sz="4500" spc="-30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4500" spc="-420" dirty="0">
                <a:solidFill>
                  <a:srgbClr val="130F24"/>
                </a:solidFill>
                <a:latin typeface="Arial Black"/>
                <a:cs typeface="Arial Black"/>
              </a:rPr>
              <a:t>That</a:t>
            </a:r>
            <a:r>
              <a:rPr sz="4500" spc="-31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4500" spc="-345" dirty="0">
                <a:solidFill>
                  <a:srgbClr val="130F24"/>
                </a:solidFill>
                <a:latin typeface="Arial Black"/>
                <a:cs typeface="Arial Black"/>
              </a:rPr>
              <a:t>Include</a:t>
            </a:r>
            <a:r>
              <a:rPr sz="4500" spc="-315" dirty="0">
                <a:solidFill>
                  <a:srgbClr val="130F24"/>
                </a:solidFill>
                <a:latin typeface="Arial Black"/>
                <a:cs typeface="Arial Black"/>
              </a:rPr>
              <a:t> </a:t>
            </a:r>
            <a:r>
              <a:rPr sz="4500" spc="-345" dirty="0">
                <a:solidFill>
                  <a:srgbClr val="130F24"/>
                </a:solidFill>
                <a:latin typeface="Arial Black"/>
                <a:cs typeface="Arial Black"/>
              </a:rPr>
              <a:t>useEffect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21036" y="2833116"/>
            <a:ext cx="1273810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0" spc="-1670" dirty="0">
                <a:solidFill>
                  <a:srgbClr val="130F24"/>
                </a:solidFill>
              </a:rPr>
              <a:t>T</a:t>
            </a:r>
            <a:r>
              <a:rPr sz="11000" spc="-740" dirty="0">
                <a:solidFill>
                  <a:srgbClr val="130F24"/>
                </a:solidFill>
              </a:rPr>
              <a:t>e</a:t>
            </a:r>
            <a:r>
              <a:rPr sz="11000" spc="-755" dirty="0">
                <a:solidFill>
                  <a:srgbClr val="130F24"/>
                </a:solidFill>
              </a:rPr>
              <a:t>st</a:t>
            </a:r>
            <a:r>
              <a:rPr sz="11000" spc="-760" dirty="0">
                <a:solidFill>
                  <a:srgbClr val="130F24"/>
                </a:solidFill>
              </a:rPr>
              <a:t>i</a:t>
            </a:r>
            <a:r>
              <a:rPr sz="11000" spc="-745" dirty="0">
                <a:solidFill>
                  <a:srgbClr val="130F24"/>
                </a:solidFill>
              </a:rPr>
              <a:t>ng</a:t>
            </a:r>
            <a:r>
              <a:rPr sz="11000" spc="-720" dirty="0">
                <a:solidFill>
                  <a:srgbClr val="130F24"/>
                </a:solidFill>
              </a:rPr>
              <a:t> </a:t>
            </a:r>
            <a:r>
              <a:rPr sz="11000" spc="-650" dirty="0">
                <a:solidFill>
                  <a:srgbClr val="130F24"/>
                </a:solidFill>
              </a:rPr>
              <a:t>in</a:t>
            </a:r>
            <a:r>
              <a:rPr sz="11000" spc="-720" dirty="0">
                <a:solidFill>
                  <a:srgbClr val="130F24"/>
                </a:solidFill>
              </a:rPr>
              <a:t> </a:t>
            </a:r>
            <a:r>
              <a:rPr sz="11000" spc="-930" dirty="0">
                <a:solidFill>
                  <a:srgbClr val="130F24"/>
                </a:solidFill>
              </a:rPr>
              <a:t>React</a:t>
            </a:r>
            <a:r>
              <a:rPr sz="11000" spc="-725" dirty="0">
                <a:solidFill>
                  <a:srgbClr val="130F24"/>
                </a:solidFill>
              </a:rPr>
              <a:t> </a:t>
            </a:r>
            <a:r>
              <a:rPr sz="11000" spc="-1864" dirty="0">
                <a:solidFill>
                  <a:srgbClr val="130F24"/>
                </a:solidFill>
              </a:rPr>
              <a:t>18</a:t>
            </a:r>
            <a:endParaRPr sz="1100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740CD11-659A-513D-E509-654A00EE18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>
                <a:solidFill>
                  <a:srgbClr val="130F24"/>
                </a:solidFill>
              </a:rPr>
              <a:t>Testable</a:t>
            </a:r>
            <a:r>
              <a:rPr spc="-300" dirty="0">
                <a:solidFill>
                  <a:srgbClr val="130F24"/>
                </a:solidFill>
              </a:rPr>
              <a:t> </a:t>
            </a:r>
            <a:r>
              <a:rPr spc="-315" dirty="0">
                <a:solidFill>
                  <a:srgbClr val="130F24"/>
                </a:solidFill>
              </a:rPr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1843149" y="3943598"/>
            <a:ext cx="3821429" cy="3821429"/>
          </a:xfrm>
          <a:custGeom>
            <a:avLst/>
            <a:gdLst/>
            <a:ahLst/>
            <a:cxnLst/>
            <a:rect l="l" t="t" r="r" b="b"/>
            <a:pathLst>
              <a:path w="3821429" h="3821429">
                <a:moveTo>
                  <a:pt x="3820886" y="0"/>
                </a:moveTo>
                <a:lnTo>
                  <a:pt x="0" y="0"/>
                </a:lnTo>
                <a:lnTo>
                  <a:pt x="0" y="3820886"/>
                </a:lnTo>
                <a:lnTo>
                  <a:pt x="3820886" y="3820886"/>
                </a:lnTo>
                <a:lnTo>
                  <a:pt x="3820886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83460" y="5141467"/>
            <a:ext cx="31407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FFFFFF"/>
                </a:solidFill>
                <a:latin typeface="Arial Black"/>
                <a:cs typeface="Arial Black"/>
              </a:rPr>
              <a:t>Component</a:t>
            </a:r>
            <a:r>
              <a:rPr sz="30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FFFFFF"/>
                </a:solidFill>
                <a:latin typeface="Arial Black"/>
                <a:cs typeface="Arial Black"/>
              </a:rPr>
              <a:t>with </a:t>
            </a:r>
            <a:r>
              <a:rPr sz="3000" spc="-235" dirty="0">
                <a:solidFill>
                  <a:srgbClr val="FFFFFF"/>
                </a:solidFill>
                <a:latin typeface="Arial Black"/>
                <a:cs typeface="Arial Black"/>
              </a:rPr>
              <a:t>effects</a:t>
            </a:r>
            <a:r>
              <a:rPr sz="30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4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30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85" dirty="0">
                <a:solidFill>
                  <a:srgbClr val="FFFFFF"/>
                </a:solidFill>
                <a:latin typeface="Arial Black"/>
                <a:cs typeface="Arial Black"/>
              </a:rPr>
              <a:t>other </a:t>
            </a:r>
            <a:r>
              <a:rPr sz="3000" spc="-114" dirty="0">
                <a:solidFill>
                  <a:srgbClr val="FFFFFF"/>
                </a:solidFill>
                <a:latin typeface="Arial Black"/>
                <a:cs typeface="Arial Black"/>
              </a:rPr>
              <a:t>behavior</a:t>
            </a:r>
            <a:endParaRPr sz="30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326996" y="2466605"/>
            <a:ext cx="5741670" cy="6775450"/>
            <a:chOff x="9326996" y="2466605"/>
            <a:chExt cx="5741670" cy="6775450"/>
          </a:xfrm>
        </p:grpSpPr>
        <p:sp>
          <p:nvSpPr>
            <p:cNvPr id="6" name="object 6"/>
            <p:cNvSpPr/>
            <p:nvPr/>
          </p:nvSpPr>
          <p:spPr>
            <a:xfrm>
              <a:off x="9326996" y="2466605"/>
              <a:ext cx="55880" cy="6775450"/>
            </a:xfrm>
            <a:custGeom>
              <a:avLst/>
              <a:gdLst/>
              <a:ahLst/>
              <a:cxnLst/>
              <a:rect l="l" t="t" r="r" b="b"/>
              <a:pathLst>
                <a:path w="55879" h="6775450">
                  <a:moveTo>
                    <a:pt x="55417" y="0"/>
                  </a:moveTo>
                  <a:lnTo>
                    <a:pt x="0" y="0"/>
                  </a:lnTo>
                  <a:lnTo>
                    <a:pt x="0" y="6774872"/>
                  </a:lnTo>
                  <a:lnTo>
                    <a:pt x="55417" y="6774872"/>
                  </a:lnTo>
                  <a:lnTo>
                    <a:pt x="5541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79500" y="3805301"/>
              <a:ext cx="1789430" cy="1038860"/>
            </a:xfrm>
            <a:custGeom>
              <a:avLst/>
              <a:gdLst/>
              <a:ahLst/>
              <a:cxnLst/>
              <a:rect l="l" t="t" r="r" b="b"/>
              <a:pathLst>
                <a:path w="1789430" h="1038860">
                  <a:moveTo>
                    <a:pt x="1789048" y="0"/>
                  </a:moveTo>
                  <a:lnTo>
                    <a:pt x="0" y="0"/>
                  </a:lnTo>
                  <a:lnTo>
                    <a:pt x="0" y="1038594"/>
                  </a:lnTo>
                  <a:lnTo>
                    <a:pt x="1789048" y="1038594"/>
                  </a:lnTo>
                  <a:lnTo>
                    <a:pt x="1789048" y="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589024" y="4042155"/>
            <a:ext cx="117030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5000"/>
              </a:lnSpc>
              <a:spcBef>
                <a:spcPts val="100"/>
              </a:spcBef>
            </a:pPr>
            <a:r>
              <a:rPr sz="1600" spc="-114" dirty="0">
                <a:solidFill>
                  <a:srgbClr val="FFFFFF"/>
                </a:solidFill>
                <a:latin typeface="Arial Black"/>
                <a:cs typeface="Arial Black"/>
              </a:rPr>
              <a:t>Component </a:t>
            </a:r>
            <a:r>
              <a:rPr sz="1600" spc="-145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160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Arial Black"/>
                <a:cs typeface="Arial Black"/>
              </a:rPr>
              <a:t>effect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763424" y="5530687"/>
            <a:ext cx="2837180" cy="2704465"/>
          </a:xfrm>
          <a:custGeom>
            <a:avLst/>
            <a:gdLst/>
            <a:ahLst/>
            <a:cxnLst/>
            <a:rect l="l" t="t" r="r" b="b"/>
            <a:pathLst>
              <a:path w="2837180" h="2704465">
                <a:moveTo>
                  <a:pt x="2836799" y="0"/>
                </a:moveTo>
                <a:lnTo>
                  <a:pt x="0" y="0"/>
                </a:lnTo>
                <a:lnTo>
                  <a:pt x="0" y="2704108"/>
                </a:lnTo>
                <a:lnTo>
                  <a:pt x="2836799" y="2704108"/>
                </a:lnTo>
                <a:lnTo>
                  <a:pt x="2836799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130097" y="5943091"/>
            <a:ext cx="210248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FFFF"/>
                </a:solidFill>
                <a:latin typeface="Arial Black"/>
                <a:cs typeface="Arial Black"/>
              </a:rPr>
              <a:t>Pure </a:t>
            </a:r>
            <a:r>
              <a:rPr sz="3000" spc="-229" dirty="0">
                <a:solidFill>
                  <a:srgbClr val="FFFFFF"/>
                </a:solidFill>
                <a:latin typeface="Arial Black"/>
                <a:cs typeface="Arial Black"/>
              </a:rPr>
              <a:t>component </a:t>
            </a:r>
            <a:r>
              <a:rPr sz="3000" spc="-275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300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 Black"/>
                <a:cs typeface="Arial Black"/>
              </a:rPr>
              <a:t>other </a:t>
            </a:r>
            <a:r>
              <a:rPr sz="3000" spc="-114" dirty="0">
                <a:solidFill>
                  <a:srgbClr val="FFFFFF"/>
                </a:solidFill>
                <a:latin typeface="Arial Black"/>
                <a:cs typeface="Arial Black"/>
              </a:rPr>
              <a:t>behavior</a:t>
            </a:r>
            <a:endParaRPr sz="3000">
              <a:latin typeface="Arial Black"/>
              <a:cs typeface="Arial Black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43814" y="4129881"/>
            <a:ext cx="8794115" cy="3016885"/>
            <a:chOff x="5443814" y="4129881"/>
            <a:chExt cx="8794115" cy="3016885"/>
          </a:xfrm>
        </p:grpSpPr>
        <p:sp>
          <p:nvSpPr>
            <p:cNvPr id="12" name="object 12"/>
            <p:cNvSpPr/>
            <p:nvPr/>
          </p:nvSpPr>
          <p:spPr>
            <a:xfrm>
              <a:off x="14123377" y="4843679"/>
              <a:ext cx="114300" cy="687070"/>
            </a:xfrm>
            <a:custGeom>
              <a:avLst/>
              <a:gdLst/>
              <a:ahLst/>
              <a:cxnLst/>
              <a:rect l="l" t="t" r="r" b="b"/>
              <a:pathLst>
                <a:path w="114300" h="687070">
                  <a:moveTo>
                    <a:pt x="38099" y="572930"/>
                  </a:moveTo>
                  <a:lnTo>
                    <a:pt x="0" y="573363"/>
                  </a:lnTo>
                  <a:lnTo>
                    <a:pt x="58445" y="687007"/>
                  </a:lnTo>
                  <a:lnTo>
                    <a:pt x="104613" y="591978"/>
                  </a:lnTo>
                  <a:lnTo>
                    <a:pt x="38315" y="591978"/>
                  </a:lnTo>
                  <a:lnTo>
                    <a:pt x="38104" y="573363"/>
                  </a:lnTo>
                  <a:lnTo>
                    <a:pt x="38099" y="572930"/>
                  </a:lnTo>
                  <a:close/>
                </a:path>
                <a:path w="114300" h="687070">
                  <a:moveTo>
                    <a:pt x="76187" y="572498"/>
                  </a:moveTo>
                  <a:lnTo>
                    <a:pt x="38099" y="572930"/>
                  </a:lnTo>
                  <a:lnTo>
                    <a:pt x="38310" y="591546"/>
                  </a:lnTo>
                  <a:lnTo>
                    <a:pt x="38315" y="591978"/>
                  </a:lnTo>
                  <a:lnTo>
                    <a:pt x="76403" y="591546"/>
                  </a:lnTo>
                  <a:lnTo>
                    <a:pt x="76197" y="573363"/>
                  </a:lnTo>
                  <a:lnTo>
                    <a:pt x="76187" y="572498"/>
                  </a:lnTo>
                  <a:close/>
                </a:path>
                <a:path w="114300" h="687070">
                  <a:moveTo>
                    <a:pt x="114287" y="572066"/>
                  </a:moveTo>
                  <a:lnTo>
                    <a:pt x="76187" y="572498"/>
                  </a:lnTo>
                  <a:lnTo>
                    <a:pt x="76403" y="591546"/>
                  </a:lnTo>
                  <a:lnTo>
                    <a:pt x="38315" y="591978"/>
                  </a:lnTo>
                  <a:lnTo>
                    <a:pt x="104613" y="591978"/>
                  </a:lnTo>
                  <a:lnTo>
                    <a:pt x="114287" y="572066"/>
                  </a:lnTo>
                  <a:close/>
                </a:path>
                <a:path w="114300" h="687070">
                  <a:moveTo>
                    <a:pt x="69697" y="0"/>
                  </a:moveTo>
                  <a:lnTo>
                    <a:pt x="31597" y="431"/>
                  </a:lnTo>
                  <a:lnTo>
                    <a:pt x="38089" y="572066"/>
                  </a:lnTo>
                  <a:lnTo>
                    <a:pt x="38099" y="572930"/>
                  </a:lnTo>
                  <a:lnTo>
                    <a:pt x="76187" y="572498"/>
                  </a:lnTo>
                  <a:lnTo>
                    <a:pt x="69702" y="431"/>
                  </a:lnTo>
                  <a:lnTo>
                    <a:pt x="69697" y="0"/>
                  </a:lnTo>
                  <a:close/>
                </a:path>
              </a:pathLst>
            </a:custGeom>
            <a:solidFill>
              <a:srgbClr val="130F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43804" y="4129887"/>
              <a:ext cx="7934959" cy="3016885"/>
            </a:xfrm>
            <a:custGeom>
              <a:avLst/>
              <a:gdLst/>
              <a:ahLst/>
              <a:cxnLst/>
              <a:rect l="l" t="t" r="r" b="b"/>
              <a:pathLst>
                <a:path w="7934959" h="3016884">
                  <a:moveTo>
                    <a:pt x="7934338" y="351002"/>
                  </a:moveTo>
                  <a:lnTo>
                    <a:pt x="7454786" y="0"/>
                  </a:lnTo>
                  <a:lnTo>
                    <a:pt x="7486929" y="207632"/>
                  </a:lnTo>
                  <a:lnTo>
                    <a:pt x="0" y="1366354"/>
                  </a:lnTo>
                  <a:lnTo>
                    <a:pt x="58470" y="1744141"/>
                  </a:lnTo>
                  <a:lnTo>
                    <a:pt x="20548" y="2112873"/>
                  </a:lnTo>
                  <a:lnTo>
                    <a:pt x="6942239" y="2824645"/>
                  </a:lnTo>
                  <a:lnTo>
                    <a:pt x="6922490" y="3016618"/>
                  </a:lnTo>
                  <a:lnTo>
                    <a:pt x="7345896" y="2672169"/>
                  </a:lnTo>
                  <a:lnTo>
                    <a:pt x="7001459" y="2248776"/>
                  </a:lnTo>
                  <a:lnTo>
                    <a:pt x="6981711" y="2440724"/>
                  </a:lnTo>
                  <a:lnTo>
                    <a:pt x="267081" y="1750250"/>
                  </a:lnTo>
                  <a:lnTo>
                    <a:pt x="7551191" y="622909"/>
                  </a:lnTo>
                  <a:lnTo>
                    <a:pt x="7583335" y="830541"/>
                  </a:lnTo>
                  <a:lnTo>
                    <a:pt x="7934338" y="351002"/>
                  </a:lnTo>
                  <a:close/>
                </a:path>
              </a:pathLst>
            </a:custGeom>
            <a:solidFill>
              <a:srgbClr val="02E0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12508" y="2462276"/>
            <a:ext cx="1229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5" dirty="0">
                <a:solidFill>
                  <a:srgbClr val="130F24"/>
                </a:solidFill>
                <a:latin typeface="Arial Black"/>
                <a:cs typeface="Arial Black"/>
              </a:rPr>
              <a:t>Before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36637" y="2474468"/>
            <a:ext cx="924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130F24"/>
                </a:solidFill>
                <a:latin typeface="Arial Black"/>
                <a:cs typeface="Arial Black"/>
              </a:rPr>
              <a:t>After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4B38938-A605-462D-DE70-B6C5BF2A9F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5965" marR="5080" indent="-723900">
              <a:lnSpc>
                <a:spcPct val="109200"/>
              </a:lnSpc>
              <a:spcBef>
                <a:spcPts val="100"/>
              </a:spcBef>
            </a:pPr>
            <a:r>
              <a:rPr dirty="0">
                <a:solidFill>
                  <a:srgbClr val="C586C0"/>
                </a:solidFill>
              </a:rPr>
              <a:t>export</a:t>
            </a:r>
            <a:r>
              <a:rPr spc="-55" dirty="0">
                <a:solidFill>
                  <a:srgbClr val="C586C0"/>
                </a:solidFill>
              </a:rPr>
              <a:t> </a:t>
            </a:r>
            <a:r>
              <a:rPr dirty="0">
                <a:solidFill>
                  <a:srgbClr val="C586C0"/>
                </a:solidFill>
              </a:rPr>
              <a:t>default</a:t>
            </a:r>
            <a:r>
              <a:rPr spc="-40" dirty="0">
                <a:solidFill>
                  <a:srgbClr val="C586C0"/>
                </a:solidFill>
              </a:rPr>
              <a:t> </a:t>
            </a:r>
            <a:r>
              <a:rPr dirty="0">
                <a:solidFill>
                  <a:srgbClr val="569CD6"/>
                </a:solidFill>
              </a:rPr>
              <a:t>function</a:t>
            </a:r>
            <a:r>
              <a:rPr spc="-40" dirty="0">
                <a:solidFill>
                  <a:srgbClr val="569CD6"/>
                </a:solidFill>
              </a:rPr>
              <a:t> </a:t>
            </a:r>
            <a:r>
              <a:rPr dirty="0"/>
              <a:t>FilterList</a:t>
            </a:r>
            <a:r>
              <a:rPr dirty="0">
                <a:solidFill>
                  <a:srgbClr val="D4D4D4"/>
                </a:solidFill>
              </a:rPr>
              <a:t>({</a:t>
            </a:r>
            <a:r>
              <a:rPr spc="-40" dirty="0">
                <a:solidFill>
                  <a:srgbClr val="D4D4D4"/>
                </a:solidFill>
              </a:rPr>
              <a:t> </a:t>
            </a:r>
            <a:r>
              <a:rPr dirty="0">
                <a:solidFill>
                  <a:srgbClr val="9CDCFE"/>
                </a:solidFill>
              </a:rPr>
              <a:t>onChange</a:t>
            </a:r>
            <a:r>
              <a:rPr spc="-40" dirty="0">
                <a:solidFill>
                  <a:srgbClr val="9CDCFE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})</a:t>
            </a:r>
            <a:r>
              <a:rPr spc="-40" dirty="0">
                <a:solidFill>
                  <a:srgbClr val="D4D4D4"/>
                </a:solidFill>
              </a:rPr>
              <a:t> </a:t>
            </a:r>
            <a:r>
              <a:rPr spc="-50" dirty="0">
                <a:solidFill>
                  <a:srgbClr val="D4D4D4"/>
                </a:solidFill>
              </a:rPr>
              <a:t>{ </a:t>
            </a:r>
            <a:r>
              <a:rPr dirty="0">
                <a:solidFill>
                  <a:srgbClr val="569CD6"/>
                </a:solidFill>
              </a:rPr>
              <a:t>const</a:t>
            </a:r>
            <a:r>
              <a:rPr spc="-35" dirty="0">
                <a:solidFill>
                  <a:srgbClr val="569CD6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[</a:t>
            </a:r>
            <a:r>
              <a:rPr dirty="0">
                <a:solidFill>
                  <a:srgbClr val="4FC1FF"/>
                </a:solidFill>
              </a:rPr>
              <a:t>items</a:t>
            </a:r>
            <a:r>
              <a:rPr dirty="0">
                <a:solidFill>
                  <a:srgbClr val="D4D4D4"/>
                </a:solidFill>
              </a:rPr>
              <a:t>,</a:t>
            </a:r>
            <a:r>
              <a:rPr spc="-35" dirty="0">
                <a:solidFill>
                  <a:srgbClr val="D4D4D4"/>
                </a:solidFill>
              </a:rPr>
              <a:t> </a:t>
            </a:r>
            <a:r>
              <a:rPr dirty="0"/>
              <a:t>setItems</a:t>
            </a:r>
            <a:r>
              <a:rPr dirty="0">
                <a:solidFill>
                  <a:srgbClr val="D4D4D4"/>
                </a:solidFill>
              </a:rPr>
              <a:t>]</a:t>
            </a:r>
            <a:r>
              <a:rPr spc="-35" dirty="0">
                <a:solidFill>
                  <a:srgbClr val="D4D4D4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spc="-35" dirty="0">
                <a:solidFill>
                  <a:srgbClr val="D4D4D4"/>
                </a:solidFill>
              </a:rPr>
              <a:t> </a:t>
            </a:r>
            <a:r>
              <a:rPr dirty="0"/>
              <a:t>useState</a:t>
            </a:r>
            <a:r>
              <a:rPr dirty="0">
                <a:solidFill>
                  <a:srgbClr val="D4D4D4"/>
                </a:solidFill>
              </a:rPr>
              <a:t>([]</a:t>
            </a:r>
            <a:r>
              <a:rPr spc="-35" dirty="0">
                <a:solidFill>
                  <a:srgbClr val="D4D4D4"/>
                </a:solidFill>
              </a:rPr>
              <a:t> </a:t>
            </a:r>
            <a:r>
              <a:rPr dirty="0">
                <a:solidFill>
                  <a:srgbClr val="C586C0"/>
                </a:solidFill>
              </a:rPr>
              <a:t>as</a:t>
            </a:r>
            <a:r>
              <a:rPr spc="-30" dirty="0">
                <a:solidFill>
                  <a:srgbClr val="C586C0"/>
                </a:solidFill>
              </a:rPr>
              <a:t> </a:t>
            </a:r>
            <a:r>
              <a:rPr spc="-10" dirty="0">
                <a:solidFill>
                  <a:srgbClr val="4EC9B0"/>
                </a:solidFill>
              </a:rPr>
              <a:t>string</a:t>
            </a:r>
            <a:r>
              <a:rPr spc="-10" dirty="0">
                <a:solidFill>
                  <a:srgbClr val="D4D4D4"/>
                </a:solidFill>
              </a:rPr>
              <a:t>[]);</a:t>
            </a: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pc="-10" dirty="0">
              <a:solidFill>
                <a:srgbClr val="D4D4D4"/>
              </a:solidFill>
            </a:endParaRPr>
          </a:p>
          <a:p>
            <a:pPr marL="1459865" marR="2719705" indent="-723900">
              <a:lnSpc>
                <a:spcPct val="109200"/>
              </a:lnSpc>
            </a:pPr>
            <a:r>
              <a:rPr dirty="0"/>
              <a:t>useEffect</a:t>
            </a:r>
            <a:r>
              <a:rPr dirty="0">
                <a:solidFill>
                  <a:srgbClr val="D4D4D4"/>
                </a:solidFill>
              </a:rPr>
              <a:t>(()</a:t>
            </a:r>
            <a:r>
              <a:rPr spc="-40" dirty="0">
                <a:solidFill>
                  <a:srgbClr val="D4D4D4"/>
                </a:solidFill>
              </a:rPr>
              <a:t> </a:t>
            </a:r>
            <a:r>
              <a:rPr dirty="0">
                <a:solidFill>
                  <a:srgbClr val="569CD6"/>
                </a:solidFill>
              </a:rPr>
              <a:t>=&gt;</a:t>
            </a:r>
            <a:r>
              <a:rPr spc="-40" dirty="0">
                <a:solidFill>
                  <a:srgbClr val="569CD6"/>
                </a:solidFill>
              </a:rPr>
              <a:t> </a:t>
            </a:r>
            <a:r>
              <a:rPr spc="-50" dirty="0">
                <a:solidFill>
                  <a:srgbClr val="D4D4D4"/>
                </a:solidFill>
              </a:rPr>
              <a:t>{ </a:t>
            </a:r>
            <a:r>
              <a:rPr spc="-10" dirty="0">
                <a:solidFill>
                  <a:srgbClr val="9CDCFE"/>
                </a:solidFill>
              </a:rPr>
              <a:t>api</a:t>
            </a:r>
            <a:r>
              <a:rPr spc="-10" dirty="0">
                <a:solidFill>
                  <a:srgbClr val="D4D4D4"/>
                </a:solidFill>
              </a:rPr>
              <a:t>.</a:t>
            </a:r>
            <a:r>
              <a:rPr spc="-10" dirty="0"/>
              <a:t>getPlanets</a:t>
            </a:r>
            <a:r>
              <a:rPr spc="-10" dirty="0">
                <a:solidFill>
                  <a:srgbClr val="D4D4D4"/>
                </a:solidFill>
              </a:rPr>
              <a:t>().</a:t>
            </a:r>
            <a:r>
              <a:rPr spc="-10" dirty="0"/>
              <a:t>then</a:t>
            </a:r>
            <a:r>
              <a:rPr spc="-10" dirty="0">
                <a:solidFill>
                  <a:srgbClr val="D4D4D4"/>
                </a:solidFill>
              </a:rPr>
              <a:t>(</a:t>
            </a:r>
            <a:r>
              <a:rPr spc="-10" dirty="0"/>
              <a:t>setItems</a:t>
            </a:r>
            <a:r>
              <a:rPr spc="-10" dirty="0">
                <a:solidFill>
                  <a:srgbClr val="D4D4D4"/>
                </a:solidFill>
              </a:rPr>
              <a:t>);</a:t>
            </a:r>
          </a:p>
          <a:p>
            <a:pPr marL="735965">
              <a:lnSpc>
                <a:spcPct val="100000"/>
              </a:lnSpc>
              <a:spcBef>
                <a:spcPts val="290"/>
              </a:spcBef>
            </a:pPr>
            <a:r>
              <a:rPr dirty="0">
                <a:solidFill>
                  <a:srgbClr val="D4D4D4"/>
                </a:solidFill>
              </a:rPr>
              <a:t>},</a:t>
            </a:r>
            <a:r>
              <a:rPr spc="-15" dirty="0">
                <a:solidFill>
                  <a:srgbClr val="D4D4D4"/>
                </a:solidFill>
              </a:rPr>
              <a:t> </a:t>
            </a:r>
            <a:r>
              <a:rPr spc="-20" dirty="0">
                <a:solidFill>
                  <a:srgbClr val="D4D4D4"/>
                </a:solidFill>
              </a:rPr>
              <a:t>[]);</a:t>
            </a: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pc="-20" dirty="0">
              <a:solidFill>
                <a:srgbClr val="D4D4D4"/>
              </a:solidFill>
            </a:endParaRPr>
          </a:p>
          <a:p>
            <a:pPr marL="735965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C586C0"/>
                </a:solidFill>
              </a:rPr>
              <a:t>return</a:t>
            </a:r>
            <a:r>
              <a:rPr spc="-35" dirty="0">
                <a:solidFill>
                  <a:srgbClr val="C586C0"/>
                </a:solidFill>
              </a:rPr>
              <a:t> </a:t>
            </a:r>
            <a:r>
              <a:rPr spc="-50" dirty="0">
                <a:solidFill>
                  <a:srgbClr val="D4D4D4"/>
                </a:solidFill>
              </a:rPr>
              <a:t>(</a:t>
            </a:r>
          </a:p>
          <a:p>
            <a:pPr marL="1459865">
              <a:lnSpc>
                <a:spcPct val="100000"/>
              </a:lnSpc>
              <a:spcBef>
                <a:spcPts val="285"/>
              </a:spcBef>
            </a:pPr>
            <a:r>
              <a:rPr spc="-10" dirty="0">
                <a:solidFill>
                  <a:srgbClr val="808080"/>
                </a:solidFill>
              </a:rPr>
              <a:t>&lt;</a:t>
            </a:r>
            <a:r>
              <a:rPr spc="-10" dirty="0">
                <a:solidFill>
                  <a:srgbClr val="4EC9B0"/>
                </a:solidFill>
              </a:rPr>
              <a:t>FilterListPure</a:t>
            </a:r>
          </a:p>
          <a:p>
            <a:pPr marL="1640839">
              <a:lnSpc>
                <a:spcPct val="100000"/>
              </a:lnSpc>
              <a:spcBef>
                <a:spcPts val="385"/>
              </a:spcBef>
            </a:pPr>
            <a:r>
              <a:rPr spc="-25" dirty="0">
                <a:solidFill>
                  <a:srgbClr val="D4D4D4"/>
                </a:solidFill>
              </a:rPr>
              <a:t>…/&gt;</a:t>
            </a:r>
          </a:p>
          <a:p>
            <a:pPr marL="735965">
              <a:lnSpc>
                <a:spcPct val="100000"/>
              </a:lnSpc>
              <a:spcBef>
                <a:spcPts val="265"/>
              </a:spcBef>
            </a:pPr>
            <a:r>
              <a:rPr spc="-25" dirty="0">
                <a:solidFill>
                  <a:srgbClr val="D4D4D4"/>
                </a:solidFill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pc="-25" dirty="0">
                <a:solidFill>
                  <a:srgbClr val="D4D4D4"/>
                </a:solidFill>
              </a:rPr>
              <a:t>};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useEffect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2606E-02D4-A4B0-8A03-D34B6C9B8B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5" y="4848859"/>
            <a:ext cx="5236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5" dirty="0">
                <a:solidFill>
                  <a:srgbClr val="FF1675"/>
                </a:solidFill>
                <a:latin typeface="Arial Black"/>
                <a:cs typeface="Arial Black"/>
              </a:rPr>
              <a:t>Filter</a:t>
            </a:r>
            <a:r>
              <a:rPr sz="3600" spc="-254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295" dirty="0">
                <a:solidFill>
                  <a:srgbClr val="FF1675"/>
                </a:solidFill>
                <a:latin typeface="Arial Black"/>
                <a:cs typeface="Arial Black"/>
              </a:rPr>
              <a:t>list</a:t>
            </a:r>
            <a:r>
              <a:rPr sz="3600" spc="-245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20" dirty="0">
                <a:solidFill>
                  <a:srgbClr val="FF1675"/>
                </a:solidFill>
                <a:latin typeface="Arial Black"/>
                <a:cs typeface="Arial Black"/>
              </a:rPr>
              <a:t>with</a:t>
            </a:r>
            <a:r>
              <a:rPr sz="3600" spc="-25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85" dirty="0">
                <a:solidFill>
                  <a:srgbClr val="FF1675"/>
                </a:solidFill>
                <a:latin typeface="Arial Black"/>
                <a:cs typeface="Arial Black"/>
              </a:rPr>
              <a:t>API</a:t>
            </a:r>
            <a:r>
              <a:rPr sz="3600" spc="-254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185" dirty="0">
                <a:solidFill>
                  <a:srgbClr val="FF1675"/>
                </a:solidFill>
                <a:latin typeface="Arial Black"/>
                <a:cs typeface="Arial Black"/>
              </a:rPr>
              <a:t>effect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089421" y="3086100"/>
            <a:ext cx="4774408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205">
              <a:lnSpc>
                <a:spcPct val="100000"/>
              </a:lnSpc>
              <a:spcBef>
                <a:spcPts val="100"/>
              </a:spcBef>
            </a:pPr>
            <a:r>
              <a:rPr lang="en-US" sz="4500" spc="-400" dirty="0"/>
              <a:t>Hands-On</a:t>
            </a:r>
            <a:endParaRPr sz="4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1195A-B7F3-AB68-340C-B9B46513F5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4690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5" y="4848859"/>
            <a:ext cx="7724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FF1675"/>
                </a:solidFill>
                <a:latin typeface="Arial Black"/>
                <a:cs typeface="Arial Black"/>
              </a:rPr>
              <a:t>Testing</a:t>
            </a:r>
            <a:r>
              <a:rPr sz="3600" spc="-26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00" dirty="0">
                <a:solidFill>
                  <a:srgbClr val="FF1675"/>
                </a:solidFill>
                <a:latin typeface="Arial Black"/>
                <a:cs typeface="Arial Black"/>
              </a:rPr>
              <a:t>components</a:t>
            </a:r>
            <a:r>
              <a:rPr sz="3600" spc="-25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315" dirty="0">
                <a:solidFill>
                  <a:srgbClr val="FF1675"/>
                </a:solidFill>
                <a:latin typeface="Arial Black"/>
                <a:cs typeface="Arial Black"/>
              </a:rPr>
              <a:t>with</a:t>
            </a:r>
            <a:r>
              <a:rPr sz="3600" spc="-250" dirty="0">
                <a:solidFill>
                  <a:srgbClr val="FF1675"/>
                </a:solidFill>
                <a:latin typeface="Arial Black"/>
                <a:cs typeface="Arial Black"/>
              </a:rPr>
              <a:t> </a:t>
            </a:r>
            <a:r>
              <a:rPr sz="3600" spc="-285" dirty="0">
                <a:solidFill>
                  <a:srgbClr val="FF1675"/>
                </a:solidFill>
                <a:latin typeface="Arial Black"/>
                <a:cs typeface="Arial Black"/>
              </a:rPr>
              <a:t>useEffect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0" dirty="0"/>
              <a:t>Summary</a:t>
            </a:r>
            <a:endParaRPr sz="45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83F75-D2BD-D128-C09A-60BA0DC9F8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85</Words>
  <Application>Microsoft Office PowerPoint</Application>
  <PresentationFormat>Custom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 Black</vt:lpstr>
      <vt:lpstr>Consolas</vt:lpstr>
      <vt:lpstr>Office Theme</vt:lpstr>
      <vt:lpstr>Testing in React 18</vt:lpstr>
      <vt:lpstr>Testable Components</vt:lpstr>
      <vt:lpstr>useEffect</vt:lpstr>
      <vt:lpstr>Hands-On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2</cp:revision>
  <dcterms:created xsi:type="dcterms:W3CDTF">2024-12-28T09:45:10Z</dcterms:created>
  <dcterms:modified xsi:type="dcterms:W3CDTF">2024-12-28T15:07:34Z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2023-01-27T00:00:00Z</vt:filetime>
  </property>
  <property fmtid="{D5CDD505-2E9C-101B-9397-08002B2CF9AE}" pid="3" name="LastSaved">
    <vt:filetime>2024-12-28T00:00:00Z</vt:filetime>
  </property>
  <property fmtid="{D5CDD505-2E9C-101B-9397-08002B2CF9AE}" pid="4" name="Producer">
    <vt:lpwstr>macOS Version 10.15.7 (Build 19H2026) Quartz PDFContext</vt:lpwstr>
  </property>
</Properties>
</file>