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AF97D4-2020-C65A-F5FB-DB301CC426EA}" v="1" dt="2025-09-02T16:27:31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75" y="2718308"/>
            <a:ext cx="1061984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8811" y="3120644"/>
            <a:ext cx="8374377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8675" y="2030984"/>
            <a:ext cx="11023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65" dirty="0">
                <a:solidFill>
                  <a:srgbClr val="171717"/>
                </a:solidFill>
              </a:rPr>
              <a:t>A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45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D</a:t>
            </a:r>
            <a:r>
              <a:rPr sz="4500" spc="-165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35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80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20" dirty="0">
                <a:solidFill>
                  <a:srgbClr val="171717"/>
                </a:solidFill>
              </a:rPr>
              <a:t>h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30" dirty="0">
                <a:solidFill>
                  <a:srgbClr val="171717"/>
                </a:solidFill>
              </a:rPr>
              <a:t>S</a:t>
            </a:r>
            <a:r>
              <a:rPr sz="4500" spc="-125" dirty="0">
                <a:solidFill>
                  <a:srgbClr val="171717"/>
                </a:solidFill>
              </a:rPr>
              <a:t>p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50" dirty="0">
                <a:solidFill>
                  <a:srgbClr val="171717"/>
                </a:solidFill>
              </a:rPr>
              <a:t>B</a:t>
            </a:r>
            <a:r>
              <a:rPr sz="4500" spc="70" dirty="0">
                <a:solidFill>
                  <a:srgbClr val="171717"/>
                </a:solidFill>
              </a:rPr>
              <a:t>oo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204" dirty="0">
                <a:solidFill>
                  <a:srgbClr val="171717"/>
                </a:solidFill>
              </a:rPr>
              <a:t>a</a:t>
            </a:r>
            <a:r>
              <a:rPr sz="4500" spc="-20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70" dirty="0">
                <a:solidFill>
                  <a:srgbClr val="171717"/>
                </a:solidFill>
              </a:rPr>
              <a:t>H</a:t>
            </a:r>
            <a:r>
              <a:rPr sz="4500" spc="-170" dirty="0">
                <a:solidFill>
                  <a:srgbClr val="171717"/>
                </a:solidFill>
              </a:rPr>
              <a:t>2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1416811"/>
            <a:ext cx="2216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2014220"/>
            <a:ext cx="10288270" cy="303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spring-boot-starter-data-jpa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45"/>
              </a:spcBef>
            </a:pP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Hibernate,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JPA,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12225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</a:t>
            </a:r>
            <a:r>
              <a:rPr spc="25" dirty="0"/>
              <a:t>n</a:t>
            </a:r>
            <a:r>
              <a:rPr spc="30" dirty="0"/>
              <a:t>t</a:t>
            </a:r>
            <a:r>
              <a:rPr spc="-45" dirty="0"/>
              <a:t>i</a:t>
            </a:r>
            <a:r>
              <a:rPr spc="30" dirty="0"/>
              <a:t>t</a:t>
            </a:r>
            <a:r>
              <a:rPr spc="-45" dirty="0"/>
              <a:t>i</a:t>
            </a:r>
            <a:r>
              <a:rPr spc="-25" dirty="0"/>
              <a:t>e</a:t>
            </a:r>
            <a:r>
              <a:rPr spc="-85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817" y="1227835"/>
            <a:ext cx="8606790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com.pluralsight.entity;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365633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javax.persistence.*;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@Entity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3838575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@Id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1000"/>
              </a:lnSpc>
              <a:spcBef>
                <a:spcPts val="1775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@GeneratedValue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strategy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GenerationType.AUTO)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@Column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="application_id")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Integer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53085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@Column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"app_name",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nullable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false)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01936" y="517651"/>
            <a:ext cx="1700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04040"/>
                </a:solidFill>
              </a:rPr>
              <a:t>Entities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745" y="152273"/>
            <a:ext cx="10619849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Entity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Scanning</a:t>
            </a:r>
          </a:p>
        </p:txBody>
      </p:sp>
      <p:sp>
        <p:nvSpPr>
          <p:cNvPr id="7" name="object 7"/>
          <p:cNvSpPr/>
          <p:nvPr/>
        </p:nvSpPr>
        <p:spPr>
          <a:xfrm>
            <a:off x="7456123" y="5556840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ontent Placeholder 13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bject 8"/>
          <p:cNvSpPr/>
          <p:nvPr/>
        </p:nvSpPr>
        <p:spPr>
          <a:xfrm>
            <a:off x="7456123" y="3433872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6123" y="3798642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6123" y="4156886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13</a:t>
            </a:fld>
            <a:endParaRPr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</p:nvPr>
        </p:nvGraphicFramePr>
        <p:xfrm>
          <a:off x="1503045" y="838200"/>
          <a:ext cx="5939155" cy="570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829300" imgH="5886450" progId="Paint.Picture">
                  <p:embed/>
                </p:oleObj>
              </mc:Choice>
              <mc:Fallback>
                <p:oleObj r:id="rId2" imgW="5829300" imgH="5886450" progId="Paint.Picture">
                  <p:embed/>
                  <p:pic>
                    <p:nvPicPr>
                      <p:cNvPr id="12" name="Content Placeholder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3045" y="838200"/>
                        <a:ext cx="5939155" cy="5704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050" y="2224532"/>
            <a:ext cx="304228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17525" algn="just">
              <a:lnSpc>
                <a:spcPct val="161000"/>
              </a:lnSpc>
              <a:spcBef>
                <a:spcPts val="60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JPA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Entity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Scanning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Repositories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925828"/>
            <a:ext cx="517271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05A28"/>
                </a:solidFill>
              </a:rPr>
              <a:t>H2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data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access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using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Spring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Boot</a:t>
            </a:r>
            <a:endParaRPr sz="2400"/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90" dirty="0">
                <a:solidFill>
                  <a:srgbClr val="F05A28"/>
                </a:solidFill>
              </a:rPr>
              <a:t>ORM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with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160" dirty="0">
                <a:solidFill>
                  <a:srgbClr val="F05A28"/>
                </a:solidFill>
              </a:rPr>
              <a:t>JPA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930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Benefits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40" dirty="0"/>
              <a:t> </a:t>
            </a:r>
            <a:r>
              <a:rPr spc="10" dirty="0"/>
              <a:t>Spring</a:t>
            </a:r>
            <a:r>
              <a:rPr spc="-125" dirty="0"/>
              <a:t> </a:t>
            </a:r>
            <a:r>
              <a:rPr spc="30" dirty="0"/>
              <a:t>with</a:t>
            </a:r>
            <a:r>
              <a:rPr spc="-135" dirty="0"/>
              <a:t> </a:t>
            </a:r>
            <a:r>
              <a:rPr spc="160" dirty="0"/>
              <a:t>JPA</a:t>
            </a:r>
          </a:p>
          <a:p>
            <a:pPr marL="3329305">
              <a:lnSpc>
                <a:spcPct val="100000"/>
              </a:lnSpc>
              <a:spcBef>
                <a:spcPts val="1725"/>
              </a:spcBef>
            </a:pPr>
            <a:r>
              <a:rPr spc="15" dirty="0"/>
              <a:t>Entities</a:t>
            </a:r>
          </a:p>
          <a:p>
            <a:pPr marL="3329305">
              <a:lnSpc>
                <a:spcPct val="100000"/>
              </a:lnSpc>
              <a:spcBef>
                <a:spcPts val="1800"/>
              </a:spcBef>
            </a:pPr>
            <a:r>
              <a:rPr dirty="0"/>
              <a:t>Simple</a:t>
            </a:r>
            <a:r>
              <a:rPr spc="-120" dirty="0"/>
              <a:t> </a:t>
            </a:r>
            <a:r>
              <a:rPr spc="5" dirty="0"/>
              <a:t>queries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25" dirty="0"/>
              <a:t>Repositories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925828"/>
            <a:ext cx="427037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4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Benefits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JPA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configurations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Querying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repositories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1271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H2</a:t>
            </a:r>
            <a:r>
              <a:rPr spc="-260" dirty="0"/>
              <a:t> </a:t>
            </a:r>
            <a:r>
              <a:rPr spc="-20" dirty="0"/>
              <a:t>Database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4844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written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03004" y="517651"/>
            <a:ext cx="2898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404040"/>
                </a:solidFill>
              </a:rPr>
              <a:t>H2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Database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2673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66014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Good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POCs,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environments,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3845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Administer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console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5175" y="2009402"/>
            <a:ext cx="785812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7297" y="2867581"/>
            <a:ext cx="1022476" cy="10224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0628" y="4104862"/>
            <a:ext cx="734905" cy="7326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9655" y="5172075"/>
            <a:ext cx="716849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822451"/>
            <a:ext cx="2216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1419859"/>
            <a:ext cx="6598284" cy="362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0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com.h2database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60070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h2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6007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runtime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50"/>
              </a:spcBef>
            </a:pP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Auto-configures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related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817" y="1959355"/>
            <a:ext cx="860615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spring.datasource.url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jdbc:h2:mem: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testdb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2000"/>
              </a:lnSpc>
              <a:spcBef>
                <a:spcPts val="40"/>
              </a:spcBef>
            </a:pP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spring.datasource.driverClassName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org.h2.Driver </a:t>
            </a:r>
            <a:r>
              <a:rPr sz="2400" spc="-14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spring.datasource.username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sa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spring.datasource.password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spring.h2.console.enabled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7846" y="517651"/>
            <a:ext cx="2628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404040"/>
                </a:solidFill>
              </a:rPr>
              <a:t>H2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Defaults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3817" y="2224532"/>
            <a:ext cx="8058784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spring.h2.console.enabled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212000"/>
              </a:lnSpc>
              <a:spcBef>
                <a:spcPts val="95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spring.h2.console.path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/h2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spring.datasource.url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jdbc:h2:mem: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bugtracker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8429" y="517651"/>
            <a:ext cx="3968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Override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Defaults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3864" y="2718308"/>
            <a:ext cx="327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ORM</a:t>
            </a:r>
            <a:r>
              <a:rPr spc="-235" dirty="0"/>
              <a:t> </a:t>
            </a:r>
            <a:r>
              <a:rPr spc="15" dirty="0"/>
              <a:t>with</a:t>
            </a:r>
            <a:r>
              <a:rPr spc="-229" dirty="0"/>
              <a:t> </a:t>
            </a:r>
            <a:r>
              <a:rPr spc="235" dirty="0"/>
              <a:t>JPA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6252" y="517651"/>
            <a:ext cx="3270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solidFill>
                  <a:srgbClr val="404040"/>
                </a:solidFill>
              </a:rPr>
              <a:t>ORM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with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229" dirty="0">
                <a:solidFill>
                  <a:srgbClr val="404040"/>
                </a:solidFill>
              </a:rPr>
              <a:t>JPA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517" y="2395085"/>
            <a:ext cx="10779125" cy="102616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175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00"/>
              </a:spcBef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Persistence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(JPA)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6517" y="1315351"/>
            <a:ext cx="10779125" cy="1026160"/>
          </a:xfrm>
          <a:custGeom>
            <a:avLst/>
            <a:gdLst/>
            <a:ahLst/>
            <a:cxnLst/>
            <a:rect l="l" t="t" r="r" b="b"/>
            <a:pathLst>
              <a:path w="10779125" h="1026160">
                <a:moveTo>
                  <a:pt x="10778970" y="0"/>
                </a:moveTo>
                <a:lnTo>
                  <a:pt x="0" y="0"/>
                </a:lnTo>
                <a:lnTo>
                  <a:pt x="0" y="1025819"/>
                </a:lnTo>
                <a:lnTo>
                  <a:pt x="10778970" y="1025819"/>
                </a:lnTo>
                <a:lnTo>
                  <a:pt x="1077897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06517" y="1621028"/>
            <a:ext cx="1077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JPA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17" y="3485720"/>
            <a:ext cx="10779125" cy="10261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3181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05"/>
              </a:spcBef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Connectivity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(JDBC)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79720" y="4511540"/>
            <a:ext cx="1432560" cy="2346960"/>
            <a:chOff x="5379720" y="4511540"/>
            <a:chExt cx="1432560" cy="23469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9720" y="5376672"/>
              <a:ext cx="1432559" cy="14813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34088" y="4511540"/>
              <a:ext cx="123825" cy="855344"/>
            </a:xfrm>
            <a:custGeom>
              <a:avLst/>
              <a:gdLst/>
              <a:ahLst/>
              <a:cxnLst/>
              <a:rect l="l" t="t" r="r" b="b"/>
              <a:pathLst>
                <a:path w="123825" h="855345">
                  <a:moveTo>
                    <a:pt x="41276" y="731055"/>
                  </a:moveTo>
                  <a:lnTo>
                    <a:pt x="1" y="731055"/>
                  </a:lnTo>
                  <a:lnTo>
                    <a:pt x="61913" y="854880"/>
                  </a:lnTo>
                  <a:lnTo>
                    <a:pt x="113507" y="751692"/>
                  </a:lnTo>
                  <a:lnTo>
                    <a:pt x="41276" y="751692"/>
                  </a:lnTo>
                  <a:lnTo>
                    <a:pt x="41276" y="731055"/>
                  </a:lnTo>
                  <a:close/>
                </a:path>
                <a:path w="123825" h="855345">
                  <a:moveTo>
                    <a:pt x="82550" y="103187"/>
                  </a:moveTo>
                  <a:lnTo>
                    <a:pt x="41275" y="103187"/>
                  </a:lnTo>
                  <a:lnTo>
                    <a:pt x="41276" y="751692"/>
                  </a:lnTo>
                  <a:lnTo>
                    <a:pt x="82551" y="751692"/>
                  </a:lnTo>
                  <a:lnTo>
                    <a:pt x="82550" y="103187"/>
                  </a:lnTo>
                  <a:close/>
                </a:path>
                <a:path w="123825" h="855345">
                  <a:moveTo>
                    <a:pt x="123826" y="731055"/>
                  </a:moveTo>
                  <a:lnTo>
                    <a:pt x="82551" y="731055"/>
                  </a:lnTo>
                  <a:lnTo>
                    <a:pt x="82551" y="751692"/>
                  </a:lnTo>
                  <a:lnTo>
                    <a:pt x="113507" y="751692"/>
                  </a:lnTo>
                  <a:lnTo>
                    <a:pt x="123826" y="731055"/>
                  </a:lnTo>
                  <a:close/>
                </a:path>
                <a:path w="123825" h="855345">
                  <a:moveTo>
                    <a:pt x="61912" y="0"/>
                  </a:moveTo>
                  <a:lnTo>
                    <a:pt x="0" y="123825"/>
                  </a:lnTo>
                  <a:lnTo>
                    <a:pt x="41275" y="123825"/>
                  </a:lnTo>
                  <a:lnTo>
                    <a:pt x="41275" y="103187"/>
                  </a:lnTo>
                  <a:lnTo>
                    <a:pt x="113506" y="103187"/>
                  </a:lnTo>
                  <a:lnTo>
                    <a:pt x="61912" y="0"/>
                  </a:lnTo>
                  <a:close/>
                </a:path>
                <a:path w="123825" h="855345">
                  <a:moveTo>
                    <a:pt x="113506" y="103187"/>
                  </a:moveTo>
                  <a:lnTo>
                    <a:pt x="82550" y="103187"/>
                  </a:lnTo>
                  <a:lnTo>
                    <a:pt x="82550" y="123825"/>
                  </a:lnTo>
                  <a:lnTo>
                    <a:pt x="123825" y="123825"/>
                  </a:lnTo>
                  <a:lnTo>
                    <a:pt x="113506" y="1031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93664" y="1411898"/>
            <a:ext cx="3391786" cy="90447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Accessing Data with Spring Boot and H2</vt:lpstr>
      <vt:lpstr>Overview</vt:lpstr>
      <vt:lpstr>H2 Database</vt:lpstr>
      <vt:lpstr>H2 Database</vt:lpstr>
      <vt:lpstr>&lt;dependency&gt;</vt:lpstr>
      <vt:lpstr>H2 Defaults</vt:lpstr>
      <vt:lpstr>Override Defaults</vt:lpstr>
      <vt:lpstr>ORM with JPA</vt:lpstr>
      <vt:lpstr>ORM with JPA</vt:lpstr>
      <vt:lpstr>&lt;dependency&gt;</vt:lpstr>
      <vt:lpstr>Entities</vt:lpstr>
      <vt:lpstr>Entities</vt:lpstr>
      <vt:lpstr>Entity Scanning</vt:lpstr>
      <vt:lpstr>Demo</vt:lpstr>
      <vt:lpstr>H2 data access using Spring Boot ORM with JPA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Data with Spring Boot and H2</dc:title>
  <dc:creator/>
  <cp:lastModifiedBy>Steve Sam</cp:lastModifiedBy>
  <cp:revision>6</cp:revision>
  <dcterms:created xsi:type="dcterms:W3CDTF">2021-10-21T15:22:00Z</dcterms:created>
  <dcterms:modified xsi:type="dcterms:W3CDTF">2025-09-02T16:27:51Z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9A40B07C378B420295E6B2C6B31EBEB2</vt:lpwstr>
  </property>
  <property fmtid="{D5CDD505-2E9C-101B-9397-08002B2CF9AE}" pid="3" name="KSOProductBuildVer">
    <vt:lpwstr>1033-12.2.0.21179</vt:lpwstr>
  </property>
</Properties>
</file>