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CFEE63-315E-467C-A69C-E82252091DD4}">
          <p14:sldIdLst>
            <p14:sldId id="256"/>
            <p14:sldId id="257"/>
            <p14:sldId id="258"/>
            <p14:sldId id="259"/>
            <p14:sldId id="260"/>
            <p14:sldId id="261"/>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1" d="100"/>
          <a:sy n="81" d="100"/>
        </p:scale>
        <p:origin x="70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12/13/2020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064577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12/13/2020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884216563"/>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B6E92-E6BB-484A-89E0-1614D40715A9}"/>
              </a:ext>
            </a:extLst>
          </p:cNvPr>
          <p:cNvSpPr>
            <a:spLocks noGrp="1"/>
          </p:cNvSpPr>
          <p:nvPr>
            <p:ph type="ctrTitle"/>
          </p:nvPr>
        </p:nvSpPr>
        <p:spPr>
          <a:xfrm>
            <a:off x="1761564" y="1897722"/>
            <a:ext cx="5020236" cy="988828"/>
          </a:xfrm>
        </p:spPr>
        <p:txBody>
          <a:bodyPr>
            <a:normAutofit/>
          </a:bodyPr>
          <a:lstStyle/>
          <a:p>
            <a:r>
              <a:rPr lang="en-IN" dirty="0">
                <a:solidFill>
                  <a:schemeClr val="bg2"/>
                </a:solidFill>
              </a:rPr>
              <a:t>CE889 MLP</a:t>
            </a:r>
          </a:p>
        </p:txBody>
      </p:sp>
      <p:sp>
        <p:nvSpPr>
          <p:cNvPr id="3" name="Subtitle 2">
            <a:extLst>
              <a:ext uri="{FF2B5EF4-FFF2-40B4-BE49-F238E27FC236}">
                <a16:creationId xmlns:a16="http://schemas.microsoft.com/office/drawing/2014/main" id="{3B05221A-E5B0-4F67-8223-395427E60F70}"/>
              </a:ext>
            </a:extLst>
          </p:cNvPr>
          <p:cNvSpPr>
            <a:spLocks noGrp="1"/>
          </p:cNvSpPr>
          <p:nvPr>
            <p:ph type="subTitle" idx="1"/>
          </p:nvPr>
        </p:nvSpPr>
        <p:spPr>
          <a:xfrm>
            <a:off x="1371600" y="4114800"/>
            <a:ext cx="5410200" cy="1371601"/>
          </a:xfrm>
        </p:spPr>
        <p:txBody>
          <a:bodyPr>
            <a:normAutofit/>
          </a:bodyPr>
          <a:lstStyle/>
          <a:p>
            <a:r>
              <a:rPr lang="en-IN" dirty="0">
                <a:solidFill>
                  <a:schemeClr val="bg1"/>
                </a:solidFill>
              </a:rPr>
              <a:t>Naveen Kumar Chandra </a:t>
            </a:r>
          </a:p>
          <a:p>
            <a:r>
              <a:rPr lang="en-IN" dirty="0">
                <a:solidFill>
                  <a:schemeClr val="bg1"/>
                </a:solidFill>
              </a:rPr>
              <a:t>2003246</a:t>
            </a:r>
          </a:p>
        </p:txBody>
      </p:sp>
      <p:pic>
        <p:nvPicPr>
          <p:cNvPr id="4" name="Picture 3">
            <a:extLst>
              <a:ext uri="{FF2B5EF4-FFF2-40B4-BE49-F238E27FC236}">
                <a16:creationId xmlns:a16="http://schemas.microsoft.com/office/drawing/2014/main" id="{689209B3-5CF2-4341-AA31-A2A0328CB04A}"/>
              </a:ext>
            </a:extLst>
          </p:cNvPr>
          <p:cNvPicPr>
            <a:picLocks noChangeAspect="1"/>
          </p:cNvPicPr>
          <p:nvPr/>
        </p:nvPicPr>
        <p:blipFill rotWithShape="1">
          <a:blip r:embed="rId2"/>
          <a:srcRect l="40478" r="20213" b="-1"/>
          <a:stretch/>
        </p:blipFill>
        <p:spPr>
          <a:xfrm>
            <a:off x="8153401" y="10"/>
            <a:ext cx="4038600" cy="6857990"/>
          </a:xfrm>
          <a:prstGeom prst="rect">
            <a:avLst/>
          </a:prstGeom>
        </p:spPr>
      </p:pic>
    </p:spTree>
    <p:extLst>
      <p:ext uri="{BB962C8B-B14F-4D97-AF65-F5344CB8AC3E}">
        <p14:creationId xmlns:p14="http://schemas.microsoft.com/office/powerpoint/2010/main" val="130779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CE097-D9C6-4184-8033-8460F5CF11B4}"/>
              </a:ext>
            </a:extLst>
          </p:cNvPr>
          <p:cNvSpPr>
            <a:spLocks noGrp="1"/>
          </p:cNvSpPr>
          <p:nvPr>
            <p:ph type="ctrTitle"/>
          </p:nvPr>
        </p:nvSpPr>
        <p:spPr>
          <a:xfrm>
            <a:off x="685799" y="714982"/>
            <a:ext cx="2018490" cy="656617"/>
          </a:xfrm>
        </p:spPr>
        <p:txBody>
          <a:bodyPr>
            <a:normAutofit/>
          </a:bodyPr>
          <a:lstStyle/>
          <a:p>
            <a:r>
              <a:rPr lang="en-IN" dirty="0">
                <a:solidFill>
                  <a:schemeClr val="bg2"/>
                </a:solidFill>
              </a:rPr>
              <a:t>Data </a:t>
            </a:r>
          </a:p>
        </p:txBody>
      </p:sp>
      <p:sp>
        <p:nvSpPr>
          <p:cNvPr id="3" name="Subtitle 2">
            <a:extLst>
              <a:ext uri="{FF2B5EF4-FFF2-40B4-BE49-F238E27FC236}">
                <a16:creationId xmlns:a16="http://schemas.microsoft.com/office/drawing/2014/main" id="{68E37D76-497A-4414-A55F-C60ADBB3950B}"/>
              </a:ext>
            </a:extLst>
          </p:cNvPr>
          <p:cNvSpPr>
            <a:spLocks noGrp="1"/>
          </p:cNvSpPr>
          <p:nvPr>
            <p:ph type="subTitle" idx="1"/>
          </p:nvPr>
        </p:nvSpPr>
        <p:spPr>
          <a:xfrm>
            <a:off x="783771" y="1502229"/>
            <a:ext cx="5410200" cy="1410653"/>
          </a:xfrm>
        </p:spPr>
        <p:txBody>
          <a:bodyPr>
            <a:normAutofit/>
          </a:bodyPr>
          <a:lstStyle/>
          <a:p>
            <a:pPr marL="285750" indent="-285750" algn="l">
              <a:buFont typeface="Wingdings" panose="05000000000000000000" pitchFamily="2" charset="2"/>
              <a:buChar char="à"/>
            </a:pPr>
            <a:r>
              <a:rPr lang="en-IN" sz="1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108k entries</a:t>
            </a:r>
          </a:p>
          <a:p>
            <a:pPr marL="285750" indent="-285750" algn="l">
              <a:buFont typeface="Wingdings" panose="05000000000000000000" pitchFamily="2" charset="2"/>
              <a:buChar char="à"/>
            </a:pPr>
            <a:r>
              <a:rPr lang="en-IN" sz="1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Data partition percentage 70% for training and 15% for validation and 15% for testing</a:t>
            </a:r>
          </a:p>
          <a:p>
            <a:pPr marL="285750" indent="-285750" algn="l">
              <a:buFont typeface="Wingdings" panose="05000000000000000000" pitchFamily="2" charset="2"/>
              <a:buChar char="à"/>
            </a:pPr>
            <a:r>
              <a:rPr lang="en-IN" sz="1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Complete data is normalized between 0 &amp; 1   </a:t>
            </a:r>
          </a:p>
          <a:p>
            <a:pPr marL="285750" indent="-285750" algn="l">
              <a:buFont typeface="Wingdings" panose="05000000000000000000" pitchFamily="2" charset="2"/>
              <a:buChar char="à"/>
            </a:pPr>
            <a:endParaRPr lang="en-IN" sz="1400" dirty="0">
              <a:solidFill>
                <a:schemeClr val="bg1"/>
              </a:solidFill>
            </a:endParaRPr>
          </a:p>
        </p:txBody>
      </p:sp>
      <p:pic>
        <p:nvPicPr>
          <p:cNvPr id="5" name="Picture 4" descr="A picture containing text&#10;&#10;Description automatically generated">
            <a:extLst>
              <a:ext uri="{FF2B5EF4-FFF2-40B4-BE49-F238E27FC236}">
                <a16:creationId xmlns:a16="http://schemas.microsoft.com/office/drawing/2014/main" id="{EE23DE19-016D-42CA-935C-19E6223C5FE3}"/>
              </a:ext>
            </a:extLst>
          </p:cNvPr>
          <p:cNvPicPr>
            <a:picLocks noChangeAspect="1"/>
          </p:cNvPicPr>
          <p:nvPr/>
        </p:nvPicPr>
        <p:blipFill rotWithShape="1">
          <a:blip r:embed="rId2">
            <a:extLst>
              <a:ext uri="{28A0092B-C50C-407E-A947-70E740481C1C}">
                <a14:useLocalDpi xmlns:a14="http://schemas.microsoft.com/office/drawing/2010/main" val="0"/>
              </a:ext>
            </a:extLst>
          </a:blip>
          <a:srcRect l="12356" r="23634" b="6904"/>
          <a:stretch/>
        </p:blipFill>
        <p:spPr>
          <a:xfrm>
            <a:off x="7467600" y="1"/>
            <a:ext cx="4724400" cy="6858000"/>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7640BEC7-48DD-48AE-9F1C-3008D6C66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51" y="2752038"/>
            <a:ext cx="3440393" cy="2052980"/>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A5CB6985-C70F-4C43-818A-06E861865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446" y="2752038"/>
            <a:ext cx="3366154" cy="2074915"/>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1EACEF25-EDA6-4847-857A-11889EC836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1445" y="4826953"/>
            <a:ext cx="3366155" cy="2008944"/>
          </a:xfrm>
          <a:prstGeom prst="rect">
            <a:avLst/>
          </a:prstGeom>
        </p:spPr>
      </p:pic>
      <p:pic>
        <p:nvPicPr>
          <p:cNvPr id="19" name="Picture 18" descr="Chart, box and whisker chart&#10;&#10;Description automatically generated">
            <a:extLst>
              <a:ext uri="{FF2B5EF4-FFF2-40B4-BE49-F238E27FC236}">
                <a16:creationId xmlns:a16="http://schemas.microsoft.com/office/drawing/2014/main" id="{CBE086DE-CBC7-4A5E-8BC4-FF801B5273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799" y="4760982"/>
            <a:ext cx="3463372" cy="2052980"/>
          </a:xfrm>
          <a:prstGeom prst="rect">
            <a:avLst/>
          </a:prstGeom>
        </p:spPr>
      </p:pic>
    </p:spTree>
    <p:extLst>
      <p:ext uri="{BB962C8B-B14F-4D97-AF65-F5344CB8AC3E}">
        <p14:creationId xmlns:p14="http://schemas.microsoft.com/office/powerpoint/2010/main" val="96633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80E3AAD6-010F-46A5-80C7-FE44AB21D389}"/>
              </a:ext>
            </a:extLst>
          </p:cNvPr>
          <p:cNvPicPr>
            <a:picLocks noChangeAspect="1"/>
          </p:cNvPicPr>
          <p:nvPr/>
        </p:nvPicPr>
        <p:blipFill rotWithShape="1">
          <a:blip r:embed="rId2">
            <a:extLst>
              <a:ext uri="{28A0092B-C50C-407E-A947-70E740481C1C}">
                <a14:useLocalDpi xmlns:a14="http://schemas.microsoft.com/office/drawing/2010/main" val="0"/>
              </a:ext>
            </a:extLst>
          </a:blip>
          <a:srcRect l="10758" r="52784"/>
          <a:stretch/>
        </p:blipFill>
        <p:spPr>
          <a:xfrm>
            <a:off x="20" y="10"/>
            <a:ext cx="4762480" cy="6857989"/>
          </a:xfrm>
          <a:prstGeom prst="rect">
            <a:avLst/>
          </a:prstGeom>
        </p:spPr>
      </p:pic>
      <p:sp>
        <p:nvSpPr>
          <p:cNvPr id="12" name="Rectangle 11">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D8A80-FDC3-44C1-983C-BC5BF4AF317C}"/>
              </a:ext>
            </a:extLst>
          </p:cNvPr>
          <p:cNvSpPr>
            <a:spLocks noGrp="1"/>
          </p:cNvSpPr>
          <p:nvPr>
            <p:ph type="ctrTitle"/>
          </p:nvPr>
        </p:nvSpPr>
        <p:spPr>
          <a:xfrm>
            <a:off x="4458093" y="615267"/>
            <a:ext cx="4762500" cy="666346"/>
          </a:xfrm>
        </p:spPr>
        <p:txBody>
          <a:bodyPr>
            <a:normAutofit/>
          </a:bodyPr>
          <a:lstStyle/>
          <a:p>
            <a:r>
              <a:rPr lang="en-IN" dirty="0"/>
              <a:t>Topology</a:t>
            </a:r>
          </a:p>
        </p:txBody>
      </p:sp>
      <p:sp>
        <p:nvSpPr>
          <p:cNvPr id="3" name="Subtitle 2">
            <a:extLst>
              <a:ext uri="{FF2B5EF4-FFF2-40B4-BE49-F238E27FC236}">
                <a16:creationId xmlns:a16="http://schemas.microsoft.com/office/drawing/2014/main" id="{FC80A51C-61E2-481D-8BF3-001DE333A7E8}"/>
              </a:ext>
            </a:extLst>
          </p:cNvPr>
          <p:cNvSpPr>
            <a:spLocks noGrp="1"/>
          </p:cNvSpPr>
          <p:nvPr>
            <p:ph type="subTitle" idx="1"/>
          </p:nvPr>
        </p:nvSpPr>
        <p:spPr>
          <a:xfrm>
            <a:off x="5410199" y="1614790"/>
            <a:ext cx="5967953" cy="4557409"/>
          </a:xfrm>
        </p:spPr>
        <p:txBody>
          <a:bodyPr>
            <a:normAutofit/>
          </a:bodyPr>
          <a:lstStyle/>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Currently using 12 nodes in the hidden layer </a:t>
            </a:r>
          </a:p>
          <a:p>
            <a:pPr marL="285750" indent="-285750" algn="l">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Have bias nodes on the input layer as well as the  hidden layer</a:t>
            </a:r>
          </a:p>
          <a:p>
            <a:pPr marL="285750" indent="-285750" algn="l">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The optimum number 12 was chosen by running multiple training runs and comparing the achieved validation error and game performance </a:t>
            </a:r>
          </a:p>
          <a:p>
            <a:pPr marL="285750" indent="-285750" algn="l">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The following topologies are tested </a:t>
            </a:r>
          </a:p>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a:t>
            </a:r>
            <a:r>
              <a:rPr lang="en-IN" sz="1400" dirty="0" err="1">
                <a:latin typeface="Times New Roman" panose="02020603050405020304" pitchFamily="18" charset="0"/>
                <a:cs typeface="Times New Roman" panose="02020603050405020304" pitchFamily="18" charset="0"/>
                <a:sym typeface="Wingdings" panose="05000000000000000000" pitchFamily="2" charset="2"/>
              </a:rPr>
              <a:t>i</a:t>
            </a:r>
            <a:r>
              <a:rPr lang="en-IN" sz="1400" dirty="0">
                <a:latin typeface="Times New Roman" panose="02020603050405020304" pitchFamily="18" charset="0"/>
                <a:cs typeface="Times New Roman" panose="02020603050405020304" pitchFamily="18" charset="0"/>
                <a:sym typeface="Wingdings" panose="05000000000000000000" pitchFamily="2" charset="2"/>
              </a:rPr>
              <a:t>) 2*4*2</a:t>
            </a:r>
          </a:p>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ii) 2*8*2</a:t>
            </a:r>
          </a:p>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iii) 2*10*2</a:t>
            </a:r>
          </a:p>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iv) 2*12*2</a:t>
            </a:r>
          </a:p>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v) 2*16*2</a:t>
            </a:r>
          </a:p>
          <a:p>
            <a:pPr algn="l"/>
            <a:r>
              <a:rPr lang="en-IN" sz="1400" dirty="0">
                <a:latin typeface="Times New Roman" panose="02020603050405020304" pitchFamily="18" charset="0"/>
                <a:cs typeface="Times New Roman" panose="02020603050405020304" pitchFamily="18" charset="0"/>
                <a:sym typeface="Wingdings" panose="05000000000000000000" pitchFamily="2" charset="2"/>
              </a:rPr>
              <a:t>	vi) 2*20*2</a:t>
            </a:r>
          </a:p>
          <a:p>
            <a:pPr marL="285750" indent="-285750" algn="l">
              <a:buFont typeface="Wingdings" panose="05000000000000000000" pitchFamily="2" charset="2"/>
              <a:buChar char="à"/>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15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250558-A96A-4DE3-B226-D448B80010B0}"/>
              </a:ext>
            </a:extLst>
          </p:cNvPr>
          <p:cNvSpPr>
            <a:spLocks noGrp="1"/>
          </p:cNvSpPr>
          <p:nvPr>
            <p:ph type="subTitle" idx="1"/>
          </p:nvPr>
        </p:nvSpPr>
        <p:spPr>
          <a:xfrm>
            <a:off x="0" y="188536"/>
            <a:ext cx="3582186" cy="603316"/>
          </a:xfrm>
        </p:spPr>
        <p:txBody>
          <a:bodyPr>
            <a:normAutofit/>
          </a:bodyPr>
          <a:lstStyle/>
          <a:p>
            <a:pPr algn="l"/>
            <a:r>
              <a:rPr lang="en-IN" u="sng" dirty="0">
                <a:latin typeface="Times New Roman" panose="02020603050405020304" pitchFamily="18" charset="0"/>
                <a:cs typeface="Times New Roman" panose="02020603050405020304" pitchFamily="18" charset="0"/>
              </a:rPr>
              <a:t>Results</a:t>
            </a:r>
          </a:p>
        </p:txBody>
      </p:sp>
      <p:pic>
        <p:nvPicPr>
          <p:cNvPr id="17" name="Picture 16" descr="Chart, line chart&#10;&#10;Description automatically generated">
            <a:extLst>
              <a:ext uri="{FF2B5EF4-FFF2-40B4-BE49-F238E27FC236}">
                <a16:creationId xmlns:a16="http://schemas.microsoft.com/office/drawing/2014/main" id="{1F392CF7-F016-47A1-9E08-C70F596A4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054"/>
            <a:ext cx="3304997" cy="1712769"/>
          </a:xfrm>
          <a:prstGeom prst="rect">
            <a:avLst/>
          </a:prstGeom>
        </p:spPr>
      </p:pic>
      <p:sp>
        <p:nvSpPr>
          <p:cNvPr id="19" name="TextBox 18">
            <a:extLst>
              <a:ext uri="{FF2B5EF4-FFF2-40B4-BE49-F238E27FC236}">
                <a16:creationId xmlns:a16="http://schemas.microsoft.com/office/drawing/2014/main" id="{7836D8C9-34CF-4B87-9D09-F27F2434E359}"/>
              </a:ext>
            </a:extLst>
          </p:cNvPr>
          <p:cNvSpPr txBox="1"/>
          <p:nvPr/>
        </p:nvSpPr>
        <p:spPr>
          <a:xfrm>
            <a:off x="0" y="2471754"/>
            <a:ext cx="3392595" cy="276999"/>
          </a:xfrm>
          <a:prstGeom prst="rect">
            <a:avLst/>
          </a:prstGeom>
          <a:noFill/>
        </p:spPr>
        <p:txBody>
          <a:bodyPr wrap="none" rtlCol="0">
            <a:spAutoFit/>
          </a:bodyPr>
          <a:lstStyle/>
          <a:p>
            <a:r>
              <a:rPr lang="en-IN" sz="1200" dirty="0"/>
              <a:t>The Observed Test Error is  0.16765236559292213</a:t>
            </a:r>
          </a:p>
        </p:txBody>
      </p:sp>
      <p:sp>
        <p:nvSpPr>
          <p:cNvPr id="20" name="TextBox 19">
            <a:extLst>
              <a:ext uri="{FF2B5EF4-FFF2-40B4-BE49-F238E27FC236}">
                <a16:creationId xmlns:a16="http://schemas.microsoft.com/office/drawing/2014/main" id="{869B74A9-1A99-4A5F-899F-941604B13F43}"/>
              </a:ext>
            </a:extLst>
          </p:cNvPr>
          <p:cNvSpPr txBox="1"/>
          <p:nvPr/>
        </p:nvSpPr>
        <p:spPr>
          <a:xfrm>
            <a:off x="3392595" y="1414021"/>
            <a:ext cx="166359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4 Hidden nodes</a:t>
            </a:r>
          </a:p>
        </p:txBody>
      </p:sp>
      <p:pic>
        <p:nvPicPr>
          <p:cNvPr id="22" name="Picture 21" descr="Chart&#10;&#10;Description automatically generated">
            <a:extLst>
              <a:ext uri="{FF2B5EF4-FFF2-40B4-BE49-F238E27FC236}">
                <a16:creationId xmlns:a16="http://schemas.microsoft.com/office/drawing/2014/main" id="{DA789030-93F3-4DD6-B6CF-9BD462986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8752"/>
            <a:ext cx="3304997" cy="1794967"/>
          </a:xfrm>
          <a:prstGeom prst="rect">
            <a:avLst/>
          </a:prstGeom>
        </p:spPr>
      </p:pic>
      <p:sp>
        <p:nvSpPr>
          <p:cNvPr id="23" name="TextBox 22">
            <a:extLst>
              <a:ext uri="{FF2B5EF4-FFF2-40B4-BE49-F238E27FC236}">
                <a16:creationId xmlns:a16="http://schemas.microsoft.com/office/drawing/2014/main" id="{1A50BA56-48BB-4BFE-8BD3-E06F1E4F12B0}"/>
              </a:ext>
            </a:extLst>
          </p:cNvPr>
          <p:cNvSpPr txBox="1"/>
          <p:nvPr/>
        </p:nvSpPr>
        <p:spPr>
          <a:xfrm>
            <a:off x="3392594" y="3299015"/>
            <a:ext cx="163378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8 Hidden nodes</a:t>
            </a:r>
          </a:p>
        </p:txBody>
      </p:sp>
      <p:sp>
        <p:nvSpPr>
          <p:cNvPr id="24" name="TextBox 23">
            <a:extLst>
              <a:ext uri="{FF2B5EF4-FFF2-40B4-BE49-F238E27FC236}">
                <a16:creationId xmlns:a16="http://schemas.microsoft.com/office/drawing/2014/main" id="{86C4985D-7206-4A49-B1B4-ECEA5D850A80}"/>
              </a:ext>
            </a:extLst>
          </p:cNvPr>
          <p:cNvSpPr txBox="1"/>
          <p:nvPr/>
        </p:nvSpPr>
        <p:spPr>
          <a:xfrm>
            <a:off x="94795" y="4405220"/>
            <a:ext cx="3392595" cy="276999"/>
          </a:xfrm>
          <a:prstGeom prst="rect">
            <a:avLst/>
          </a:prstGeom>
          <a:noFill/>
        </p:spPr>
        <p:txBody>
          <a:bodyPr wrap="none" rtlCol="0">
            <a:spAutoFit/>
          </a:bodyPr>
          <a:lstStyle/>
          <a:p>
            <a:r>
              <a:rPr lang="en-IN" sz="1200" dirty="0"/>
              <a:t>The Observed Test Error is  0.09895892216165547</a:t>
            </a:r>
          </a:p>
        </p:txBody>
      </p:sp>
      <p:pic>
        <p:nvPicPr>
          <p:cNvPr id="26" name="Picture 25" descr="Chart, line chart&#10;&#10;Description automatically generated">
            <a:extLst>
              <a:ext uri="{FF2B5EF4-FFF2-40B4-BE49-F238E27FC236}">
                <a16:creationId xmlns:a16="http://schemas.microsoft.com/office/drawing/2014/main" id="{033AEAD7-66AE-4AAB-B19E-0DDC3FE49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10133"/>
            <a:ext cx="3304997" cy="1628553"/>
          </a:xfrm>
          <a:prstGeom prst="rect">
            <a:avLst/>
          </a:prstGeom>
        </p:spPr>
      </p:pic>
      <p:sp>
        <p:nvSpPr>
          <p:cNvPr id="27" name="TextBox 26">
            <a:extLst>
              <a:ext uri="{FF2B5EF4-FFF2-40B4-BE49-F238E27FC236}">
                <a16:creationId xmlns:a16="http://schemas.microsoft.com/office/drawing/2014/main" id="{4663A6D5-9004-419E-8F23-46CADD02CB53}"/>
              </a:ext>
            </a:extLst>
          </p:cNvPr>
          <p:cNvSpPr txBox="1"/>
          <p:nvPr/>
        </p:nvSpPr>
        <p:spPr>
          <a:xfrm>
            <a:off x="3407502" y="5259313"/>
            <a:ext cx="174919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10 Hidden nodes</a:t>
            </a:r>
          </a:p>
        </p:txBody>
      </p:sp>
      <p:sp>
        <p:nvSpPr>
          <p:cNvPr id="28" name="TextBox 27">
            <a:extLst>
              <a:ext uri="{FF2B5EF4-FFF2-40B4-BE49-F238E27FC236}">
                <a16:creationId xmlns:a16="http://schemas.microsoft.com/office/drawing/2014/main" id="{C2108271-7DFD-407E-9A49-37AD077B28D6}"/>
              </a:ext>
            </a:extLst>
          </p:cNvPr>
          <p:cNvSpPr txBox="1"/>
          <p:nvPr/>
        </p:nvSpPr>
        <p:spPr>
          <a:xfrm>
            <a:off x="14907" y="6343217"/>
            <a:ext cx="3392595" cy="276999"/>
          </a:xfrm>
          <a:prstGeom prst="rect">
            <a:avLst/>
          </a:prstGeom>
          <a:noFill/>
        </p:spPr>
        <p:txBody>
          <a:bodyPr wrap="none" rtlCol="0">
            <a:spAutoFit/>
          </a:bodyPr>
          <a:lstStyle/>
          <a:p>
            <a:r>
              <a:rPr lang="en-IN" sz="1200" dirty="0"/>
              <a:t>The Observed Test Error is  0.15666843021529106</a:t>
            </a:r>
          </a:p>
        </p:txBody>
      </p:sp>
      <p:pic>
        <p:nvPicPr>
          <p:cNvPr id="32" name="Picture 31" descr="Chart, line chart&#10;&#10;Description automatically generated">
            <a:extLst>
              <a:ext uri="{FF2B5EF4-FFF2-40B4-BE49-F238E27FC236}">
                <a16:creationId xmlns:a16="http://schemas.microsoft.com/office/drawing/2014/main" id="{4359528F-A6A6-4039-90BA-57B7DC3B8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772" y="791852"/>
            <a:ext cx="3582186" cy="1712769"/>
          </a:xfrm>
          <a:prstGeom prst="rect">
            <a:avLst/>
          </a:prstGeom>
        </p:spPr>
      </p:pic>
      <p:sp>
        <p:nvSpPr>
          <p:cNvPr id="33" name="TextBox 32">
            <a:extLst>
              <a:ext uri="{FF2B5EF4-FFF2-40B4-BE49-F238E27FC236}">
                <a16:creationId xmlns:a16="http://schemas.microsoft.com/office/drawing/2014/main" id="{1F7D3964-88E2-4729-A2CC-2C820C0F2003}"/>
              </a:ext>
            </a:extLst>
          </p:cNvPr>
          <p:cNvSpPr txBox="1"/>
          <p:nvPr/>
        </p:nvSpPr>
        <p:spPr>
          <a:xfrm>
            <a:off x="9549870" y="1434446"/>
            <a:ext cx="174919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12 Hidden nodes</a:t>
            </a:r>
          </a:p>
        </p:txBody>
      </p:sp>
      <p:sp>
        <p:nvSpPr>
          <p:cNvPr id="34" name="TextBox 33">
            <a:extLst>
              <a:ext uri="{FF2B5EF4-FFF2-40B4-BE49-F238E27FC236}">
                <a16:creationId xmlns:a16="http://schemas.microsoft.com/office/drawing/2014/main" id="{E3F78330-F893-41BF-8025-E053FE52927D}"/>
              </a:ext>
            </a:extLst>
          </p:cNvPr>
          <p:cNvSpPr txBox="1"/>
          <p:nvPr/>
        </p:nvSpPr>
        <p:spPr>
          <a:xfrm>
            <a:off x="5857567" y="2469823"/>
            <a:ext cx="3349315" cy="276999"/>
          </a:xfrm>
          <a:prstGeom prst="rect">
            <a:avLst/>
          </a:prstGeom>
          <a:noFill/>
        </p:spPr>
        <p:txBody>
          <a:bodyPr wrap="none" rtlCol="0">
            <a:spAutoFit/>
          </a:bodyPr>
          <a:lstStyle/>
          <a:p>
            <a:r>
              <a:rPr lang="en-IN" sz="1200" dirty="0"/>
              <a:t>The Observed Test Error is 0.09721075333924661</a:t>
            </a:r>
          </a:p>
        </p:txBody>
      </p:sp>
      <p:pic>
        <p:nvPicPr>
          <p:cNvPr id="36" name="Picture 35" descr="Chart, line chart&#10;&#10;Description automatically generated">
            <a:extLst>
              <a:ext uri="{FF2B5EF4-FFF2-40B4-BE49-F238E27FC236}">
                <a16:creationId xmlns:a16="http://schemas.microsoft.com/office/drawing/2014/main" id="{57D210F8-F20A-498C-A9F2-DF9461C5E5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2770" y="2746822"/>
            <a:ext cx="3582187" cy="1658398"/>
          </a:xfrm>
          <a:prstGeom prst="rect">
            <a:avLst/>
          </a:prstGeom>
        </p:spPr>
      </p:pic>
      <p:sp>
        <p:nvSpPr>
          <p:cNvPr id="37" name="TextBox 36">
            <a:extLst>
              <a:ext uri="{FF2B5EF4-FFF2-40B4-BE49-F238E27FC236}">
                <a16:creationId xmlns:a16="http://schemas.microsoft.com/office/drawing/2014/main" id="{488BD107-8FD3-4C16-8C0A-6889E997F49E}"/>
              </a:ext>
            </a:extLst>
          </p:cNvPr>
          <p:cNvSpPr txBox="1"/>
          <p:nvPr/>
        </p:nvSpPr>
        <p:spPr>
          <a:xfrm>
            <a:off x="9549869" y="3299015"/>
            <a:ext cx="174919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16 Hidden nodes</a:t>
            </a:r>
          </a:p>
        </p:txBody>
      </p:sp>
      <p:sp>
        <p:nvSpPr>
          <p:cNvPr id="38" name="TextBox 37">
            <a:extLst>
              <a:ext uri="{FF2B5EF4-FFF2-40B4-BE49-F238E27FC236}">
                <a16:creationId xmlns:a16="http://schemas.microsoft.com/office/drawing/2014/main" id="{2443B1B7-E1C1-4D31-AF27-D04281C460DC}"/>
              </a:ext>
            </a:extLst>
          </p:cNvPr>
          <p:cNvSpPr txBox="1"/>
          <p:nvPr/>
        </p:nvSpPr>
        <p:spPr>
          <a:xfrm>
            <a:off x="5995642" y="4405219"/>
            <a:ext cx="3382977" cy="276999"/>
          </a:xfrm>
          <a:prstGeom prst="rect">
            <a:avLst/>
          </a:prstGeom>
          <a:noFill/>
        </p:spPr>
        <p:txBody>
          <a:bodyPr wrap="none" rtlCol="0">
            <a:spAutoFit/>
          </a:bodyPr>
          <a:lstStyle/>
          <a:p>
            <a:r>
              <a:rPr lang="en-IN" sz="1200" dirty="0"/>
              <a:t>The Observed Test Error is </a:t>
            </a:r>
            <a:r>
              <a:rPr lang="en-IN" sz="1200" dirty="0">
                <a:latin typeface="Calibri" panose="020F0502020204030204" pitchFamily="34" charset="0"/>
              </a:rPr>
              <a:t>0.15626923598129316</a:t>
            </a:r>
            <a:endParaRPr lang="en-IN" sz="1200" dirty="0"/>
          </a:p>
        </p:txBody>
      </p:sp>
      <p:pic>
        <p:nvPicPr>
          <p:cNvPr id="40" name="Picture 39" descr="Chart&#10;&#10;Description automatically generated">
            <a:extLst>
              <a:ext uri="{FF2B5EF4-FFF2-40B4-BE49-F238E27FC236}">
                <a16:creationId xmlns:a16="http://schemas.microsoft.com/office/drawing/2014/main" id="{CD7C3CF6-7026-40C6-B498-B44C08107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62770" y="4647420"/>
            <a:ext cx="3582187" cy="1691266"/>
          </a:xfrm>
          <a:prstGeom prst="rect">
            <a:avLst/>
          </a:prstGeom>
        </p:spPr>
      </p:pic>
      <p:sp>
        <p:nvSpPr>
          <p:cNvPr id="41" name="TextBox 40">
            <a:extLst>
              <a:ext uri="{FF2B5EF4-FFF2-40B4-BE49-F238E27FC236}">
                <a16:creationId xmlns:a16="http://schemas.microsoft.com/office/drawing/2014/main" id="{2E8BF43F-28D2-4453-AB32-6A2325F53E6B}"/>
              </a:ext>
            </a:extLst>
          </p:cNvPr>
          <p:cNvSpPr txBox="1"/>
          <p:nvPr/>
        </p:nvSpPr>
        <p:spPr>
          <a:xfrm>
            <a:off x="9549868" y="5163584"/>
            <a:ext cx="174919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20 Hidden nodes</a:t>
            </a:r>
          </a:p>
        </p:txBody>
      </p:sp>
      <p:sp>
        <p:nvSpPr>
          <p:cNvPr id="42" name="TextBox 41">
            <a:extLst>
              <a:ext uri="{FF2B5EF4-FFF2-40B4-BE49-F238E27FC236}">
                <a16:creationId xmlns:a16="http://schemas.microsoft.com/office/drawing/2014/main" id="{82869880-3D6B-4B78-B018-402F91A9F79E}"/>
              </a:ext>
            </a:extLst>
          </p:cNvPr>
          <p:cNvSpPr txBox="1"/>
          <p:nvPr/>
        </p:nvSpPr>
        <p:spPr>
          <a:xfrm>
            <a:off x="5865275" y="6343217"/>
            <a:ext cx="3382977" cy="276999"/>
          </a:xfrm>
          <a:prstGeom prst="rect">
            <a:avLst/>
          </a:prstGeom>
          <a:noFill/>
        </p:spPr>
        <p:txBody>
          <a:bodyPr wrap="none" rtlCol="0">
            <a:spAutoFit/>
          </a:bodyPr>
          <a:lstStyle/>
          <a:p>
            <a:r>
              <a:rPr lang="en-IN" sz="1200" dirty="0"/>
              <a:t>The Observed Test Error is </a:t>
            </a:r>
            <a:r>
              <a:rPr lang="en-IN" sz="1200" dirty="0">
                <a:latin typeface="Calibri" panose="020F0502020204030204" pitchFamily="34" charset="0"/>
              </a:rPr>
              <a:t>0.15829346487951693</a:t>
            </a:r>
            <a:endParaRPr lang="en-IN" sz="1200" dirty="0"/>
          </a:p>
        </p:txBody>
      </p:sp>
    </p:spTree>
    <p:extLst>
      <p:ext uri="{BB962C8B-B14F-4D97-AF65-F5344CB8AC3E}">
        <p14:creationId xmlns:p14="http://schemas.microsoft.com/office/powerpoint/2010/main" val="59657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71DE35-7F6D-4E9F-B4C4-2A9F09865B37}"/>
              </a:ext>
            </a:extLst>
          </p:cNvPr>
          <p:cNvSpPr>
            <a:spLocks noGrp="1"/>
          </p:cNvSpPr>
          <p:nvPr>
            <p:ph type="subTitle" idx="1"/>
          </p:nvPr>
        </p:nvSpPr>
        <p:spPr>
          <a:xfrm>
            <a:off x="0" y="0"/>
            <a:ext cx="3261674" cy="697584"/>
          </a:xfrm>
        </p:spPr>
        <p:txBody>
          <a:bodyPr>
            <a:normAutofit/>
          </a:bodyPr>
          <a:lstStyle/>
          <a:p>
            <a:pPr algn="l"/>
            <a:r>
              <a:rPr lang="en-IN" b="1" u="sng" dirty="0"/>
              <a:t>Parameters:</a:t>
            </a:r>
          </a:p>
        </p:txBody>
      </p:sp>
      <p:sp>
        <p:nvSpPr>
          <p:cNvPr id="4" name="TextBox 3">
            <a:extLst>
              <a:ext uri="{FF2B5EF4-FFF2-40B4-BE49-F238E27FC236}">
                <a16:creationId xmlns:a16="http://schemas.microsoft.com/office/drawing/2014/main" id="{1917A3AD-418B-4030-8BD6-3A7D8188A161}"/>
              </a:ext>
            </a:extLst>
          </p:cNvPr>
          <p:cNvSpPr txBox="1"/>
          <p:nvPr/>
        </p:nvSpPr>
        <p:spPr>
          <a:xfrm>
            <a:off x="414779" y="697584"/>
            <a:ext cx="4082400" cy="1200329"/>
          </a:xfrm>
          <a:prstGeom prst="rect">
            <a:avLst/>
          </a:prstGeom>
          <a:noFill/>
        </p:spPr>
        <p:txBody>
          <a:bodyPr wrap="none" rtlCol="0">
            <a:spAutoFit/>
          </a:bodyPr>
          <a:lstStyle/>
          <a:p>
            <a:r>
              <a:rPr lang="en-IN" dirty="0"/>
              <a:t>Currently using the following parameters </a:t>
            </a:r>
          </a:p>
          <a:p>
            <a:r>
              <a:rPr lang="en-IN" dirty="0"/>
              <a:t>Lambda 		: 0.9</a:t>
            </a:r>
          </a:p>
          <a:p>
            <a:r>
              <a:rPr lang="en-IN" dirty="0"/>
              <a:t>Learning rate 	: 0.9</a:t>
            </a:r>
          </a:p>
          <a:p>
            <a:r>
              <a:rPr lang="en-IN" dirty="0"/>
              <a:t>Momentum 	: 0.1</a:t>
            </a:r>
          </a:p>
        </p:txBody>
      </p:sp>
      <p:pic>
        <p:nvPicPr>
          <p:cNvPr id="6" name="Picture 5" descr="Chart, line chart&#10;&#10;Description automatically generated">
            <a:extLst>
              <a:ext uri="{FF2B5EF4-FFF2-40B4-BE49-F238E27FC236}">
                <a16:creationId xmlns:a16="http://schemas.microsoft.com/office/drawing/2014/main" id="{29992E36-EE27-431C-93D2-9CB7CD00D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96" y="1897913"/>
            <a:ext cx="3899816" cy="2002878"/>
          </a:xfrm>
          <a:prstGeom prst="rect">
            <a:avLst/>
          </a:prstGeom>
        </p:spPr>
      </p:pic>
      <p:sp>
        <p:nvSpPr>
          <p:cNvPr id="8" name="TextBox 7">
            <a:extLst>
              <a:ext uri="{FF2B5EF4-FFF2-40B4-BE49-F238E27FC236}">
                <a16:creationId xmlns:a16="http://schemas.microsoft.com/office/drawing/2014/main" id="{6E01B4F6-C414-472C-8A55-8B1CA00EBBAD}"/>
              </a:ext>
            </a:extLst>
          </p:cNvPr>
          <p:cNvSpPr txBox="1"/>
          <p:nvPr/>
        </p:nvSpPr>
        <p:spPr>
          <a:xfrm>
            <a:off x="3954246" y="2091447"/>
            <a:ext cx="1893019" cy="1169551"/>
          </a:xfrm>
          <a:prstGeom prst="rect">
            <a:avLst/>
          </a:prstGeom>
          <a:noFill/>
        </p:spPr>
        <p:txBody>
          <a:bodyPr wrap="none" rtlCol="0">
            <a:spAutoFit/>
          </a:bodyPr>
          <a:lstStyle/>
          <a:p>
            <a:r>
              <a:rPr lang="en-IN" sz="1400" dirty="0"/>
              <a:t>No of Hidden Nodes: 4</a:t>
            </a:r>
          </a:p>
          <a:p>
            <a:r>
              <a:rPr lang="en-IN" sz="1400" dirty="0"/>
              <a:t>Lambda value = 0.6</a:t>
            </a:r>
          </a:p>
          <a:p>
            <a:r>
              <a:rPr lang="en-IN" sz="1400" dirty="0"/>
              <a:t>Learning Rate = 0.6</a:t>
            </a:r>
          </a:p>
          <a:p>
            <a:r>
              <a:rPr lang="en-IN" sz="1400" dirty="0"/>
              <a:t>Momentum  = 0.5</a:t>
            </a:r>
          </a:p>
          <a:p>
            <a:endParaRPr lang="en-IN" sz="1400" dirty="0"/>
          </a:p>
        </p:txBody>
      </p:sp>
      <p:sp>
        <p:nvSpPr>
          <p:cNvPr id="9" name="TextBox 8">
            <a:extLst>
              <a:ext uri="{FF2B5EF4-FFF2-40B4-BE49-F238E27FC236}">
                <a16:creationId xmlns:a16="http://schemas.microsoft.com/office/drawing/2014/main" id="{A32F599A-8493-49B7-BEF4-E0DAF3F1DB72}"/>
              </a:ext>
            </a:extLst>
          </p:cNvPr>
          <p:cNvSpPr txBox="1"/>
          <p:nvPr/>
        </p:nvSpPr>
        <p:spPr>
          <a:xfrm>
            <a:off x="414779" y="3900791"/>
            <a:ext cx="3923510"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The Observed Test Error is  0.16230166820949052</a:t>
            </a:r>
          </a:p>
        </p:txBody>
      </p:sp>
      <p:pic>
        <p:nvPicPr>
          <p:cNvPr id="11" name="Picture 10" descr="Chart, line chart&#10;&#10;Description automatically generated">
            <a:extLst>
              <a:ext uri="{FF2B5EF4-FFF2-40B4-BE49-F238E27FC236}">
                <a16:creationId xmlns:a16="http://schemas.microsoft.com/office/drawing/2014/main" id="{B78D0D83-DED5-4F58-9974-F965A0B4A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265" y="1897911"/>
            <a:ext cx="3899815" cy="2002879"/>
          </a:xfrm>
          <a:prstGeom prst="rect">
            <a:avLst/>
          </a:prstGeom>
        </p:spPr>
      </p:pic>
      <p:sp>
        <p:nvSpPr>
          <p:cNvPr id="12" name="TextBox 11">
            <a:extLst>
              <a:ext uri="{FF2B5EF4-FFF2-40B4-BE49-F238E27FC236}">
                <a16:creationId xmlns:a16="http://schemas.microsoft.com/office/drawing/2014/main" id="{3B28C182-7F01-4828-8328-3DBF1DCE4CD8}"/>
              </a:ext>
            </a:extLst>
          </p:cNvPr>
          <p:cNvSpPr txBox="1"/>
          <p:nvPr/>
        </p:nvSpPr>
        <p:spPr>
          <a:xfrm>
            <a:off x="9654714" y="2091446"/>
            <a:ext cx="1893019" cy="1169551"/>
          </a:xfrm>
          <a:prstGeom prst="rect">
            <a:avLst/>
          </a:prstGeom>
          <a:noFill/>
        </p:spPr>
        <p:txBody>
          <a:bodyPr wrap="none" rtlCol="0">
            <a:spAutoFit/>
          </a:bodyPr>
          <a:lstStyle/>
          <a:p>
            <a:r>
              <a:rPr lang="en-IN" sz="1400" dirty="0"/>
              <a:t>No of Hidden Nodes: 4</a:t>
            </a:r>
          </a:p>
          <a:p>
            <a:r>
              <a:rPr lang="en-IN" sz="1400" dirty="0"/>
              <a:t>Lambda value = 0.6</a:t>
            </a:r>
          </a:p>
          <a:p>
            <a:r>
              <a:rPr lang="en-IN" sz="1400" dirty="0"/>
              <a:t>Learning Rate = 0.9</a:t>
            </a:r>
          </a:p>
          <a:p>
            <a:r>
              <a:rPr lang="en-IN" sz="1400" dirty="0"/>
              <a:t>Momentum  = 0.2</a:t>
            </a:r>
          </a:p>
          <a:p>
            <a:endParaRPr lang="en-IN" sz="1400" dirty="0"/>
          </a:p>
        </p:txBody>
      </p:sp>
      <p:sp>
        <p:nvSpPr>
          <p:cNvPr id="13" name="TextBox 12">
            <a:extLst>
              <a:ext uri="{FF2B5EF4-FFF2-40B4-BE49-F238E27FC236}">
                <a16:creationId xmlns:a16="http://schemas.microsoft.com/office/drawing/2014/main" id="{2C7143D9-3B81-4559-941D-29FE798EF20F}"/>
              </a:ext>
            </a:extLst>
          </p:cNvPr>
          <p:cNvSpPr txBox="1"/>
          <p:nvPr/>
        </p:nvSpPr>
        <p:spPr>
          <a:xfrm>
            <a:off x="6015872" y="3900790"/>
            <a:ext cx="3810851"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The Observed Test Error is  </a:t>
            </a:r>
            <a:r>
              <a:rPr lang="en-IN" sz="1400" dirty="0">
                <a:latin typeface="Calibri" panose="020F0502020204030204" pitchFamily="34" charset="0"/>
              </a:rPr>
              <a:t>0.1581724868773636</a:t>
            </a:r>
            <a:endParaRPr lang="en-IN" sz="1400" dirty="0">
              <a:latin typeface="Times New Roman" panose="02020603050405020304" pitchFamily="18" charset="0"/>
              <a:cs typeface="Times New Roman" panose="02020603050405020304" pitchFamily="18" charset="0"/>
            </a:endParaRPr>
          </a:p>
        </p:txBody>
      </p:sp>
      <p:pic>
        <p:nvPicPr>
          <p:cNvPr id="15" name="Picture 14" descr="Chart, line chart&#10;&#10;Description automatically generated">
            <a:extLst>
              <a:ext uri="{FF2B5EF4-FFF2-40B4-BE49-F238E27FC236}">
                <a16:creationId xmlns:a16="http://schemas.microsoft.com/office/drawing/2014/main" id="{35E336B1-B470-4799-9CFC-AE5E6D983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797" y="4405409"/>
            <a:ext cx="3807450" cy="2002878"/>
          </a:xfrm>
          <a:prstGeom prst="rect">
            <a:avLst/>
          </a:prstGeom>
        </p:spPr>
      </p:pic>
      <p:sp>
        <p:nvSpPr>
          <p:cNvPr id="16" name="TextBox 15">
            <a:extLst>
              <a:ext uri="{FF2B5EF4-FFF2-40B4-BE49-F238E27FC236}">
                <a16:creationId xmlns:a16="http://schemas.microsoft.com/office/drawing/2014/main" id="{79F6CE44-AE85-41A3-8A7C-1B4E6DD43A4E}"/>
              </a:ext>
            </a:extLst>
          </p:cNvPr>
          <p:cNvSpPr txBox="1"/>
          <p:nvPr/>
        </p:nvSpPr>
        <p:spPr>
          <a:xfrm>
            <a:off x="3954245" y="4734118"/>
            <a:ext cx="1982787" cy="1169551"/>
          </a:xfrm>
          <a:prstGeom prst="rect">
            <a:avLst/>
          </a:prstGeom>
          <a:noFill/>
        </p:spPr>
        <p:txBody>
          <a:bodyPr wrap="none" rtlCol="0">
            <a:spAutoFit/>
          </a:bodyPr>
          <a:lstStyle/>
          <a:p>
            <a:r>
              <a:rPr lang="en-IN" sz="1400" dirty="0"/>
              <a:t>No of Hidden Nodes: 10</a:t>
            </a:r>
          </a:p>
          <a:p>
            <a:r>
              <a:rPr lang="en-IN" sz="1400" dirty="0"/>
              <a:t>Lambda value = 0.6</a:t>
            </a:r>
          </a:p>
          <a:p>
            <a:r>
              <a:rPr lang="en-IN" sz="1400" dirty="0"/>
              <a:t>Learning Rate = 0.9</a:t>
            </a:r>
          </a:p>
          <a:p>
            <a:r>
              <a:rPr lang="en-IN" sz="1400" dirty="0"/>
              <a:t>Momentum  = 0.25</a:t>
            </a:r>
          </a:p>
          <a:p>
            <a:endParaRPr lang="en-IN" sz="1400" dirty="0"/>
          </a:p>
        </p:txBody>
      </p:sp>
      <p:sp>
        <p:nvSpPr>
          <p:cNvPr id="17" name="TextBox 16">
            <a:extLst>
              <a:ext uri="{FF2B5EF4-FFF2-40B4-BE49-F238E27FC236}">
                <a16:creationId xmlns:a16="http://schemas.microsoft.com/office/drawing/2014/main" id="{089BBDA7-955F-41DE-8D1F-42ED0ED54A52}"/>
              </a:ext>
            </a:extLst>
          </p:cNvPr>
          <p:cNvSpPr txBox="1"/>
          <p:nvPr/>
        </p:nvSpPr>
        <p:spPr>
          <a:xfrm>
            <a:off x="414779" y="6352818"/>
            <a:ext cx="3810851"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The Observed Test Error is  </a:t>
            </a:r>
            <a:r>
              <a:rPr lang="en-IN" sz="1400" dirty="0">
                <a:latin typeface="Calibri" panose="020F0502020204030204" pitchFamily="34" charset="0"/>
              </a:rPr>
              <a:t>0.1648231185626461</a:t>
            </a:r>
            <a:endParaRPr lang="en-IN" sz="1400" dirty="0">
              <a:latin typeface="Times New Roman" panose="02020603050405020304" pitchFamily="18" charset="0"/>
              <a:cs typeface="Times New Roman" panose="02020603050405020304" pitchFamily="18" charset="0"/>
            </a:endParaRPr>
          </a:p>
        </p:txBody>
      </p:sp>
      <p:pic>
        <p:nvPicPr>
          <p:cNvPr id="19" name="Picture 18" descr="Chart, line chart&#10;&#10;Description automatically generated">
            <a:extLst>
              <a:ext uri="{FF2B5EF4-FFF2-40B4-BE49-F238E27FC236}">
                <a16:creationId xmlns:a16="http://schemas.microsoft.com/office/drawing/2014/main" id="{2FA926C8-46AF-498C-A0E5-7AE80D634D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750" y="4328510"/>
            <a:ext cx="3899816" cy="2002878"/>
          </a:xfrm>
          <a:prstGeom prst="rect">
            <a:avLst/>
          </a:prstGeom>
        </p:spPr>
      </p:pic>
      <p:sp>
        <p:nvSpPr>
          <p:cNvPr id="20" name="TextBox 19">
            <a:extLst>
              <a:ext uri="{FF2B5EF4-FFF2-40B4-BE49-F238E27FC236}">
                <a16:creationId xmlns:a16="http://schemas.microsoft.com/office/drawing/2014/main" id="{CA5776A3-7B3A-4599-93F4-CB3E28EF6D24}"/>
              </a:ext>
            </a:extLst>
          </p:cNvPr>
          <p:cNvSpPr txBox="1"/>
          <p:nvPr/>
        </p:nvSpPr>
        <p:spPr>
          <a:xfrm>
            <a:off x="9819566" y="4734117"/>
            <a:ext cx="1982787" cy="1169551"/>
          </a:xfrm>
          <a:prstGeom prst="rect">
            <a:avLst/>
          </a:prstGeom>
          <a:noFill/>
        </p:spPr>
        <p:txBody>
          <a:bodyPr wrap="none" rtlCol="0">
            <a:spAutoFit/>
          </a:bodyPr>
          <a:lstStyle/>
          <a:p>
            <a:r>
              <a:rPr lang="en-IN" sz="1400" dirty="0"/>
              <a:t>No of Hidden Nodes: 10</a:t>
            </a:r>
          </a:p>
          <a:p>
            <a:r>
              <a:rPr lang="en-IN" sz="1400" dirty="0"/>
              <a:t>Lambda value = 0.9</a:t>
            </a:r>
          </a:p>
          <a:p>
            <a:r>
              <a:rPr lang="en-IN" sz="1400" dirty="0"/>
              <a:t>Learning Rate = 0.9</a:t>
            </a:r>
          </a:p>
          <a:p>
            <a:r>
              <a:rPr lang="en-IN" sz="1400" dirty="0"/>
              <a:t>Momentum  = 0.1</a:t>
            </a:r>
          </a:p>
          <a:p>
            <a:endParaRPr lang="en-IN" sz="1400" dirty="0"/>
          </a:p>
        </p:txBody>
      </p:sp>
      <p:sp>
        <p:nvSpPr>
          <p:cNvPr id="21" name="TextBox 20">
            <a:extLst>
              <a:ext uri="{FF2B5EF4-FFF2-40B4-BE49-F238E27FC236}">
                <a16:creationId xmlns:a16="http://schemas.microsoft.com/office/drawing/2014/main" id="{E54F4EC8-D1D6-4F50-8C45-2B5A656971EA}"/>
              </a:ext>
            </a:extLst>
          </p:cNvPr>
          <p:cNvSpPr txBox="1"/>
          <p:nvPr/>
        </p:nvSpPr>
        <p:spPr>
          <a:xfrm>
            <a:off x="5967734" y="6297442"/>
            <a:ext cx="3902222"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The Observed Test Error is  </a:t>
            </a:r>
            <a:r>
              <a:rPr lang="en-IN" sz="1400" dirty="0">
                <a:latin typeface="Calibri" panose="020F0502020204030204" pitchFamily="34" charset="0"/>
              </a:rPr>
              <a:t>0.15666843021529106</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45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B07070-0E5F-4B2D-A0CF-351DDE982DDB}"/>
              </a:ext>
            </a:extLst>
          </p:cNvPr>
          <p:cNvSpPr>
            <a:spLocks noGrp="1"/>
          </p:cNvSpPr>
          <p:nvPr>
            <p:ph type="subTitle" idx="1"/>
          </p:nvPr>
        </p:nvSpPr>
        <p:spPr>
          <a:xfrm>
            <a:off x="0" y="0"/>
            <a:ext cx="3007151" cy="509047"/>
          </a:xfrm>
        </p:spPr>
        <p:txBody>
          <a:bodyPr/>
          <a:lstStyle/>
          <a:p>
            <a:pPr algn="l"/>
            <a:r>
              <a:rPr lang="en-IN" b="1" u="sng" dirty="0"/>
              <a:t>RMSE</a:t>
            </a:r>
          </a:p>
        </p:txBody>
      </p:sp>
      <p:sp>
        <p:nvSpPr>
          <p:cNvPr id="4" name="TextBox 3">
            <a:extLst>
              <a:ext uri="{FF2B5EF4-FFF2-40B4-BE49-F238E27FC236}">
                <a16:creationId xmlns:a16="http://schemas.microsoft.com/office/drawing/2014/main" id="{C389D469-575F-4E74-A442-B9D5A49E3FB8}"/>
              </a:ext>
            </a:extLst>
          </p:cNvPr>
          <p:cNvSpPr txBox="1"/>
          <p:nvPr/>
        </p:nvSpPr>
        <p:spPr>
          <a:xfrm>
            <a:off x="197963" y="631596"/>
            <a:ext cx="5250861" cy="338554"/>
          </a:xfrm>
          <a:prstGeom prst="rect">
            <a:avLst/>
          </a:prstGeom>
          <a:noFill/>
        </p:spPr>
        <p:txBody>
          <a:bodyPr wrap="none" rtlCol="0">
            <a:spAutoFit/>
          </a:bodyPr>
          <a:lstStyle/>
          <a:p>
            <a:r>
              <a:rPr lang="en-IN" sz="1600" dirty="0"/>
              <a:t>The best RMSE observed over test is </a:t>
            </a:r>
            <a:r>
              <a:rPr lang="en-IN" sz="1600" dirty="0">
                <a:latin typeface="Calibri" panose="020F0502020204030204" pitchFamily="34" charset="0"/>
              </a:rPr>
              <a:t>0.09721665104236658</a:t>
            </a:r>
            <a:endParaRPr lang="en-IN" sz="1600" dirty="0"/>
          </a:p>
        </p:txBody>
      </p:sp>
      <p:pic>
        <p:nvPicPr>
          <p:cNvPr id="8" name="Picture 7" descr="Chart, line chart&#10;&#10;Description automatically generated">
            <a:extLst>
              <a:ext uri="{FF2B5EF4-FFF2-40B4-BE49-F238E27FC236}">
                <a16:creationId xmlns:a16="http://schemas.microsoft.com/office/drawing/2014/main" id="{FE2614F0-A012-459B-BD0C-08E3EA98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3" y="970150"/>
            <a:ext cx="5382891" cy="2249705"/>
          </a:xfrm>
          <a:prstGeom prst="rect">
            <a:avLst/>
          </a:prstGeom>
        </p:spPr>
      </p:pic>
      <p:sp>
        <p:nvSpPr>
          <p:cNvPr id="9" name="TextBox 8">
            <a:extLst>
              <a:ext uri="{FF2B5EF4-FFF2-40B4-BE49-F238E27FC236}">
                <a16:creationId xmlns:a16="http://schemas.microsoft.com/office/drawing/2014/main" id="{AB051659-DFC2-4E51-A77B-E48B730B908A}"/>
              </a:ext>
            </a:extLst>
          </p:cNvPr>
          <p:cNvSpPr txBox="1"/>
          <p:nvPr/>
        </p:nvSpPr>
        <p:spPr>
          <a:xfrm>
            <a:off x="6778444" y="1653702"/>
            <a:ext cx="4330224" cy="738664"/>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The 342 epoch train error is 0.09693428124554547</a:t>
            </a:r>
          </a:p>
          <a:p>
            <a:r>
              <a:rPr lang="en-IN" sz="1400" dirty="0">
                <a:latin typeface="Times New Roman" panose="02020603050405020304" pitchFamily="18" charset="0"/>
                <a:cs typeface="Times New Roman" panose="02020603050405020304" pitchFamily="18" charset="0"/>
              </a:rPr>
              <a:t>The 342 epoch validation error is 0.09721075333924661</a:t>
            </a:r>
          </a:p>
          <a:p>
            <a:endParaRPr lang="en-IN" sz="14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33378009-DCC2-4929-86B8-A1B852FFDA75}"/>
              </a:ext>
            </a:extLst>
          </p:cNvPr>
          <p:cNvSpPr txBox="1">
            <a:spLocks/>
          </p:cNvSpPr>
          <p:nvPr/>
        </p:nvSpPr>
        <p:spPr>
          <a:xfrm>
            <a:off x="0" y="3429000"/>
            <a:ext cx="3007151" cy="50904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SzPct val="70000"/>
              <a:buFont typeface="Arial" panose="020B0604020202020204" pitchFamily="34" charset="0"/>
              <a:buNone/>
              <a:defRPr sz="2400" i="1" kern="1200">
                <a:solidFill>
                  <a:schemeClr val="tx2"/>
                </a:solidFill>
                <a:latin typeface="+mj-lt"/>
                <a:ea typeface="+mn-ea"/>
                <a:cs typeface="+mn-cs"/>
              </a:defRPr>
            </a:lvl1pPr>
            <a:lvl2pPr marL="457200" indent="0" algn="ctr" defTabSz="914400" rtl="0" eaLnBrk="1" latinLnBrk="0" hangingPunct="1">
              <a:lnSpc>
                <a:spcPct val="100000"/>
              </a:lnSpc>
              <a:spcBef>
                <a:spcPts val="500"/>
              </a:spcBef>
              <a:buSzPct val="70000"/>
              <a:buFont typeface="Arial" panose="020B0604020202020204" pitchFamily="34" charset="0"/>
              <a:buNone/>
              <a:defRPr sz="2000" kern="1200">
                <a:solidFill>
                  <a:schemeClr val="tx2"/>
                </a:solidFill>
                <a:latin typeface="+mj-lt"/>
                <a:ea typeface="+mn-ea"/>
                <a:cs typeface="+mn-cs"/>
              </a:defRPr>
            </a:lvl2pPr>
            <a:lvl3pPr marL="914400" indent="0" algn="ctr" defTabSz="914400" rtl="0" eaLnBrk="1" latinLnBrk="0" hangingPunct="1">
              <a:lnSpc>
                <a:spcPct val="100000"/>
              </a:lnSpc>
              <a:spcBef>
                <a:spcPts val="500"/>
              </a:spcBef>
              <a:buSzPct val="70000"/>
              <a:buFont typeface="Arial" panose="020B0604020202020204" pitchFamily="34" charset="0"/>
              <a:buNone/>
              <a:defRPr sz="1800" kern="1200">
                <a:solidFill>
                  <a:schemeClr val="tx2"/>
                </a:solidFill>
                <a:latin typeface="+mj-lt"/>
                <a:ea typeface="+mn-ea"/>
                <a:cs typeface="+mn-cs"/>
              </a:defRPr>
            </a:lvl3pPr>
            <a:lvl4pPr marL="1371600" indent="0" algn="ctr" defTabSz="914400" rtl="0" eaLnBrk="1" latinLnBrk="0" hangingPunct="1">
              <a:lnSpc>
                <a:spcPct val="100000"/>
              </a:lnSpc>
              <a:spcBef>
                <a:spcPts val="500"/>
              </a:spcBef>
              <a:buSzPct val="70000"/>
              <a:buFont typeface="Arial" panose="020B0604020202020204" pitchFamily="34" charset="0"/>
              <a:buNone/>
              <a:defRPr sz="1600" kern="1200">
                <a:solidFill>
                  <a:schemeClr val="tx2"/>
                </a:solidFill>
                <a:latin typeface="+mj-lt"/>
                <a:ea typeface="+mn-ea"/>
                <a:cs typeface="+mn-cs"/>
              </a:defRPr>
            </a:lvl4pPr>
            <a:lvl5pPr marL="1828800" indent="0" algn="ctr" defTabSz="914400" rtl="0" eaLnBrk="1" latinLnBrk="0" hangingPunct="1">
              <a:lnSpc>
                <a:spcPct val="100000"/>
              </a:lnSpc>
              <a:spcBef>
                <a:spcPts val="500"/>
              </a:spcBef>
              <a:buSzPct val="70000"/>
              <a:buFont typeface="Arial" panose="020B0604020202020204" pitchFamily="34" charset="0"/>
              <a:buNone/>
              <a:defRPr sz="1600" kern="1200">
                <a:solidFill>
                  <a:schemeClr val="tx2"/>
                </a:solidFill>
                <a:latin typeface="+mj-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u="sng" dirty="0"/>
              <a:t>Early Stopping </a:t>
            </a:r>
          </a:p>
        </p:txBody>
      </p:sp>
      <p:sp>
        <p:nvSpPr>
          <p:cNvPr id="11" name="TextBox 10">
            <a:extLst>
              <a:ext uri="{FF2B5EF4-FFF2-40B4-BE49-F238E27FC236}">
                <a16:creationId xmlns:a16="http://schemas.microsoft.com/office/drawing/2014/main" id="{DBE8CFF8-C0C9-48DD-97F3-99AD979D5491}"/>
              </a:ext>
            </a:extLst>
          </p:cNvPr>
          <p:cNvSpPr txBox="1"/>
          <p:nvPr/>
        </p:nvSpPr>
        <p:spPr>
          <a:xfrm>
            <a:off x="197963" y="4348264"/>
            <a:ext cx="11329313" cy="923330"/>
          </a:xfrm>
          <a:prstGeom prst="rect">
            <a:avLst/>
          </a:prstGeom>
          <a:noFill/>
        </p:spPr>
        <p:txBody>
          <a:bodyPr wrap="square" rtlCol="0">
            <a:spAutoFit/>
          </a:bodyPr>
          <a:lstStyle/>
          <a:p>
            <a:pPr marL="285750" indent="-285750">
              <a:buFont typeface="Wingdings" panose="05000000000000000000" pitchFamily="2" charset="2"/>
              <a:buChar char="à"/>
            </a:pPr>
            <a:r>
              <a:rPr lang="en-IN" dirty="0">
                <a:sym typeface="Wingdings" panose="05000000000000000000" pitchFamily="2" charset="2"/>
              </a:rPr>
              <a:t>Comparing validation error after each epoch run to determine incremental trend </a:t>
            </a:r>
          </a:p>
          <a:p>
            <a:pPr marL="285750" indent="-285750">
              <a:buFont typeface="Wingdings" panose="05000000000000000000" pitchFamily="2" charset="2"/>
              <a:buChar char="à"/>
            </a:pPr>
            <a:r>
              <a:rPr lang="en-IN" dirty="0">
                <a:sym typeface="Wingdings" panose="05000000000000000000" pitchFamily="2" charset="2"/>
              </a:rPr>
              <a:t>If Error kept on increasing for five straight epochs then the model will stop training and re assign the weights of the least validation error observed epoch and moves on to testing the trained model against test data set</a:t>
            </a:r>
            <a:endParaRPr lang="en-IN" dirty="0"/>
          </a:p>
        </p:txBody>
      </p:sp>
    </p:spTree>
    <p:extLst>
      <p:ext uri="{BB962C8B-B14F-4D97-AF65-F5344CB8AC3E}">
        <p14:creationId xmlns:p14="http://schemas.microsoft.com/office/powerpoint/2010/main" val="346894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4D91-2D16-46AD-BEF0-C6E423ABB24C}"/>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708364781"/>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413324"/>
      </a:dk2>
      <a:lt2>
        <a:srgbClr val="E2E7E8"/>
      </a:lt2>
      <a:accent1>
        <a:srgbClr val="E68477"/>
      </a:accent1>
      <a:accent2>
        <a:srgbClr val="DC9442"/>
      </a:accent2>
      <a:accent3>
        <a:srgbClr val="A9A557"/>
      </a:accent3>
      <a:accent4>
        <a:srgbClr val="89B045"/>
      </a:accent4>
      <a:accent5>
        <a:srgbClr val="61B44B"/>
      </a:accent5>
      <a:accent6>
        <a:srgbClr val="45B85C"/>
      </a:accent6>
      <a:hlink>
        <a:srgbClr val="598C93"/>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145</TotalTime>
  <Words>351</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Gill Sans MT</vt:lpstr>
      <vt:lpstr>Goudy Old Style</vt:lpstr>
      <vt:lpstr>Times New Roman</vt:lpstr>
      <vt:lpstr>Wingdings</vt:lpstr>
      <vt:lpstr>ClassicFrameVTI</vt:lpstr>
      <vt:lpstr>CE889 MLP</vt:lpstr>
      <vt:lpstr>Data </vt:lpstr>
      <vt:lpstr>Topology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CE889 MLP</dc:title>
  <dc:creator>Chandra, Naveen K</dc:creator>
  <cp:lastModifiedBy>Chandra, Naveen K</cp:lastModifiedBy>
  <cp:revision>12</cp:revision>
  <dcterms:created xsi:type="dcterms:W3CDTF">2020-12-13T22:48:59Z</dcterms:created>
  <dcterms:modified xsi:type="dcterms:W3CDTF">2020-12-14T01:14:03Z</dcterms:modified>
</cp:coreProperties>
</file>