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12456-050A-41BF-A8FB-7FAF2832782C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BA599-9873-4C5E-8DFF-C0AD533F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9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8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36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9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0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15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6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4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33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125FE4-F424-4502-969A-E0A2DF4967D7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2F2FCED-010B-4A66-BEB7-54EC24FE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93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B43D1-72A9-4A82-8E68-820FD59D6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CE801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94077-C75F-4AC4-8AA3-02A711CB4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Chandra Naveen Kumar</a:t>
            </a:r>
          </a:p>
          <a:p>
            <a:r>
              <a:rPr lang="en-US" dirty="0"/>
              <a:t>2003246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35327-3E00-4326-958C-E7FE09D53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8" r="17278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7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8FD5-9002-46B3-B225-512D0C2C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33800" cy="1038225"/>
          </a:xfrm>
        </p:spPr>
        <p:txBody>
          <a:bodyPr>
            <a:normAutofit/>
          </a:bodyPr>
          <a:lstStyle/>
          <a:p>
            <a:r>
              <a:rPr lang="en-US" sz="3600" dirty="0"/>
              <a:t>Output Variables </a:t>
            </a:r>
            <a:endParaRPr lang="en-IN" sz="36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9FE171B-091D-488B-AB95-EAD7F618A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841924"/>
            <a:ext cx="7246794" cy="275852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9B4BA23-864D-40F2-97A7-B49318137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152900"/>
            <a:ext cx="7246794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8784A1-6832-4E4F-A9A0-15E7394DC6C7}"/>
              </a:ext>
            </a:extLst>
          </p:cNvPr>
          <p:cNvSpPr txBox="1"/>
          <p:nvPr/>
        </p:nvSpPr>
        <p:spPr>
          <a:xfrm>
            <a:off x="8686800" y="4595336"/>
            <a:ext cx="2660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Labels</a:t>
            </a:r>
          </a:p>
          <a:p>
            <a:r>
              <a:rPr lang="en-US" dirty="0"/>
              <a:t>Turn Right  : -1.8 to 0.0</a:t>
            </a:r>
          </a:p>
          <a:p>
            <a:r>
              <a:rPr lang="en-US" dirty="0"/>
              <a:t>Correction :  -0.5 to 0.5</a:t>
            </a:r>
          </a:p>
          <a:p>
            <a:r>
              <a:rPr lang="en-US" dirty="0"/>
              <a:t>Turn Left     :  0.0 to 1.8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6446B-AFEC-4DCF-BF5A-52065A56072B}"/>
              </a:ext>
            </a:extLst>
          </p:cNvPr>
          <p:cNvSpPr txBox="1"/>
          <p:nvPr/>
        </p:nvSpPr>
        <p:spPr>
          <a:xfrm>
            <a:off x="8686800" y="1409700"/>
            <a:ext cx="1895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Labels</a:t>
            </a:r>
          </a:p>
          <a:p>
            <a:r>
              <a:rPr lang="en-US" dirty="0"/>
              <a:t>Slow  : 0.3 to 0.4</a:t>
            </a:r>
          </a:p>
          <a:p>
            <a:r>
              <a:rPr lang="en-US" dirty="0"/>
              <a:t>Med  :  0.4 to 0.5</a:t>
            </a:r>
          </a:p>
          <a:p>
            <a:r>
              <a:rPr lang="en-US" dirty="0"/>
              <a:t>Fast   :  0.5 to 0.6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98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AF8A-FF33-4E05-BA3B-66EE7C4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838950" cy="742950"/>
          </a:xfrm>
        </p:spPr>
        <p:txBody>
          <a:bodyPr>
            <a:normAutofit/>
          </a:bodyPr>
          <a:lstStyle/>
          <a:p>
            <a:r>
              <a:rPr lang="en-US" sz="3600" dirty="0"/>
              <a:t>Steering control surface 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927B1-065B-4426-B827-B48BA4E2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4875"/>
            <a:ext cx="10382250" cy="57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1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0A3E-F15F-4270-A7B4-D6AD941F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Forward Speed Control Surface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A782E-47E6-4DB0-AF88-24F32348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762000"/>
            <a:ext cx="9772650" cy="59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0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A888-2D3D-4CEB-A421-2F315257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81725" cy="857250"/>
          </a:xfrm>
        </p:spPr>
        <p:txBody>
          <a:bodyPr/>
          <a:lstStyle/>
          <a:p>
            <a:r>
              <a:rPr lang="en-US" dirty="0"/>
              <a:t>Fuzzy Coordination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F386C8-C11F-43F3-9676-2F14EC9B8E23}"/>
              </a:ext>
            </a:extLst>
          </p:cNvPr>
          <p:cNvCxnSpPr/>
          <p:nvPr/>
        </p:nvCxnSpPr>
        <p:spPr>
          <a:xfrm>
            <a:off x="7038975" y="4933950"/>
            <a:ext cx="4533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7BB159-58AC-47CD-834A-32A71D6489DB}"/>
              </a:ext>
            </a:extLst>
          </p:cNvPr>
          <p:cNvCxnSpPr>
            <a:cxnSpLocks/>
          </p:cNvCxnSpPr>
          <p:nvPr/>
        </p:nvCxnSpPr>
        <p:spPr>
          <a:xfrm flipV="1">
            <a:off x="7038975" y="1734532"/>
            <a:ext cx="0" cy="3199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97003B-0209-47C2-BC16-5BA2F18B8600}"/>
              </a:ext>
            </a:extLst>
          </p:cNvPr>
          <p:cNvCxnSpPr>
            <a:cxnSpLocks/>
          </p:cNvCxnSpPr>
          <p:nvPr/>
        </p:nvCxnSpPr>
        <p:spPr>
          <a:xfrm>
            <a:off x="7038975" y="3419573"/>
            <a:ext cx="10775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8A5B9D-003B-445F-BF5B-401B6D8222D8}"/>
              </a:ext>
            </a:extLst>
          </p:cNvPr>
          <p:cNvCxnSpPr>
            <a:cxnSpLocks/>
          </p:cNvCxnSpPr>
          <p:nvPr/>
        </p:nvCxnSpPr>
        <p:spPr>
          <a:xfrm>
            <a:off x="8116478" y="3419573"/>
            <a:ext cx="1189447" cy="1504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EE4B8C-B78A-45FF-A748-6D016349E4B1}"/>
              </a:ext>
            </a:extLst>
          </p:cNvPr>
          <p:cNvCxnSpPr>
            <a:cxnSpLocks/>
          </p:cNvCxnSpPr>
          <p:nvPr/>
        </p:nvCxnSpPr>
        <p:spPr>
          <a:xfrm flipH="1">
            <a:off x="8116478" y="3429000"/>
            <a:ext cx="1077502" cy="14955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D48DE4-0F0F-4EA1-8815-9AEDBB85CCD1}"/>
              </a:ext>
            </a:extLst>
          </p:cNvPr>
          <p:cNvCxnSpPr>
            <a:cxnSpLocks/>
          </p:cNvCxnSpPr>
          <p:nvPr/>
        </p:nvCxnSpPr>
        <p:spPr>
          <a:xfrm>
            <a:off x="9193980" y="3429000"/>
            <a:ext cx="22030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69CFEB-3876-4989-A303-295BC36DA6EA}"/>
              </a:ext>
            </a:extLst>
          </p:cNvPr>
          <p:cNvSpPr txBox="1"/>
          <p:nvPr/>
        </p:nvSpPr>
        <p:spPr>
          <a:xfrm>
            <a:off x="6536913" y="324433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0A89A2-4655-4015-B1F8-4EA5003E813D}"/>
              </a:ext>
            </a:extLst>
          </p:cNvPr>
          <p:cNvSpPr txBox="1"/>
          <p:nvPr/>
        </p:nvSpPr>
        <p:spPr>
          <a:xfrm>
            <a:off x="7865447" y="494337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E422C-041E-442C-BD6C-855021BB6DFA}"/>
              </a:ext>
            </a:extLst>
          </p:cNvPr>
          <p:cNvSpPr txBox="1"/>
          <p:nvPr/>
        </p:nvSpPr>
        <p:spPr>
          <a:xfrm>
            <a:off x="9054894" y="492452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D5D0E-D5D7-47F6-8F15-2F818626E0C5}"/>
              </a:ext>
            </a:extLst>
          </p:cNvPr>
          <p:cNvSpPr txBox="1"/>
          <p:nvPr/>
        </p:nvSpPr>
        <p:spPr>
          <a:xfrm>
            <a:off x="9954706" y="4975403"/>
            <a:ext cx="202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Front Obstacle Distance </a:t>
            </a:r>
            <a:endParaRPr lang="en-IN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CE8322-19CD-4414-A1AF-E955A0877FA2}"/>
              </a:ext>
            </a:extLst>
          </p:cNvPr>
          <p:cNvSpPr txBox="1"/>
          <p:nvPr/>
        </p:nvSpPr>
        <p:spPr>
          <a:xfrm>
            <a:off x="7107810" y="2168165"/>
            <a:ext cx="18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Firing Strength 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20479-43EC-4D0E-8CF0-130FF2613181}"/>
              </a:ext>
            </a:extLst>
          </p:cNvPr>
          <p:cNvSpPr txBox="1"/>
          <p:nvPr/>
        </p:nvSpPr>
        <p:spPr>
          <a:xfrm>
            <a:off x="763571" y="1187777"/>
            <a:ext cx="4703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front obstacle distance for determining the firing strength of each behavior </a:t>
            </a:r>
          </a:p>
          <a:p>
            <a:endParaRPr lang="en-US" dirty="0"/>
          </a:p>
          <a:p>
            <a:r>
              <a:rPr lang="en-US" dirty="0"/>
              <a:t>When there is no obstacle present and the path  is clear robot tries to find a right edge and follow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39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B452-DFCF-488B-B3BA-98DB3651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173" y="2624328"/>
            <a:ext cx="3115653" cy="1609344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71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B1E4-C8BA-453D-88CC-9C383296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48412"/>
          </a:xfrm>
        </p:spPr>
        <p:txBody>
          <a:bodyPr/>
          <a:lstStyle/>
          <a:p>
            <a:r>
              <a:rPr lang="en-US" dirty="0"/>
              <a:t>PID Controller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CF62E-F621-4036-BCBE-A8C8D38CDFF4}"/>
              </a:ext>
            </a:extLst>
          </p:cNvPr>
          <p:cNvSpPr txBox="1"/>
          <p:nvPr/>
        </p:nvSpPr>
        <p:spPr>
          <a:xfrm>
            <a:off x="829560" y="1470581"/>
            <a:ext cx="7880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Using two separate PID controllers. One controlling the linear or forward speed and the other controls the steering angle.</a:t>
            </a:r>
          </a:p>
          <a:p>
            <a:r>
              <a:rPr lang="en-US" dirty="0">
                <a:sym typeface="Wingdings" panose="05000000000000000000" pitchFamily="2" charset="2"/>
              </a:rPr>
              <a:t>INPUTS:</a:t>
            </a:r>
          </a:p>
          <a:p>
            <a:r>
              <a:rPr lang="en-US" dirty="0">
                <a:sym typeface="Wingdings" panose="05000000000000000000" pitchFamily="2" charset="2"/>
              </a:rPr>
              <a:t> 	1) Min Right distance to right edge(b/w ranges 379 to 699)</a:t>
            </a:r>
          </a:p>
          <a:p>
            <a:r>
              <a:rPr lang="en-US" dirty="0">
                <a:sym typeface="Wingdings" panose="05000000000000000000" pitchFamily="2" charset="2"/>
              </a:rPr>
              <a:t>	2) the position where min distance was found</a:t>
            </a:r>
          </a:p>
          <a:p>
            <a:r>
              <a:rPr lang="en-US" dirty="0">
                <a:sym typeface="Wingdings" panose="05000000000000000000" pitchFamily="2" charset="2"/>
              </a:rPr>
              <a:t>The linear speed control PID works on distance error alone but the PID controller which controls the Steering takes both min distance from position for error calculation.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Parameters: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Distance PID </a:t>
            </a:r>
          </a:p>
          <a:p>
            <a:r>
              <a:rPr lang="en-IN" dirty="0" err="1"/>
              <a:t>kp_d</a:t>
            </a:r>
            <a:r>
              <a:rPr lang="en-IN" dirty="0"/>
              <a:t> = 0.05 			    </a:t>
            </a:r>
          </a:p>
          <a:p>
            <a:r>
              <a:rPr lang="en-IN" dirty="0" err="1"/>
              <a:t>ki_d</a:t>
            </a:r>
            <a:r>
              <a:rPr lang="en-IN" dirty="0"/>
              <a:t> = 0.00000001		    </a:t>
            </a:r>
          </a:p>
          <a:p>
            <a:r>
              <a:rPr lang="en-IN" dirty="0" err="1"/>
              <a:t>kd_d</a:t>
            </a:r>
            <a:r>
              <a:rPr lang="en-IN" dirty="0"/>
              <a:t> = 0.05	</a:t>
            </a:r>
          </a:p>
          <a:p>
            <a:r>
              <a:rPr lang="en-IN" dirty="0"/>
              <a:t>Steering PID		        </a:t>
            </a:r>
          </a:p>
          <a:p>
            <a:r>
              <a:rPr lang="en-IN" dirty="0" err="1"/>
              <a:t>kp_a</a:t>
            </a:r>
            <a:r>
              <a:rPr lang="en-IN" dirty="0"/>
              <a:t> = 0.3                  </a:t>
            </a:r>
          </a:p>
          <a:p>
            <a:r>
              <a:rPr lang="en-IN" dirty="0" err="1"/>
              <a:t>ki_a</a:t>
            </a:r>
            <a:r>
              <a:rPr lang="en-IN" dirty="0"/>
              <a:t> = 0.000001             </a:t>
            </a:r>
          </a:p>
          <a:p>
            <a:r>
              <a:rPr lang="en-IN" dirty="0" err="1"/>
              <a:t>kd_a</a:t>
            </a:r>
            <a:r>
              <a:rPr lang="en-IN" dirty="0"/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147933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E791-9FD3-4956-B59A-AAA0900BB9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48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Right Edge fuzzy Controller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D5E8B-6A12-41EB-81B1-96094B71A4B0}"/>
              </a:ext>
            </a:extLst>
          </p:cNvPr>
          <p:cNvSpPr txBox="1"/>
          <p:nvPr/>
        </p:nvSpPr>
        <p:spPr>
          <a:xfrm>
            <a:off x="427938" y="917444"/>
            <a:ext cx="9464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Using two sensor values Right front distance and Right back distance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Instead of using a single value a range of values are used for finding the min distance</a:t>
            </a:r>
          </a:p>
          <a:p>
            <a:r>
              <a:rPr lang="en-US" dirty="0">
                <a:sym typeface="Wingdings" panose="05000000000000000000" pitchFamily="2" charset="2"/>
              </a:rPr>
              <a:t>Ranges:</a:t>
            </a:r>
          </a:p>
          <a:p>
            <a:r>
              <a:rPr lang="en-US" dirty="0">
                <a:sym typeface="Wingdings" panose="05000000000000000000" pitchFamily="2" charset="2"/>
              </a:rPr>
              <a:t>Right Front Range : 390 to 540</a:t>
            </a:r>
          </a:p>
          <a:p>
            <a:r>
              <a:rPr lang="en-US" dirty="0">
                <a:sym typeface="Wingdings" panose="05000000000000000000" pitchFamily="2" charset="2"/>
              </a:rPr>
              <a:t>Right Back Range : 541 to 719</a:t>
            </a:r>
            <a:endParaRPr lang="en-IN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90FABBE-0B53-4050-97F3-03C2C94D8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8" y="2463804"/>
            <a:ext cx="10386960" cy="2598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BF23CD-56B3-456A-BEC9-E08A74F7844C}"/>
              </a:ext>
            </a:extLst>
          </p:cNvPr>
          <p:cNvSpPr txBox="1"/>
          <p:nvPr/>
        </p:nvSpPr>
        <p:spPr>
          <a:xfrm>
            <a:off x="762000" y="5131481"/>
            <a:ext cx="26421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4 labels</a:t>
            </a:r>
          </a:p>
          <a:p>
            <a:r>
              <a:rPr lang="en-US" dirty="0"/>
              <a:t>   2near : 0.0 to 1.0</a:t>
            </a:r>
          </a:p>
          <a:p>
            <a:r>
              <a:rPr lang="en-US" dirty="0"/>
              <a:t>   Near   : 0.5 to 1.5</a:t>
            </a:r>
          </a:p>
          <a:p>
            <a:r>
              <a:rPr lang="en-US" dirty="0"/>
              <a:t>   Med    : 1.0 to 2.0</a:t>
            </a:r>
          </a:p>
          <a:p>
            <a:r>
              <a:rPr lang="en-US" dirty="0"/>
              <a:t>   Far       : 1.5 &amp; beyond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11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997A-E381-401E-B1B9-F891C9FC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92"/>
            <a:ext cx="2771480" cy="882254"/>
          </a:xfrm>
        </p:spPr>
        <p:txBody>
          <a:bodyPr>
            <a:normAutofit/>
          </a:bodyPr>
          <a:lstStyle/>
          <a:p>
            <a:r>
              <a:rPr lang="en-US" sz="4000" dirty="0"/>
              <a:t>Rule BASE </a:t>
            </a:r>
            <a:endParaRPr lang="en-IN" sz="40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8D44E46-5DE6-4441-A0E6-1D0581F2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800100"/>
            <a:ext cx="1015364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18C9-76FB-4FE1-8CF8-1AD553CC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5410200" cy="800100"/>
          </a:xfrm>
        </p:spPr>
        <p:txBody>
          <a:bodyPr>
            <a:normAutofit/>
          </a:bodyPr>
          <a:lstStyle/>
          <a:p>
            <a:r>
              <a:rPr lang="en-US" sz="3600" dirty="0"/>
              <a:t>Output membership functions</a:t>
            </a:r>
            <a:endParaRPr lang="en-IN" sz="36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81C3EF2-A684-4FC2-AF88-28F0865B1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72372"/>
            <a:ext cx="7839075" cy="271295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4E61AF4-9EFE-4292-869E-295AB5421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886089"/>
            <a:ext cx="7839075" cy="2552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8CA71-4C6D-4C95-BDBD-5607EFA24B0B}"/>
              </a:ext>
            </a:extLst>
          </p:cNvPr>
          <p:cNvSpPr txBox="1"/>
          <p:nvPr/>
        </p:nvSpPr>
        <p:spPr>
          <a:xfrm>
            <a:off x="8715375" y="1276350"/>
            <a:ext cx="2785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Labels</a:t>
            </a:r>
          </a:p>
          <a:p>
            <a:r>
              <a:rPr lang="en-US" dirty="0"/>
              <a:t>Turn Right  : -1.2 to -0.4</a:t>
            </a:r>
          </a:p>
          <a:p>
            <a:r>
              <a:rPr lang="en-US" dirty="0"/>
              <a:t>Correction :  -0.4 to 0.35</a:t>
            </a:r>
          </a:p>
          <a:p>
            <a:r>
              <a:rPr lang="en-US" dirty="0"/>
              <a:t>Turn Left     :  0.35 to 0.45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BCCC6-4E15-4F45-9C74-0D57744A8842}"/>
              </a:ext>
            </a:extLst>
          </p:cNvPr>
          <p:cNvSpPr txBox="1"/>
          <p:nvPr/>
        </p:nvSpPr>
        <p:spPr>
          <a:xfrm>
            <a:off x="8715375" y="3886089"/>
            <a:ext cx="21290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Labels</a:t>
            </a:r>
          </a:p>
          <a:p>
            <a:r>
              <a:rPr lang="en-US" dirty="0"/>
              <a:t>Slow  : 0.25 to 0.5</a:t>
            </a:r>
          </a:p>
          <a:p>
            <a:r>
              <a:rPr lang="en-US" dirty="0"/>
              <a:t>Med  :  0.3 to 0.5</a:t>
            </a:r>
          </a:p>
          <a:p>
            <a:r>
              <a:rPr lang="en-US" dirty="0"/>
              <a:t>Fast   :  0.45 to 0.75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51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8D38-9889-4395-856E-1DB24383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114925" cy="1028700"/>
          </a:xfrm>
        </p:spPr>
        <p:txBody>
          <a:bodyPr>
            <a:normAutofit/>
          </a:bodyPr>
          <a:lstStyle/>
          <a:p>
            <a:r>
              <a:rPr lang="en-US" sz="3600" dirty="0"/>
              <a:t>Steering control Surface 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920F1-94BE-4500-8A14-97B4F704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247775"/>
            <a:ext cx="7810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ECDF-BE95-4D9F-8CF6-37A7CDA2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88816" cy="886120"/>
          </a:xfrm>
        </p:spPr>
        <p:txBody>
          <a:bodyPr>
            <a:normAutofit/>
          </a:bodyPr>
          <a:lstStyle/>
          <a:p>
            <a:r>
              <a:rPr lang="en-US" sz="3600" dirty="0"/>
              <a:t>Forward Speed Surface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243D4-8835-4222-9188-F5DAFDAD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886120"/>
            <a:ext cx="9334500" cy="58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D88F-1D72-4370-90BB-1C170529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171575"/>
          </a:xfrm>
        </p:spPr>
        <p:txBody>
          <a:bodyPr>
            <a:normAutofit/>
          </a:bodyPr>
          <a:lstStyle/>
          <a:p>
            <a:r>
              <a:rPr lang="en-US" sz="5000" dirty="0"/>
              <a:t>Obstacle avoidance fuzzy controller</a:t>
            </a:r>
            <a:endParaRPr lang="en-IN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CFF8D-56F0-4A0F-B196-43BF77C2EA5E}"/>
              </a:ext>
            </a:extLst>
          </p:cNvPr>
          <p:cNvSpPr txBox="1"/>
          <p:nvPr/>
        </p:nvSpPr>
        <p:spPr>
          <a:xfrm>
            <a:off x="427938" y="917444"/>
            <a:ext cx="10468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Using three sensor values Front Right distance, Front center distance and Front left distance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Instead of using a single value a range of values are used for finding the min distance</a:t>
            </a:r>
          </a:p>
          <a:p>
            <a:r>
              <a:rPr lang="en-US" dirty="0">
                <a:sym typeface="Wingdings" panose="05000000000000000000" pitchFamily="2" charset="2"/>
              </a:rPr>
              <a:t>Ranges:</a:t>
            </a:r>
          </a:p>
          <a:p>
            <a:r>
              <a:rPr lang="en-US" dirty="0">
                <a:sym typeface="Wingdings" panose="05000000000000000000" pitchFamily="2" charset="2"/>
              </a:rPr>
              <a:t>Front Right Range    : 670 to 700</a:t>
            </a:r>
          </a:p>
          <a:p>
            <a:r>
              <a:rPr lang="en-US" dirty="0">
                <a:sym typeface="Wingdings" panose="05000000000000000000" pitchFamily="2" charset="2"/>
              </a:rPr>
              <a:t>Front Center Range : 701 to 19</a:t>
            </a:r>
          </a:p>
          <a:p>
            <a:r>
              <a:rPr lang="en-US" dirty="0">
                <a:sym typeface="Wingdings" panose="05000000000000000000" pitchFamily="2" charset="2"/>
              </a:rPr>
              <a:t>Front Left Range       : 20 to 50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8005-597A-4790-8B0B-46ED9DAC2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6" y="2598332"/>
            <a:ext cx="9658350" cy="2659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94840-BC3D-4A58-808F-0DD7C3FB02AB}"/>
              </a:ext>
            </a:extLst>
          </p:cNvPr>
          <p:cNvSpPr txBox="1"/>
          <p:nvPr/>
        </p:nvSpPr>
        <p:spPr>
          <a:xfrm>
            <a:off x="733426" y="5257799"/>
            <a:ext cx="2498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3 labels</a:t>
            </a:r>
          </a:p>
          <a:p>
            <a:r>
              <a:rPr lang="en-US" dirty="0"/>
              <a:t>   Near   : 0 to 1</a:t>
            </a:r>
          </a:p>
          <a:p>
            <a:r>
              <a:rPr lang="en-US" dirty="0"/>
              <a:t>   Med    : 0.5 to 1.5</a:t>
            </a:r>
          </a:p>
          <a:p>
            <a:r>
              <a:rPr lang="en-US" dirty="0"/>
              <a:t>   Far       : 1 &amp; beyond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39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67A6-45C7-4212-A804-91A2DC73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33575" cy="914400"/>
          </a:xfrm>
        </p:spPr>
        <p:txBody>
          <a:bodyPr>
            <a:normAutofit/>
          </a:bodyPr>
          <a:lstStyle/>
          <a:p>
            <a:r>
              <a:rPr lang="en-US" sz="3600" dirty="0"/>
              <a:t>Rule base</a:t>
            </a:r>
            <a:endParaRPr lang="en-IN" sz="36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5EF6814-D409-47EA-9EAE-99197A253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71462"/>
            <a:ext cx="9220199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25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436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Rockwell</vt:lpstr>
      <vt:lpstr>Rockwell Condensed</vt:lpstr>
      <vt:lpstr>Wingdings</vt:lpstr>
      <vt:lpstr>Wood Type</vt:lpstr>
      <vt:lpstr>CE801</vt:lpstr>
      <vt:lpstr>PID Controller</vt:lpstr>
      <vt:lpstr>PowerPoint Presentation</vt:lpstr>
      <vt:lpstr>Rule BASE </vt:lpstr>
      <vt:lpstr>Output membership functions</vt:lpstr>
      <vt:lpstr>Steering control Surface </vt:lpstr>
      <vt:lpstr>Forward Speed Surface</vt:lpstr>
      <vt:lpstr>Obstacle avoidance fuzzy controller</vt:lpstr>
      <vt:lpstr>Rule base</vt:lpstr>
      <vt:lpstr>Output Variables </vt:lpstr>
      <vt:lpstr>Steering control surface </vt:lpstr>
      <vt:lpstr>Forward Speed Control Surface</vt:lpstr>
      <vt:lpstr>Fuzzy Coordination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CE801</dc:title>
  <dc:creator>Chandra, Naveen K</dc:creator>
  <cp:lastModifiedBy>Chandra, Naveen K</cp:lastModifiedBy>
  <cp:revision>21</cp:revision>
  <dcterms:created xsi:type="dcterms:W3CDTF">2020-12-14T20:41:04Z</dcterms:created>
  <dcterms:modified xsi:type="dcterms:W3CDTF">2020-12-14T22:42:47Z</dcterms:modified>
</cp:coreProperties>
</file>