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ublic Sans Bold" charset="1" panose="00000000000000000000"/>
      <p:regular r:id="rId18"/>
    </p:embeddedFont>
    <p:embeddedFont>
      <p:font typeface="Playfair Display" charset="1" panose="00000500000000000000"/>
      <p:regular r:id="rId19"/>
    </p:embeddedFont>
    <p:embeddedFont>
      <p:font typeface="Public Sans" charset="1" panose="00000000000000000000"/>
      <p:regular r:id="rId20"/>
    </p:embeddedFont>
    <p:embeddedFont>
      <p:font typeface="Public Sans Italics" charset="1" panose="00000000000000000000"/>
      <p:regular r:id="rId21"/>
    </p:embeddedFont>
    <p:embeddedFont>
      <p:font typeface="Canva Sans" charset="1" panose="020B0503030501040103"/>
      <p:regular r:id="rId22"/>
    </p:embeddedFont>
    <p:embeddedFont>
      <p:font typeface="Playfair Display Italic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jpeg" Type="http://schemas.openxmlformats.org/officeDocument/2006/relationships/image"/><Relationship Id="rId5" Target="../media/image2.png" Type="http://schemas.openxmlformats.org/officeDocument/2006/relationships/image"/><Relationship Id="rId6"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pn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 Id="rId7" Target="../media/image14.jpeg" Type="http://schemas.openxmlformats.org/officeDocument/2006/relationships/image"/><Relationship Id="rId8" Target="../media/image15.jpeg" Type="http://schemas.openxmlformats.org/officeDocument/2006/relationships/image"/><Relationship Id="rId9"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019304" y="265792"/>
            <a:ext cx="5750608" cy="5750608"/>
          </a:xfrm>
          <a:custGeom>
            <a:avLst/>
            <a:gdLst/>
            <a:ahLst/>
            <a:cxnLst/>
            <a:rect r="r" b="b" t="t" l="l"/>
            <a:pathLst>
              <a:path h="5750608" w="5750608">
                <a:moveTo>
                  <a:pt x="0" y="0"/>
                </a:moveTo>
                <a:lnTo>
                  <a:pt x="5750608" y="0"/>
                </a:lnTo>
                <a:lnTo>
                  <a:pt x="5750608" y="5750607"/>
                </a:lnTo>
                <a:lnTo>
                  <a:pt x="0" y="5750607"/>
                </a:lnTo>
                <a:lnTo>
                  <a:pt x="0" y="0"/>
                </a:lnTo>
                <a:close/>
              </a:path>
            </a:pathLst>
          </a:custGeom>
          <a:blipFill>
            <a:blip r:embed="rId2"/>
            <a:stretch>
              <a:fillRect l="0" t="0" r="0" b="0"/>
            </a:stretch>
          </a:blipFill>
        </p:spPr>
      </p:sp>
      <p:sp>
        <p:nvSpPr>
          <p:cNvPr name="TextBox 4" id="4"/>
          <p:cNvSpPr txBox="true"/>
          <p:nvPr/>
        </p:nvSpPr>
        <p:spPr>
          <a:xfrm rot="0">
            <a:off x="1006882" y="4728792"/>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SURPLUS SHARED, HUNGER BRIDGED</a:t>
            </a:r>
          </a:p>
          <a:p>
            <a:pPr algn="l">
              <a:lnSpc>
                <a:spcPts val="5200"/>
              </a:lnSpc>
              <a:spcBef>
                <a:spcPct val="0"/>
              </a:spcBef>
            </a:pPr>
          </a:p>
        </p:txBody>
      </p:sp>
      <p:sp>
        <p:nvSpPr>
          <p:cNvPr name="TextBox 5" id="5"/>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Food Bridge</a:t>
            </a:r>
          </a:p>
        </p:txBody>
      </p:sp>
      <p:sp>
        <p:nvSpPr>
          <p:cNvPr name="TextBox 6" id="6"/>
          <p:cNvSpPr txBox="true"/>
          <p:nvPr/>
        </p:nvSpPr>
        <p:spPr>
          <a:xfrm rot="0">
            <a:off x="1016407" y="6825539"/>
            <a:ext cx="10248606" cy="2518486"/>
          </a:xfrm>
          <a:prstGeom prst="rect">
            <a:avLst/>
          </a:prstGeom>
        </p:spPr>
        <p:txBody>
          <a:bodyPr anchor="t" rtlCol="false" tIns="0" lIns="0" bIns="0" rIns="0">
            <a:spAutoFit/>
          </a:bodyPr>
          <a:lstStyle/>
          <a:p>
            <a:pPr algn="l">
              <a:lnSpc>
                <a:spcPts val="5097"/>
              </a:lnSpc>
            </a:pPr>
            <a:r>
              <a:rPr lang="en-US" sz="3398">
                <a:solidFill>
                  <a:srgbClr val="2B2C30"/>
                </a:solidFill>
                <a:latin typeface="Playfair Display"/>
                <a:ea typeface="Playfair Display"/>
                <a:cs typeface="Playfair Display"/>
                <a:sym typeface="Playfair Display"/>
              </a:rPr>
              <a:t>Krishna Koushik Padigala</a:t>
            </a:r>
          </a:p>
          <a:p>
            <a:pPr algn="l">
              <a:lnSpc>
                <a:spcPts val="5097"/>
              </a:lnSpc>
            </a:pPr>
            <a:r>
              <a:rPr lang="en-US" sz="3398">
                <a:solidFill>
                  <a:srgbClr val="2B2C30"/>
                </a:solidFill>
                <a:latin typeface="Playfair Display"/>
                <a:ea typeface="Playfair Display"/>
                <a:cs typeface="Playfair Display"/>
                <a:sym typeface="Playfair Display"/>
              </a:rPr>
              <a:t>Charan Derangula</a:t>
            </a:r>
          </a:p>
          <a:p>
            <a:pPr algn="l">
              <a:lnSpc>
                <a:spcPts val="5097"/>
              </a:lnSpc>
            </a:pPr>
            <a:r>
              <a:rPr lang="en-US" sz="3398">
                <a:solidFill>
                  <a:srgbClr val="2B2C30"/>
                </a:solidFill>
                <a:latin typeface="Playfair Display"/>
                <a:ea typeface="Playfair Display"/>
                <a:cs typeface="Playfair Display"/>
                <a:sym typeface="Playfair Display"/>
              </a:rPr>
              <a:t>Naveen Kumar Kalisetty</a:t>
            </a:r>
          </a:p>
          <a:p>
            <a:pPr algn="l">
              <a:lnSpc>
                <a:spcPts val="5097"/>
              </a:lnSpc>
            </a:pPr>
            <a:r>
              <a:rPr lang="en-US" sz="3398">
                <a:solidFill>
                  <a:srgbClr val="2B2C30"/>
                </a:solidFill>
                <a:latin typeface="Playfair Display"/>
                <a:ea typeface="Playfair Display"/>
                <a:cs typeface="Playfair Display"/>
                <a:sym typeface="Playfair Display"/>
              </a:rPr>
              <a:t>Sreedhar Babu Thappeta</a:t>
            </a:r>
          </a:p>
        </p:txBody>
      </p:sp>
      <p:sp>
        <p:nvSpPr>
          <p:cNvPr name="TextBox 7" id="7"/>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TextBox 8" id="8"/>
          <p:cNvSpPr txBox="true"/>
          <p:nvPr/>
        </p:nvSpPr>
        <p:spPr>
          <a:xfrm rot="0">
            <a:off x="1006882" y="5963413"/>
            <a:ext cx="3832889" cy="687632"/>
          </a:xfrm>
          <a:prstGeom prst="rect">
            <a:avLst/>
          </a:prstGeom>
        </p:spPr>
        <p:txBody>
          <a:bodyPr anchor="t" rtlCol="false" tIns="0" lIns="0" bIns="0" rIns="0">
            <a:spAutoFit/>
          </a:bodyPr>
          <a:lstStyle/>
          <a:p>
            <a:pPr algn="ctr">
              <a:lnSpc>
                <a:spcPts val="5674"/>
              </a:lnSpc>
              <a:spcBef>
                <a:spcPct val="0"/>
              </a:spcBef>
            </a:pPr>
            <a:r>
              <a:rPr lang="en-US" sz="4052" spc="20">
                <a:solidFill>
                  <a:srgbClr val="2B2C30"/>
                </a:solidFill>
                <a:latin typeface="Playfair Display"/>
                <a:ea typeface="Playfair Display"/>
                <a:cs typeface="Playfair Display"/>
                <a:sym typeface="Playfair Display"/>
              </a:rPr>
              <a:t>Mid of Mids</a:t>
            </a:r>
          </a:p>
        </p:txBody>
      </p:sp>
      <p:sp>
        <p:nvSpPr>
          <p:cNvPr name="Freeform 9" id="9"/>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Freeform 3" id="3"/>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
        <p:nvSpPr>
          <p:cNvPr name="Freeform 4" id="4"/>
          <p:cNvSpPr/>
          <p:nvPr/>
        </p:nvSpPr>
        <p:spPr>
          <a:xfrm flipH="false" flipV="false" rot="0">
            <a:off x="3756150" y="588990"/>
            <a:ext cx="9166196" cy="9405482"/>
          </a:xfrm>
          <a:custGeom>
            <a:avLst/>
            <a:gdLst/>
            <a:ahLst/>
            <a:cxnLst/>
            <a:rect r="r" b="b" t="t" l="l"/>
            <a:pathLst>
              <a:path h="9405482" w="9166196">
                <a:moveTo>
                  <a:pt x="0" y="0"/>
                </a:moveTo>
                <a:lnTo>
                  <a:pt x="9166196" y="0"/>
                </a:lnTo>
                <a:lnTo>
                  <a:pt x="9166196" y="9405482"/>
                </a:lnTo>
                <a:lnTo>
                  <a:pt x="0" y="9405482"/>
                </a:lnTo>
                <a:lnTo>
                  <a:pt x="0" y="0"/>
                </a:lnTo>
                <a:close/>
              </a:path>
            </a:pathLst>
          </a:custGeom>
          <a:blipFill>
            <a:blip r:embed="rId3"/>
            <a:stretch>
              <a:fillRect l="-309" t="-4112" r="0" b="-4177"/>
            </a:stretch>
          </a:blipFill>
        </p:spPr>
      </p:sp>
      <p:sp>
        <p:nvSpPr>
          <p:cNvPr name="AutoShape 5" id="5"/>
          <p:cNvSpPr/>
          <p:nvPr/>
        </p:nvSpPr>
        <p:spPr>
          <a:xfrm>
            <a:off x="-3795869" y="1546310"/>
            <a:ext cx="22083869" cy="0"/>
          </a:xfrm>
          <a:prstGeom prst="line">
            <a:avLst/>
          </a:prstGeom>
          <a:ln cap="flat" w="9525">
            <a:solidFill>
              <a:srgbClr val="2B2C3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AutoShape 3" id="3"/>
          <p:cNvSpPr/>
          <p:nvPr/>
        </p:nvSpPr>
        <p:spPr>
          <a:xfrm>
            <a:off x="222849" y="1696544"/>
            <a:ext cx="17441310" cy="0"/>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
        <p:nvSpPr>
          <p:cNvPr name="Freeform 5" id="5"/>
          <p:cNvSpPr/>
          <p:nvPr/>
        </p:nvSpPr>
        <p:spPr>
          <a:xfrm flipH="false" flipV="false" rot="0">
            <a:off x="616252" y="1696544"/>
            <a:ext cx="14104680" cy="8952737"/>
          </a:xfrm>
          <a:custGeom>
            <a:avLst/>
            <a:gdLst/>
            <a:ahLst/>
            <a:cxnLst/>
            <a:rect r="r" b="b" t="t" l="l"/>
            <a:pathLst>
              <a:path h="8952737" w="14104680">
                <a:moveTo>
                  <a:pt x="0" y="0"/>
                </a:moveTo>
                <a:lnTo>
                  <a:pt x="14104680" y="0"/>
                </a:lnTo>
                <a:lnTo>
                  <a:pt x="14104680" y="8952737"/>
                </a:lnTo>
                <a:lnTo>
                  <a:pt x="0" y="8952737"/>
                </a:lnTo>
                <a:lnTo>
                  <a:pt x="0" y="0"/>
                </a:lnTo>
                <a:close/>
              </a:path>
            </a:pathLst>
          </a:custGeom>
          <a:blipFill>
            <a:blip r:embed="rId3"/>
            <a:stretch>
              <a:fillRect l="0" t="-17674" r="0" b="-6651"/>
            </a:stretch>
          </a:blipFill>
        </p:spPr>
      </p:sp>
      <p:sp>
        <p:nvSpPr>
          <p:cNvPr name="TextBox 6" id="6"/>
          <p:cNvSpPr txBox="true"/>
          <p:nvPr/>
        </p:nvSpPr>
        <p:spPr>
          <a:xfrm rot="0">
            <a:off x="222849" y="962025"/>
            <a:ext cx="16230600" cy="473976"/>
          </a:xfrm>
          <a:prstGeom prst="rect">
            <a:avLst/>
          </a:prstGeom>
        </p:spPr>
        <p:txBody>
          <a:bodyPr anchor="t" rtlCol="false" tIns="0" lIns="0" bIns="0" rIns="0">
            <a:spAutoFit/>
          </a:bodyPr>
          <a:lstStyle/>
          <a:p>
            <a:pPr algn="l">
              <a:lnSpc>
                <a:spcPts val="3800"/>
              </a:lnSpc>
              <a:spcBef>
                <a:spcPct val="0"/>
              </a:spcBef>
            </a:pPr>
            <a:r>
              <a:rPr lang="en-US" b="true" sz="2714" spc="616">
                <a:solidFill>
                  <a:srgbClr val="2B2C30"/>
                </a:solidFill>
                <a:latin typeface="Public Sans Bold"/>
                <a:ea typeface="Public Sans Bold"/>
                <a:cs typeface="Public Sans Bold"/>
                <a:sym typeface="Public Sans Bold"/>
              </a:rPr>
              <a:t>FUTURE UPDATES AND PLANNED IMPROVEMENTS FOR FOOD BRIDGE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TextBox 3" id="3"/>
          <p:cNvSpPr txBox="true"/>
          <p:nvPr/>
        </p:nvSpPr>
        <p:spPr>
          <a:xfrm rot="0">
            <a:off x="978296"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MILE STONES FOR PROTOTYPE DEVELOPMENT</a:t>
            </a:r>
          </a:p>
        </p:txBody>
      </p:sp>
      <p:sp>
        <p:nvSpPr>
          <p:cNvPr name="AutoShape 4" id="4"/>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7600947" y="5235498"/>
            <a:ext cx="3086100" cy="2508883"/>
          </a:xfrm>
          <a:prstGeom prst="rect">
            <a:avLst/>
          </a:prstGeom>
        </p:spPr>
        <p:txBody>
          <a:bodyPr anchor="t" rtlCol="false" tIns="0" lIns="0" bIns="0" rIns="0">
            <a:spAutoFit/>
          </a:bodyPr>
          <a:lstStyle/>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Integrate payment gateway for monetary donations.</a:t>
            </a:r>
          </a:p>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Develop the donation tracking dashboard.</a:t>
            </a:r>
          </a:p>
          <a:p>
            <a:pPr algn="l">
              <a:lnSpc>
                <a:spcPts val="2880"/>
              </a:lnSpc>
            </a:pPr>
          </a:p>
          <a:p>
            <a:pPr algn="l">
              <a:lnSpc>
                <a:spcPts val="2880"/>
              </a:lnSpc>
            </a:pPr>
          </a:p>
        </p:txBody>
      </p:sp>
      <p:sp>
        <p:nvSpPr>
          <p:cNvPr name="TextBox 6" id="6"/>
          <p:cNvSpPr txBox="true"/>
          <p:nvPr/>
        </p:nvSpPr>
        <p:spPr>
          <a:xfrm rot="0">
            <a:off x="7620000" y="3216198"/>
            <a:ext cx="2785647" cy="174307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Monetary Donation Interface Development</a:t>
            </a:r>
          </a:p>
        </p:txBody>
      </p:sp>
      <p:sp>
        <p:nvSpPr>
          <p:cNvPr name="TextBox 7" id="7"/>
          <p:cNvSpPr txBox="true"/>
          <p:nvPr/>
        </p:nvSpPr>
        <p:spPr>
          <a:xfrm rot="0">
            <a:off x="1028700" y="5206923"/>
            <a:ext cx="3086100" cy="2617468"/>
          </a:xfrm>
          <a:prstGeom prst="rect">
            <a:avLst/>
          </a:prstGeom>
        </p:spPr>
        <p:txBody>
          <a:bodyPr anchor="t" rtlCol="false" tIns="0" lIns="0" bIns="0" rIns="0">
            <a:spAutoFit/>
          </a:bodyPr>
          <a:lstStyle/>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Integrate OpenRouteService/OpenStreetMap APIs.</a:t>
            </a:r>
          </a:p>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Implement routing and display of distance and estimated travel time.</a:t>
            </a:r>
          </a:p>
          <a:p>
            <a:pPr algn="l">
              <a:lnSpc>
                <a:spcPts val="3840"/>
              </a:lnSpc>
            </a:pPr>
          </a:p>
        </p:txBody>
      </p:sp>
      <p:sp>
        <p:nvSpPr>
          <p:cNvPr name="TextBox 8" id="8"/>
          <p:cNvSpPr txBox="true"/>
          <p:nvPr/>
        </p:nvSpPr>
        <p:spPr>
          <a:xfrm rot="0">
            <a:off x="1066800" y="3216198"/>
            <a:ext cx="2785647" cy="174307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Location-Based Features &amp; Routing Integration</a:t>
            </a:r>
          </a:p>
        </p:txBody>
      </p:sp>
      <p:sp>
        <p:nvSpPr>
          <p:cNvPr name="TextBox 9" id="9"/>
          <p:cNvSpPr txBox="true"/>
          <p:nvPr/>
        </p:nvSpPr>
        <p:spPr>
          <a:xfrm rot="0">
            <a:off x="4324350" y="5235498"/>
            <a:ext cx="3086100" cy="3232783"/>
          </a:xfrm>
          <a:prstGeom prst="rect">
            <a:avLst/>
          </a:prstGeom>
        </p:spPr>
        <p:txBody>
          <a:bodyPr anchor="t" rtlCol="false" tIns="0" lIns="0" bIns="0" rIns="0">
            <a:spAutoFit/>
          </a:bodyPr>
          <a:lstStyle/>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Select and deploy IoT sensors (e.g., weight sensors).</a:t>
            </a:r>
          </a:p>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Integrate sensor data for automated food surplus tracking into the platform.</a:t>
            </a:r>
          </a:p>
          <a:p>
            <a:pPr algn="l">
              <a:lnSpc>
                <a:spcPts val="2880"/>
              </a:lnSpc>
            </a:pPr>
          </a:p>
          <a:p>
            <a:pPr algn="l">
              <a:lnSpc>
                <a:spcPts val="2880"/>
              </a:lnSpc>
            </a:pPr>
          </a:p>
        </p:txBody>
      </p:sp>
      <p:sp>
        <p:nvSpPr>
          <p:cNvPr name="TextBox 10" id="10"/>
          <p:cNvSpPr txBox="true"/>
          <p:nvPr/>
        </p:nvSpPr>
        <p:spPr>
          <a:xfrm rot="0">
            <a:off x="4343400" y="3216198"/>
            <a:ext cx="2785647" cy="130492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IoT Integration for Leftover Food Data Collection</a:t>
            </a:r>
          </a:p>
        </p:txBody>
      </p:sp>
      <p:sp>
        <p:nvSpPr>
          <p:cNvPr name="TextBox 11" id="11"/>
          <p:cNvSpPr txBox="true"/>
          <p:nvPr/>
        </p:nvSpPr>
        <p:spPr>
          <a:xfrm rot="0">
            <a:off x="10965938" y="4892598"/>
            <a:ext cx="3086100" cy="2508883"/>
          </a:xfrm>
          <a:prstGeom prst="rect">
            <a:avLst/>
          </a:prstGeom>
        </p:spPr>
        <p:txBody>
          <a:bodyPr anchor="t" rtlCol="false" tIns="0" lIns="0" bIns="0" rIns="0">
            <a:spAutoFit/>
          </a:bodyPr>
          <a:lstStyle/>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Research and integrate third-party logistics APIs.</a:t>
            </a:r>
          </a:p>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Automate transportation scheduling for food delivery.</a:t>
            </a:r>
          </a:p>
          <a:p>
            <a:pPr algn="l">
              <a:lnSpc>
                <a:spcPts val="2880"/>
              </a:lnSpc>
            </a:pPr>
          </a:p>
        </p:txBody>
      </p:sp>
      <p:sp>
        <p:nvSpPr>
          <p:cNvPr name="TextBox 12" id="12"/>
          <p:cNvSpPr txBox="true"/>
          <p:nvPr/>
        </p:nvSpPr>
        <p:spPr>
          <a:xfrm rot="0">
            <a:off x="10896600" y="3216198"/>
            <a:ext cx="2785647" cy="130492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Transportation Service Integration</a:t>
            </a:r>
          </a:p>
        </p:txBody>
      </p:sp>
      <p:sp>
        <p:nvSpPr>
          <p:cNvPr name="TextBox 13" id="13"/>
          <p:cNvSpPr txBox="true"/>
          <p:nvPr/>
        </p:nvSpPr>
        <p:spPr>
          <a:xfrm rot="0">
            <a:off x="14261588" y="4892598"/>
            <a:ext cx="3086100" cy="2508883"/>
          </a:xfrm>
          <a:prstGeom prst="rect">
            <a:avLst/>
          </a:prstGeom>
        </p:spPr>
        <p:txBody>
          <a:bodyPr anchor="t" rtlCol="false" tIns="0" lIns="0" bIns="0" rIns="0">
            <a:spAutoFit/>
          </a:bodyPr>
          <a:lstStyle/>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Deploy the final prototype to a cloud platform (AWS/Heroku).</a:t>
            </a:r>
          </a:p>
          <a:p>
            <a:pPr algn="l" marL="388628" indent="-194314" lvl="1">
              <a:lnSpc>
                <a:spcPts val="2880"/>
              </a:lnSpc>
              <a:buFont typeface="Arial"/>
              <a:buChar char="•"/>
            </a:pPr>
            <a:r>
              <a:rPr lang="en-US" sz="1800">
                <a:solidFill>
                  <a:srgbClr val="2B2C30"/>
                </a:solidFill>
                <a:latin typeface="Public Sans"/>
                <a:ea typeface="Public Sans"/>
                <a:cs typeface="Public Sans"/>
                <a:sym typeface="Public Sans"/>
              </a:rPr>
              <a:t>Collect feedback from users and resolve any critical issues.</a:t>
            </a:r>
          </a:p>
          <a:p>
            <a:pPr algn="l">
              <a:lnSpc>
                <a:spcPts val="2880"/>
              </a:lnSpc>
            </a:pPr>
          </a:p>
        </p:txBody>
      </p:sp>
      <p:sp>
        <p:nvSpPr>
          <p:cNvPr name="TextBox 14" id="14"/>
          <p:cNvSpPr txBox="true"/>
          <p:nvPr/>
        </p:nvSpPr>
        <p:spPr>
          <a:xfrm rot="0">
            <a:off x="14173200" y="3216198"/>
            <a:ext cx="2785647" cy="86677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Deployment &amp; Final Launch</a:t>
            </a:r>
          </a:p>
        </p:txBody>
      </p:sp>
      <p:grpSp>
        <p:nvGrpSpPr>
          <p:cNvPr name="Group 15" id="15"/>
          <p:cNvGrpSpPr/>
          <p:nvPr/>
        </p:nvGrpSpPr>
        <p:grpSpPr>
          <a:xfrm rot="0">
            <a:off x="4343400" y="2756663"/>
            <a:ext cx="138677" cy="1386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17" id="17"/>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8" id="18"/>
          <p:cNvGrpSpPr/>
          <p:nvPr/>
        </p:nvGrpSpPr>
        <p:grpSpPr>
          <a:xfrm rot="0">
            <a:off x="1028700" y="2756663"/>
            <a:ext cx="138677" cy="1386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0" id="20"/>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1" id="21"/>
          <p:cNvGrpSpPr/>
          <p:nvPr/>
        </p:nvGrpSpPr>
        <p:grpSpPr>
          <a:xfrm rot="0">
            <a:off x="7620000" y="2756663"/>
            <a:ext cx="138677" cy="13867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3" id="23"/>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4" id="24"/>
          <p:cNvGrpSpPr/>
          <p:nvPr/>
        </p:nvGrpSpPr>
        <p:grpSpPr>
          <a:xfrm rot="0">
            <a:off x="10896600" y="2756663"/>
            <a:ext cx="138677" cy="13867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6" id="26"/>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7" id="27"/>
          <p:cNvGrpSpPr/>
          <p:nvPr/>
        </p:nvGrpSpPr>
        <p:grpSpPr>
          <a:xfrm rot="0">
            <a:off x="14173200" y="2756663"/>
            <a:ext cx="138677" cy="13867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9" id="29"/>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AutoShape 30" id="30"/>
          <p:cNvSpPr/>
          <p:nvPr/>
        </p:nvSpPr>
        <p:spPr>
          <a:xfrm>
            <a:off x="1127760" y="2821239"/>
            <a:ext cx="17396401" cy="0"/>
          </a:xfrm>
          <a:prstGeom prst="line">
            <a:avLst/>
          </a:prstGeom>
          <a:ln cap="flat" w="9525">
            <a:solidFill>
              <a:srgbClr val="2B2C30"/>
            </a:solidFill>
            <a:prstDash val="solid"/>
            <a:headEnd type="none" len="sm" w="sm"/>
            <a:tailEnd type="none" len="sm" w="sm"/>
          </a:ln>
        </p:spPr>
      </p:sp>
      <p:sp>
        <p:nvSpPr>
          <p:cNvPr name="Freeform 31" id="31"/>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PROBLEM STATEMENT</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1028689" y="2208990"/>
            <a:ext cx="15644482" cy="6336030"/>
          </a:xfrm>
          <a:prstGeom prst="rect">
            <a:avLst/>
          </a:prstGeom>
        </p:spPr>
        <p:txBody>
          <a:bodyPr anchor="t" rtlCol="false" tIns="0" lIns="0" bIns="0" rIns="0">
            <a:spAutoFit/>
          </a:bodyPr>
          <a:lstStyle/>
          <a:p>
            <a:pPr algn="l">
              <a:lnSpc>
                <a:spcPts val="4649"/>
              </a:lnSpc>
            </a:pPr>
            <a:r>
              <a:rPr lang="en-US" sz="3099" b="true">
                <a:solidFill>
                  <a:srgbClr val="2B2C30"/>
                </a:solidFill>
                <a:latin typeface="Public Sans Bold"/>
                <a:ea typeface="Public Sans Bold"/>
                <a:cs typeface="Public Sans Bold"/>
                <a:sym typeface="Public Sans Bold"/>
              </a:rPr>
              <a:t>Leftover Food: A Growing Crisis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India wastes approximately 67 million tonnes of food annually, valued at ₹92,000 crore – </a:t>
            </a:r>
            <a:r>
              <a:rPr lang="en-US" sz="2799" i="true">
                <a:solidFill>
                  <a:srgbClr val="2B2C30"/>
                </a:solidFill>
                <a:latin typeface="Public Sans Italics"/>
                <a:ea typeface="Public Sans Italics"/>
                <a:cs typeface="Public Sans Italics"/>
                <a:sym typeface="Public Sans Italics"/>
              </a:rPr>
              <a:t>Times of India</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In North Indian vegetarian messes, daily preparation ranges from 90–100 kg, with 40–50 kg left over – </a:t>
            </a:r>
            <a:r>
              <a:rPr lang="en-US" sz="2799" i="true">
                <a:solidFill>
                  <a:srgbClr val="2B2C30"/>
                </a:solidFill>
                <a:latin typeface="Public Sans Italics"/>
                <a:ea typeface="Public Sans Italics"/>
                <a:cs typeface="Public Sans Italics"/>
                <a:sym typeface="Public Sans Italics"/>
              </a:rPr>
              <a:t>Hindustan Times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10–20 kg of food is wasted by students in North Indian messes daily – </a:t>
            </a:r>
            <a:r>
              <a:rPr lang="en-US" sz="2799" i="true">
                <a:solidFill>
                  <a:srgbClr val="2B2C30"/>
                </a:solidFill>
                <a:latin typeface="Public Sans Italics"/>
                <a:ea typeface="Public Sans Italics"/>
                <a:cs typeface="Public Sans Italics"/>
                <a:sym typeface="Public Sans Italics"/>
              </a:rPr>
              <a:t>The Hindu</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IIT Bombay wastes an estimated 1,000 kg of food daily across 16 hostels –</a:t>
            </a:r>
            <a:r>
              <a:rPr lang="en-US" sz="2799" i="true">
                <a:solidFill>
                  <a:srgbClr val="2B2C30"/>
                </a:solidFill>
                <a:latin typeface="Public Sans Italics"/>
                <a:ea typeface="Public Sans Italics"/>
                <a:cs typeface="Public Sans Italics"/>
                <a:sym typeface="Public Sans Italics"/>
              </a:rPr>
              <a:t> Times of India</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Overproduction without accurate demand forecasting leads to significant food waste – </a:t>
            </a:r>
            <a:r>
              <a:rPr lang="en-US" sz="2799" i="true">
                <a:solidFill>
                  <a:srgbClr val="2B2C30"/>
                </a:solidFill>
                <a:latin typeface="Public Sans Italics"/>
                <a:ea typeface="Public Sans Italics"/>
                <a:cs typeface="Public Sans Italics"/>
                <a:sym typeface="Public Sans Italics"/>
              </a:rPr>
              <a:t>NDTV</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Lack of real-time inventory and consumption tracking contributes to wastage – </a:t>
            </a:r>
            <a:r>
              <a:rPr lang="en-US" sz="2799" i="true">
                <a:solidFill>
                  <a:srgbClr val="2B2C30"/>
                </a:solidFill>
                <a:latin typeface="Public Sans Italics"/>
                <a:ea typeface="Public Sans Italics"/>
                <a:cs typeface="Public Sans Italics"/>
                <a:sym typeface="Public Sans Italics"/>
              </a:rPr>
              <a:t>The Times of India</a:t>
            </a:r>
          </a:p>
          <a:p>
            <a:pPr algn="l">
              <a:lnSpc>
                <a:spcPts val="4199"/>
              </a:lnSpc>
            </a:pPr>
          </a:p>
        </p:txBody>
      </p:sp>
      <p:sp>
        <p:nvSpPr>
          <p:cNvPr name="Freeform 6" id="6"/>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Freeform 3" id="3"/>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
        <p:nvSpPr>
          <p:cNvPr name="Freeform 4" id="4"/>
          <p:cNvSpPr/>
          <p:nvPr/>
        </p:nvSpPr>
        <p:spPr>
          <a:xfrm flipH="false" flipV="false" rot="0">
            <a:off x="0" y="2930609"/>
            <a:ext cx="18464606" cy="4507671"/>
          </a:xfrm>
          <a:custGeom>
            <a:avLst/>
            <a:gdLst/>
            <a:ahLst/>
            <a:cxnLst/>
            <a:rect r="r" b="b" t="t" l="l"/>
            <a:pathLst>
              <a:path h="4507671" w="18464606">
                <a:moveTo>
                  <a:pt x="0" y="0"/>
                </a:moveTo>
                <a:lnTo>
                  <a:pt x="18464606" y="0"/>
                </a:lnTo>
                <a:lnTo>
                  <a:pt x="18464606" y="4507671"/>
                </a:lnTo>
                <a:lnTo>
                  <a:pt x="0" y="4507671"/>
                </a:lnTo>
                <a:lnTo>
                  <a:pt x="0" y="0"/>
                </a:lnTo>
                <a:close/>
              </a:path>
            </a:pathLst>
          </a:custGeom>
          <a:blipFill>
            <a:blip r:embed="rId3"/>
            <a:stretch>
              <a:fillRect l="-2126" t="0" r="-3500" b="-12152"/>
            </a:stretch>
          </a:blipFill>
        </p:spPr>
      </p:sp>
      <p:sp>
        <p:nvSpPr>
          <p:cNvPr name="TextBox 5" id="5"/>
          <p:cNvSpPr txBox="true"/>
          <p:nvPr/>
        </p:nvSpPr>
        <p:spPr>
          <a:xfrm rot="0">
            <a:off x="697825" y="1203571"/>
            <a:ext cx="15831925" cy="920117"/>
          </a:xfrm>
          <a:prstGeom prst="rect">
            <a:avLst/>
          </a:prstGeom>
        </p:spPr>
        <p:txBody>
          <a:bodyPr anchor="t" rtlCol="false" tIns="0" lIns="0" bIns="0" rIns="0">
            <a:spAutoFit/>
          </a:bodyPr>
          <a:lstStyle/>
          <a:p>
            <a:pPr algn="l">
              <a:lnSpc>
                <a:spcPts val="7559"/>
              </a:lnSpc>
              <a:spcBef>
                <a:spcPct val="0"/>
              </a:spcBef>
            </a:pPr>
            <a:r>
              <a:rPr lang="en-US" b="true" sz="5399">
                <a:solidFill>
                  <a:srgbClr val="2B2C30"/>
                </a:solidFill>
                <a:latin typeface="Public Sans Bold"/>
                <a:ea typeface="Public Sans Bold"/>
                <a:cs typeface="Public Sans Bold"/>
                <a:sym typeface="Public Sans Bold"/>
              </a:rPr>
              <a:t>Target Audience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7825" y="2648270"/>
            <a:ext cx="16892350" cy="49333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Through Food Bridge, we don’t just address food waste — we attack it from both sides.</a:t>
            </a:r>
          </a:p>
          <a:p>
            <a:pPr algn="l">
              <a:lnSpc>
                <a:spcPts val="7865"/>
              </a:lnSpc>
            </a:pPr>
            <a:r>
              <a:rPr lang="en-US" sz="6050" spc="30">
                <a:solidFill>
                  <a:srgbClr val="2B2C30"/>
                </a:solidFill>
                <a:latin typeface="Playfair Display"/>
                <a:ea typeface="Playfair Display"/>
                <a:cs typeface="Playfair Display"/>
                <a:sym typeface="Playfair Display"/>
              </a:rPr>
              <a:t> Our platform combines prevention and redistribution, creating a comprehensive and scalable solution.</a:t>
            </a:r>
          </a:p>
        </p:txBody>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TextBox 4" id="4"/>
          <p:cNvSpPr txBox="true"/>
          <p:nvPr/>
        </p:nvSpPr>
        <p:spPr>
          <a:xfrm rot="0">
            <a:off x="697825" y="1203571"/>
            <a:ext cx="15831925" cy="920117"/>
          </a:xfrm>
          <a:prstGeom prst="rect">
            <a:avLst/>
          </a:prstGeom>
        </p:spPr>
        <p:txBody>
          <a:bodyPr anchor="t" rtlCol="false" tIns="0" lIns="0" bIns="0" rIns="0">
            <a:spAutoFit/>
          </a:bodyPr>
          <a:lstStyle/>
          <a:p>
            <a:pPr algn="l">
              <a:lnSpc>
                <a:spcPts val="7559"/>
              </a:lnSpc>
              <a:spcBef>
                <a:spcPct val="0"/>
              </a:spcBef>
            </a:pPr>
            <a:r>
              <a:rPr lang="en-US" b="true" sz="5399">
                <a:solidFill>
                  <a:srgbClr val="2B2C30"/>
                </a:solidFill>
                <a:latin typeface="Public Sans Bold"/>
                <a:ea typeface="Public Sans Bold"/>
                <a:cs typeface="Public Sans Bold"/>
                <a:sym typeface="Public Sans Bold"/>
              </a:rPr>
              <a:t>Solving the Problem from Both Ends</a:t>
            </a:r>
          </a:p>
        </p:txBody>
      </p:sp>
      <p:sp>
        <p:nvSpPr>
          <p:cNvPr name="Freeform 5" id="5"/>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marL="0" indent="0" lvl="0">
              <a:lnSpc>
                <a:spcPts val="2717"/>
              </a:lnSpc>
              <a:spcBef>
                <a:spcPct val="0"/>
              </a:spcBef>
            </a:pPr>
            <a:r>
              <a:rPr lang="en-US" sz="2986" spc="14" strike="noStrike" u="none">
                <a:solidFill>
                  <a:srgbClr val="2B2C30"/>
                </a:solidFill>
                <a:latin typeface="Playfair Display"/>
                <a:ea typeface="Playfair Display"/>
                <a:cs typeface="Playfair Display"/>
                <a:sym typeface="Playfair Display"/>
              </a:rPr>
              <a:t>Food Bridge</a:t>
            </a:r>
          </a:p>
        </p:txBody>
      </p:sp>
      <p:sp>
        <p:nvSpPr>
          <p:cNvPr name="TextBox 3" id="3"/>
          <p:cNvSpPr txBox="true"/>
          <p:nvPr/>
        </p:nvSpPr>
        <p:spPr>
          <a:xfrm rot="0">
            <a:off x="655073" y="1152525"/>
            <a:ext cx="16604227" cy="555744"/>
          </a:xfrm>
          <a:prstGeom prst="rect">
            <a:avLst/>
          </a:prstGeom>
        </p:spPr>
        <p:txBody>
          <a:bodyPr anchor="t" rtlCol="false" tIns="0" lIns="0" bIns="0" rIns="0">
            <a:spAutoFit/>
          </a:bodyPr>
          <a:lstStyle/>
          <a:p>
            <a:pPr algn="l" marL="0" indent="0" lvl="0">
              <a:lnSpc>
                <a:spcPts val="4082"/>
              </a:lnSpc>
              <a:spcBef>
                <a:spcPct val="0"/>
              </a:spcBef>
            </a:pPr>
            <a:r>
              <a:rPr lang="en-US" sz="4485" spc="22">
                <a:solidFill>
                  <a:srgbClr val="2B2C30"/>
                </a:solidFill>
                <a:latin typeface="Canva Sans"/>
                <a:ea typeface="Canva Sans"/>
                <a:cs typeface="Canva Sans"/>
                <a:sym typeface="Canva Sans"/>
              </a:rPr>
              <a:t>Solution Overview</a:t>
            </a:r>
          </a:p>
        </p:txBody>
      </p:sp>
      <p:sp>
        <p:nvSpPr>
          <p:cNvPr name="AutoShape 4" id="4"/>
          <p:cNvSpPr/>
          <p:nvPr/>
        </p:nvSpPr>
        <p:spPr>
          <a:xfrm flipV="true">
            <a:off x="-7086597" y="1708269"/>
            <a:ext cx="20453807" cy="91001"/>
          </a:xfrm>
          <a:prstGeom prst="line">
            <a:avLst/>
          </a:prstGeom>
          <a:ln cap="flat" w="9525">
            <a:solidFill>
              <a:srgbClr val="2B2C30"/>
            </a:solidFill>
            <a:prstDash val="solid"/>
            <a:headEnd type="none" len="sm" w="sm"/>
            <a:tailEnd type="none" len="sm" w="sm"/>
          </a:ln>
        </p:spPr>
      </p:sp>
      <p:grpSp>
        <p:nvGrpSpPr>
          <p:cNvPr name="Group 5" id="5"/>
          <p:cNvGrpSpPr/>
          <p:nvPr/>
        </p:nvGrpSpPr>
        <p:grpSpPr>
          <a:xfrm rot="0">
            <a:off x="460791" y="1974921"/>
            <a:ext cx="6182736" cy="3732072"/>
            <a:chOff x="0" y="0"/>
            <a:chExt cx="8243648" cy="4976096"/>
          </a:xfrm>
        </p:grpSpPr>
        <p:pic>
          <p:nvPicPr>
            <p:cNvPr name="Picture 6" id="6"/>
            <p:cNvPicPr>
              <a:picLocks noChangeAspect="true"/>
            </p:cNvPicPr>
            <p:nvPr/>
          </p:nvPicPr>
          <p:blipFill>
            <a:blip r:embed="rId2"/>
            <a:srcRect l="0" t="19818" r="0" b="19818"/>
            <a:stretch>
              <a:fillRect/>
            </a:stretch>
          </p:blipFill>
          <p:spPr>
            <a:xfrm flipH="false" flipV="false">
              <a:off x="0" y="0"/>
              <a:ext cx="8243648" cy="4976096"/>
            </a:xfrm>
            <a:prstGeom prst="rect">
              <a:avLst/>
            </a:prstGeom>
          </p:spPr>
        </p:pic>
      </p:grpSp>
      <p:sp>
        <p:nvSpPr>
          <p:cNvPr name="Freeform 7" id="7"/>
          <p:cNvSpPr/>
          <p:nvPr/>
        </p:nvSpPr>
        <p:spPr>
          <a:xfrm flipH="false" flipV="false" rot="0">
            <a:off x="16255989"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3"/>
            <a:stretch>
              <a:fillRect l="0" t="0" r="0" b="0"/>
            </a:stretch>
          </a:blipFill>
        </p:spPr>
      </p:sp>
      <p:sp>
        <p:nvSpPr>
          <p:cNvPr name="Freeform 8" id="8"/>
          <p:cNvSpPr/>
          <p:nvPr/>
        </p:nvSpPr>
        <p:spPr>
          <a:xfrm flipH="false" flipV="false" rot="0">
            <a:off x="8387738" y="1708269"/>
            <a:ext cx="7188523" cy="4265376"/>
          </a:xfrm>
          <a:custGeom>
            <a:avLst/>
            <a:gdLst/>
            <a:ahLst/>
            <a:cxnLst/>
            <a:rect r="r" b="b" t="t" l="l"/>
            <a:pathLst>
              <a:path h="4265376" w="7188523">
                <a:moveTo>
                  <a:pt x="0" y="0"/>
                </a:moveTo>
                <a:lnTo>
                  <a:pt x="7188523" y="0"/>
                </a:lnTo>
                <a:lnTo>
                  <a:pt x="7188523" y="4265376"/>
                </a:lnTo>
                <a:lnTo>
                  <a:pt x="0" y="4265376"/>
                </a:lnTo>
                <a:lnTo>
                  <a:pt x="0" y="0"/>
                </a:lnTo>
                <a:close/>
              </a:path>
            </a:pathLst>
          </a:custGeom>
          <a:blipFill>
            <a:blip r:embed="rId4"/>
            <a:stretch>
              <a:fillRect l="-2953" t="-6157" r="0" b="-25373"/>
            </a:stretch>
          </a:blipFill>
        </p:spPr>
      </p:sp>
      <p:grpSp>
        <p:nvGrpSpPr>
          <p:cNvPr name="Group 9" id="9"/>
          <p:cNvGrpSpPr/>
          <p:nvPr/>
        </p:nvGrpSpPr>
        <p:grpSpPr>
          <a:xfrm rot="0">
            <a:off x="460791" y="6000475"/>
            <a:ext cx="7926948" cy="4489450"/>
            <a:chOff x="0" y="0"/>
            <a:chExt cx="10569263" cy="5985934"/>
          </a:xfrm>
        </p:grpSpPr>
        <p:sp>
          <p:nvSpPr>
            <p:cNvPr name="TextBox 10" id="10"/>
            <p:cNvSpPr txBox="true"/>
            <p:nvPr/>
          </p:nvSpPr>
          <p:spPr>
            <a:xfrm rot="0">
              <a:off x="0" y="-85725"/>
              <a:ext cx="10502912" cy="4832985"/>
            </a:xfrm>
            <a:prstGeom prst="rect">
              <a:avLst/>
            </a:prstGeom>
          </p:spPr>
          <p:txBody>
            <a:bodyPr anchor="t" rtlCol="false" tIns="0" lIns="0" bIns="0" rIns="0">
              <a:spAutoFit/>
            </a:bodyPr>
            <a:lstStyle/>
            <a:p>
              <a:pPr algn="l">
                <a:lnSpc>
                  <a:spcPts val="4199"/>
                </a:lnSpc>
              </a:pPr>
              <a:r>
                <a:rPr lang="en-US" sz="2799" b="true">
                  <a:solidFill>
                    <a:srgbClr val="2B2C30"/>
                  </a:solidFill>
                  <a:latin typeface="Public Sans Bold"/>
                  <a:ea typeface="Public Sans Bold"/>
                  <a:cs typeface="Public Sans Bold"/>
                  <a:sym typeface="Public Sans Bold"/>
                </a:rPr>
                <a:t>Turning Leftovers into Lifelines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 Donors report surplus food via our platform.</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 Nearby NGOs get instant alerts and can claim it easily.</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 Live location, route, and contact info ensure smooth handovers.</a:t>
              </a:r>
            </a:p>
          </p:txBody>
        </p:sp>
        <p:sp>
          <p:nvSpPr>
            <p:cNvPr name="TextBox 11" id="11"/>
            <p:cNvSpPr txBox="true"/>
            <p:nvPr/>
          </p:nvSpPr>
          <p:spPr>
            <a:xfrm rot="0">
              <a:off x="0" y="5353685"/>
              <a:ext cx="10569263" cy="632249"/>
            </a:xfrm>
            <a:prstGeom prst="rect">
              <a:avLst/>
            </a:prstGeom>
          </p:spPr>
          <p:txBody>
            <a:bodyPr anchor="t" rtlCol="false" tIns="0" lIns="0" bIns="0" rIns="0">
              <a:spAutoFit/>
            </a:bodyPr>
            <a:lstStyle/>
            <a:p>
              <a:pPr algn="l">
                <a:lnSpc>
                  <a:spcPts val="3919"/>
                </a:lnSpc>
              </a:pPr>
            </a:p>
          </p:txBody>
        </p:sp>
      </p:grpSp>
      <p:grpSp>
        <p:nvGrpSpPr>
          <p:cNvPr name="Group 12" id="12"/>
          <p:cNvGrpSpPr/>
          <p:nvPr/>
        </p:nvGrpSpPr>
        <p:grpSpPr>
          <a:xfrm rot="0">
            <a:off x="8329041" y="6000475"/>
            <a:ext cx="7926948" cy="4489450"/>
            <a:chOff x="0" y="0"/>
            <a:chExt cx="10569263" cy="5985934"/>
          </a:xfrm>
        </p:grpSpPr>
        <p:sp>
          <p:nvSpPr>
            <p:cNvPr name="TextBox 13" id="13"/>
            <p:cNvSpPr txBox="true"/>
            <p:nvPr/>
          </p:nvSpPr>
          <p:spPr>
            <a:xfrm rot="0">
              <a:off x="0" y="-85725"/>
              <a:ext cx="10502912" cy="4832985"/>
            </a:xfrm>
            <a:prstGeom prst="rect">
              <a:avLst/>
            </a:prstGeom>
          </p:spPr>
          <p:txBody>
            <a:bodyPr anchor="t" rtlCol="false" tIns="0" lIns="0" bIns="0" rIns="0">
              <a:spAutoFit/>
            </a:bodyPr>
            <a:lstStyle/>
            <a:p>
              <a:pPr algn="l">
                <a:lnSpc>
                  <a:spcPts val="4199"/>
                </a:lnSpc>
              </a:pPr>
              <a:r>
                <a:rPr lang="en-US" sz="2799" b="true">
                  <a:solidFill>
                    <a:srgbClr val="2B2C30"/>
                  </a:solidFill>
                  <a:latin typeface="Public Sans Bold"/>
                  <a:ea typeface="Public Sans Bold"/>
                  <a:cs typeface="Public Sans Bold"/>
                  <a:sym typeface="Public Sans Bold"/>
                </a:rPr>
                <a:t>Smarter Cooking Starts with Smarter Forecasting</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 Our ML model predicts next-day food needs using past data,</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 helping mess halls cook just enough and cut down waste at the source.</a:t>
              </a:r>
            </a:p>
            <a:p>
              <a:pPr algn="l">
                <a:lnSpc>
                  <a:spcPts val="4199"/>
                </a:lnSpc>
              </a:pPr>
            </a:p>
          </p:txBody>
        </p:sp>
        <p:sp>
          <p:nvSpPr>
            <p:cNvPr name="TextBox 14" id="14"/>
            <p:cNvSpPr txBox="true"/>
            <p:nvPr/>
          </p:nvSpPr>
          <p:spPr>
            <a:xfrm rot="0">
              <a:off x="0" y="5353685"/>
              <a:ext cx="10569263" cy="632249"/>
            </a:xfrm>
            <a:prstGeom prst="rect">
              <a:avLst/>
            </a:prstGeom>
          </p:spPr>
          <p:txBody>
            <a:bodyPr anchor="t" rtlCol="false" tIns="0" lIns="0" bIns="0" rIns="0">
              <a:spAutoFit/>
            </a:bodyPr>
            <a:lstStyle/>
            <a:p>
              <a:pPr algn="l">
                <a:lnSpc>
                  <a:spcPts val="391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KEYBENEFITS</a:t>
            </a:r>
          </a:p>
        </p:txBody>
      </p:sp>
      <p:sp>
        <p:nvSpPr>
          <p:cNvPr name="TextBox 5" id="5"/>
          <p:cNvSpPr txBox="true"/>
          <p:nvPr/>
        </p:nvSpPr>
        <p:spPr>
          <a:xfrm rot="0">
            <a:off x="1016407" y="2249028"/>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Connects Surplus to Need</a:t>
            </a:r>
          </a:p>
        </p:txBody>
      </p:sp>
      <p:sp>
        <p:nvSpPr>
          <p:cNvPr name="TextBox 6" id="6"/>
          <p:cNvSpPr txBox="true"/>
          <p:nvPr/>
        </p:nvSpPr>
        <p:spPr>
          <a:xfrm rot="0">
            <a:off x="5176274" y="2249028"/>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Reduces Food Waste</a:t>
            </a:r>
          </a:p>
        </p:txBody>
      </p:sp>
      <p:sp>
        <p:nvSpPr>
          <p:cNvPr name="TextBox 7" id="7"/>
          <p:cNvSpPr txBox="true"/>
          <p:nvPr/>
        </p:nvSpPr>
        <p:spPr>
          <a:xfrm rot="0">
            <a:off x="9350276" y="2249028"/>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Prevents Overcooking</a:t>
            </a:r>
          </a:p>
        </p:txBody>
      </p:sp>
      <p:sp>
        <p:nvSpPr>
          <p:cNvPr name="TextBox 8" id="8"/>
          <p:cNvSpPr txBox="true"/>
          <p:nvPr/>
        </p:nvSpPr>
        <p:spPr>
          <a:xfrm rot="0">
            <a:off x="13533802" y="2249028"/>
            <a:ext cx="3773952" cy="615950"/>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Live Routing</a:t>
            </a:r>
          </a:p>
        </p:txBody>
      </p:sp>
      <p:sp>
        <p:nvSpPr>
          <p:cNvPr name="TextBox 9" id="9"/>
          <p:cNvSpPr txBox="true"/>
          <p:nvPr/>
        </p:nvSpPr>
        <p:spPr>
          <a:xfrm rot="0">
            <a:off x="1016407" y="3504545"/>
            <a:ext cx="3773952" cy="187071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Efficiently links mess halls and donors with NGOs and food distribution centers.</a:t>
            </a:r>
          </a:p>
          <a:p>
            <a:pPr algn="l">
              <a:lnSpc>
                <a:spcPts val="2659"/>
              </a:lnSpc>
            </a:pPr>
          </a:p>
          <a:p>
            <a:pPr algn="l">
              <a:lnSpc>
                <a:spcPts val="2659"/>
              </a:lnSpc>
            </a:pPr>
          </a:p>
        </p:txBody>
      </p:sp>
      <p:sp>
        <p:nvSpPr>
          <p:cNvPr name="TextBox 10" id="10"/>
          <p:cNvSpPr txBox="true"/>
          <p:nvPr/>
        </p:nvSpPr>
        <p:spPr>
          <a:xfrm rot="0">
            <a:off x="5176274" y="3504545"/>
            <a:ext cx="3772057" cy="2313305"/>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Minimizes mess waste through predictive analytics and smart tracking of leftovers.</a:t>
            </a:r>
          </a:p>
          <a:p>
            <a:pPr algn="l">
              <a:lnSpc>
                <a:spcPts val="2520"/>
              </a:lnSpc>
            </a:pPr>
          </a:p>
          <a:p>
            <a:pPr algn="l">
              <a:lnSpc>
                <a:spcPts val="3220"/>
              </a:lnSpc>
            </a:pPr>
          </a:p>
        </p:txBody>
      </p:sp>
      <p:sp>
        <p:nvSpPr>
          <p:cNvPr name="TextBox 11" id="11"/>
          <p:cNvSpPr txBox="true"/>
          <p:nvPr/>
        </p:nvSpPr>
        <p:spPr>
          <a:xfrm rot="0">
            <a:off x="9334247" y="3504545"/>
            <a:ext cx="3772057" cy="2331085"/>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Our ML model forecasts food requirements, helping mess staff cook just enough.</a:t>
            </a:r>
          </a:p>
          <a:p>
            <a:pPr algn="l">
              <a:lnSpc>
                <a:spcPts val="2520"/>
              </a:lnSpc>
            </a:pPr>
          </a:p>
          <a:p>
            <a:pPr algn="l">
              <a:lnSpc>
                <a:spcPts val="3359"/>
              </a:lnSpc>
            </a:pPr>
          </a:p>
        </p:txBody>
      </p:sp>
      <p:sp>
        <p:nvSpPr>
          <p:cNvPr name="TextBox 12" id="12"/>
          <p:cNvSpPr txBox="true"/>
          <p:nvPr/>
        </p:nvSpPr>
        <p:spPr>
          <a:xfrm rot="0">
            <a:off x="13492219" y="3504545"/>
            <a:ext cx="3767081" cy="226949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Route optimization ensures food reaches NGOs quickly and safely, minimizing spoilage.</a:t>
            </a:r>
          </a:p>
          <a:p>
            <a:pPr algn="l">
              <a:lnSpc>
                <a:spcPts val="2520"/>
              </a:lnSpc>
            </a:pPr>
          </a:p>
          <a:p>
            <a:pPr algn="l">
              <a:lnSpc>
                <a:spcPts val="2799"/>
              </a:lnSpc>
            </a:pPr>
          </a:p>
        </p:txBody>
      </p:sp>
      <p:sp>
        <p:nvSpPr>
          <p:cNvPr name="TextBox 13" id="13"/>
          <p:cNvSpPr txBox="true"/>
          <p:nvPr/>
        </p:nvSpPr>
        <p:spPr>
          <a:xfrm rot="0">
            <a:off x="1308628" y="5302321"/>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Instant Notifications</a:t>
            </a:r>
          </a:p>
        </p:txBody>
      </p:sp>
      <p:sp>
        <p:nvSpPr>
          <p:cNvPr name="TextBox 14" id="14"/>
          <p:cNvSpPr txBox="true"/>
          <p:nvPr/>
        </p:nvSpPr>
        <p:spPr>
          <a:xfrm rot="0">
            <a:off x="1308628" y="6928740"/>
            <a:ext cx="3773952" cy="239903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Donors and NGOs get real-time updates via email for every claim, delivery, and report.</a:t>
            </a:r>
          </a:p>
          <a:p>
            <a:pPr algn="l">
              <a:lnSpc>
                <a:spcPts val="3219"/>
              </a:lnSpc>
            </a:pPr>
          </a:p>
          <a:p>
            <a:pPr algn="l">
              <a:lnSpc>
                <a:spcPts val="3219"/>
              </a:lnSpc>
            </a:pPr>
          </a:p>
        </p:txBody>
      </p:sp>
      <p:sp>
        <p:nvSpPr>
          <p:cNvPr name="TextBox 15" id="15"/>
          <p:cNvSpPr txBox="true"/>
          <p:nvPr/>
        </p:nvSpPr>
        <p:spPr>
          <a:xfrm rot="0">
            <a:off x="5370048" y="5289530"/>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Supports Monthly Donors</a:t>
            </a:r>
          </a:p>
        </p:txBody>
      </p:sp>
      <p:sp>
        <p:nvSpPr>
          <p:cNvPr name="TextBox 16" id="16"/>
          <p:cNvSpPr txBox="true"/>
          <p:nvPr/>
        </p:nvSpPr>
        <p:spPr>
          <a:xfrm rot="0">
            <a:off x="5370048" y="6928740"/>
            <a:ext cx="3773952" cy="279908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Regular contributors get detailed impact reports showing meals served per month.</a:t>
            </a:r>
          </a:p>
          <a:p>
            <a:pPr algn="l">
              <a:lnSpc>
                <a:spcPts val="3219"/>
              </a:lnSpc>
            </a:pPr>
          </a:p>
          <a:p>
            <a:pPr algn="l">
              <a:lnSpc>
                <a:spcPts val="3219"/>
              </a:lnSpc>
            </a:pPr>
          </a:p>
          <a:p>
            <a:pPr algn="l">
              <a:lnSpc>
                <a:spcPts val="3219"/>
              </a:lnSpc>
            </a:pPr>
          </a:p>
        </p:txBody>
      </p:sp>
      <p:sp>
        <p:nvSpPr>
          <p:cNvPr name="TextBox 17" id="17"/>
          <p:cNvSpPr txBox="true"/>
          <p:nvPr/>
        </p:nvSpPr>
        <p:spPr>
          <a:xfrm rot="0">
            <a:off x="9239250" y="5165899"/>
            <a:ext cx="3539035" cy="2389096"/>
          </a:xfrm>
          <a:prstGeom prst="rect">
            <a:avLst/>
          </a:prstGeom>
        </p:spPr>
        <p:txBody>
          <a:bodyPr anchor="t" rtlCol="false" tIns="0" lIns="0" bIns="0" rIns="0">
            <a:spAutoFit/>
          </a:bodyPr>
          <a:lstStyle/>
          <a:p>
            <a:pPr algn="l">
              <a:lnSpc>
                <a:spcPts val="2235"/>
              </a:lnSpc>
            </a:pPr>
            <a:r>
              <a:rPr lang="en-US" sz="1596" b="true">
                <a:solidFill>
                  <a:srgbClr val="2B2C30"/>
                </a:solidFill>
                <a:latin typeface="Public Sans Bold"/>
                <a:ea typeface="Public Sans Bold"/>
                <a:cs typeface="Public Sans Bold"/>
                <a:sym typeface="Public Sans Bold"/>
              </a:rPr>
              <a:t>.</a:t>
            </a:r>
          </a:p>
          <a:p>
            <a:pPr algn="l">
              <a:lnSpc>
                <a:spcPts val="4249"/>
              </a:lnSpc>
            </a:pPr>
            <a:r>
              <a:rPr lang="en-US" sz="3035" b="true">
                <a:solidFill>
                  <a:srgbClr val="2B2C30"/>
                </a:solidFill>
                <a:latin typeface="Public Sans Bold"/>
                <a:ea typeface="Public Sans Bold"/>
                <a:cs typeface="Public Sans Bold"/>
                <a:sym typeface="Public Sans Bold"/>
              </a:rPr>
              <a:t>🚚 3rd Party Delivery Integration</a:t>
            </a:r>
          </a:p>
          <a:p>
            <a:pPr algn="l">
              <a:lnSpc>
                <a:spcPts val="4249"/>
              </a:lnSpc>
            </a:pPr>
          </a:p>
        </p:txBody>
      </p:sp>
      <p:sp>
        <p:nvSpPr>
          <p:cNvPr name="TextBox 18" id="18"/>
          <p:cNvSpPr txBox="true"/>
          <p:nvPr/>
        </p:nvSpPr>
        <p:spPr>
          <a:xfrm rot="0">
            <a:off x="9390240" y="6928740"/>
            <a:ext cx="3773952" cy="239903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Donations can be picked up by delivery services like Zepto when NGOs can't reach the donor.</a:t>
            </a:r>
          </a:p>
          <a:p>
            <a:pPr algn="l">
              <a:lnSpc>
                <a:spcPts val="3219"/>
              </a:lnSpc>
            </a:pPr>
          </a:p>
          <a:p>
            <a:pPr algn="l">
              <a:lnSpc>
                <a:spcPts val="3219"/>
              </a:lnSpc>
            </a:pPr>
          </a:p>
        </p:txBody>
      </p:sp>
      <p:sp>
        <p:nvSpPr>
          <p:cNvPr name="TextBox 19" id="19"/>
          <p:cNvSpPr txBox="true"/>
          <p:nvPr/>
        </p:nvSpPr>
        <p:spPr>
          <a:xfrm rot="0">
            <a:off x="13496829" y="5470109"/>
            <a:ext cx="3773952" cy="1235075"/>
          </a:xfrm>
          <a:prstGeom prst="rect">
            <a:avLst/>
          </a:prstGeom>
        </p:spPr>
        <p:txBody>
          <a:bodyPr anchor="t" rtlCol="false" tIns="0" lIns="0" bIns="0" rIns="0">
            <a:spAutoFit/>
          </a:bodyPr>
          <a:lstStyle/>
          <a:p>
            <a:pPr algn="l">
              <a:lnSpc>
                <a:spcPts val="4900"/>
              </a:lnSpc>
            </a:pPr>
            <a:r>
              <a:rPr lang="en-US" sz="3500" b="true">
                <a:solidFill>
                  <a:srgbClr val="2B2C30"/>
                </a:solidFill>
                <a:latin typeface="Public Sans Bold"/>
                <a:ea typeface="Public Sans Bold"/>
                <a:cs typeface="Public Sans Bold"/>
                <a:sym typeface="Public Sans Bold"/>
              </a:rPr>
              <a:t>📈 Scalable Architecture</a:t>
            </a:r>
          </a:p>
        </p:txBody>
      </p:sp>
      <p:sp>
        <p:nvSpPr>
          <p:cNvPr name="TextBox 20" id="20"/>
          <p:cNvSpPr txBox="true"/>
          <p:nvPr/>
        </p:nvSpPr>
        <p:spPr>
          <a:xfrm rot="0">
            <a:off x="13392791" y="6928740"/>
            <a:ext cx="3773952" cy="2399030"/>
          </a:xfrm>
          <a:prstGeom prst="rect">
            <a:avLst/>
          </a:prstGeom>
        </p:spPr>
        <p:txBody>
          <a:bodyPr anchor="t" rtlCol="false" tIns="0" lIns="0" bIns="0" rIns="0">
            <a:spAutoFit/>
          </a:bodyPr>
          <a:lstStyle/>
          <a:p>
            <a:pPr algn="l">
              <a:lnSpc>
                <a:spcPts val="3219"/>
              </a:lnSpc>
            </a:pPr>
            <a:r>
              <a:rPr lang="en-US" sz="2299">
                <a:solidFill>
                  <a:srgbClr val="2B2C30"/>
                </a:solidFill>
                <a:latin typeface="Public Sans"/>
                <a:ea typeface="Public Sans"/>
                <a:cs typeface="Public Sans"/>
                <a:sym typeface="Public Sans"/>
              </a:rPr>
              <a:t>Built to scale across campuses, communities, and cities—no infrastructure overhaul required.</a:t>
            </a:r>
          </a:p>
          <a:p>
            <a:pPr algn="l">
              <a:lnSpc>
                <a:spcPts val="3219"/>
              </a:lnSpc>
            </a:pPr>
          </a:p>
        </p:txBody>
      </p:sp>
      <p:sp>
        <p:nvSpPr>
          <p:cNvPr name="Freeform 21" id="21"/>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Freeform 3" id="3"/>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
        <p:nvSpPr>
          <p:cNvPr name="TextBox 4" id="4"/>
          <p:cNvSpPr txBox="true"/>
          <p:nvPr/>
        </p:nvSpPr>
        <p:spPr>
          <a:xfrm rot="0">
            <a:off x="1006871" y="942975"/>
            <a:ext cx="16230600" cy="648601"/>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UNIQUE SELLING POINTS</a:t>
            </a:r>
          </a:p>
        </p:txBody>
      </p:sp>
      <p:sp>
        <p:nvSpPr>
          <p:cNvPr name="AutoShape 5" id="5"/>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6" id="6"/>
          <p:cNvSpPr txBox="true"/>
          <p:nvPr/>
        </p:nvSpPr>
        <p:spPr>
          <a:xfrm rot="0">
            <a:off x="1028700" y="2152970"/>
            <a:ext cx="16242893" cy="7905110"/>
          </a:xfrm>
          <a:prstGeom prst="rect">
            <a:avLst/>
          </a:prstGeom>
        </p:spPr>
        <p:txBody>
          <a:bodyPr anchor="t" rtlCol="false" tIns="0" lIns="0" bIns="0" rIns="0">
            <a:spAutoFit/>
          </a:bodyPr>
          <a:lstStyle/>
          <a:p>
            <a:pPr algn="l" marL="1306273" indent="-653137" lvl="1">
              <a:lnSpc>
                <a:spcPts val="7865"/>
              </a:lnSpc>
              <a:buFont typeface="Arial"/>
              <a:buChar char="•"/>
            </a:pPr>
            <a:r>
              <a:rPr lang="en-US" sz="6050" spc="30">
                <a:solidFill>
                  <a:srgbClr val="2B2C30"/>
                </a:solidFill>
                <a:latin typeface="Playfair Display"/>
                <a:ea typeface="Playfair Display"/>
                <a:cs typeface="Playfair Display"/>
                <a:sym typeface="Playfair Display"/>
              </a:rPr>
              <a:t>Dual-pronged impact: Prevention + Reduction</a:t>
            </a:r>
          </a:p>
          <a:p>
            <a:pPr algn="l" marL="1306273" indent="-653137" lvl="1">
              <a:lnSpc>
                <a:spcPts val="7865"/>
              </a:lnSpc>
              <a:buFont typeface="Arial"/>
              <a:buChar char="•"/>
            </a:pPr>
            <a:r>
              <a:rPr lang="en-US" sz="6050" spc="30">
                <a:solidFill>
                  <a:srgbClr val="2B2C30"/>
                </a:solidFill>
                <a:latin typeface="Playfair Display"/>
                <a:ea typeface="Playfair Display"/>
                <a:cs typeface="Playfair Display"/>
                <a:sym typeface="Playfair Display"/>
              </a:rPr>
              <a:t>Focused on mess halls, where food waste is often overlooked</a:t>
            </a:r>
          </a:p>
          <a:p>
            <a:pPr algn="l" marL="1306273" indent="-653137" lvl="1">
              <a:lnSpc>
                <a:spcPts val="7865"/>
              </a:lnSpc>
              <a:buFont typeface="Arial"/>
              <a:buChar char="•"/>
            </a:pPr>
            <a:r>
              <a:rPr lang="en-US" sz="6050" spc="30">
                <a:solidFill>
                  <a:srgbClr val="2B2C30"/>
                </a:solidFill>
                <a:latin typeface="Playfair Display"/>
                <a:ea typeface="Playfair Display"/>
                <a:cs typeface="Playfair Display"/>
                <a:sym typeface="Playfair Display"/>
              </a:rPr>
              <a:t>Data-driven insights + real-time action</a:t>
            </a:r>
          </a:p>
          <a:p>
            <a:pPr algn="l" marL="1306273" indent="-653137" lvl="1">
              <a:lnSpc>
                <a:spcPts val="7865"/>
              </a:lnSpc>
              <a:buFont typeface="Arial"/>
              <a:buChar char="•"/>
            </a:pPr>
            <a:r>
              <a:rPr lang="en-US" sz="6050" spc="30">
                <a:solidFill>
                  <a:srgbClr val="2B2C30"/>
                </a:solidFill>
                <a:latin typeface="Playfair Display"/>
                <a:ea typeface="Playfair Display"/>
                <a:cs typeface="Playfair Display"/>
                <a:sym typeface="Playfair Display"/>
              </a:rPr>
              <a:t>Scalable, location-aware, and designed for sustainable social good</a:t>
            </a:r>
          </a:p>
          <a:p>
            <a:pPr algn="l">
              <a:lnSpc>
                <a:spcPts val="786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3492219" y="5939625"/>
            <a:ext cx="3767081" cy="2821305"/>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Donors can opt for monthly contributions to support logistics like third-party transport. In return, they receive a personalized impact report showing how many people were fed through their support—building trust and encouraging recurring generosity.</a:t>
            </a:r>
          </a:p>
          <a:p>
            <a:pPr algn="l">
              <a:lnSpc>
                <a:spcPts val="2520"/>
              </a:lnSpc>
            </a:pPr>
          </a:p>
        </p:txBody>
      </p:sp>
      <p:grpSp>
        <p:nvGrpSpPr>
          <p:cNvPr name="Group 5" id="5"/>
          <p:cNvGrpSpPr/>
          <p:nvPr/>
        </p:nvGrpSpPr>
        <p:grpSpPr>
          <a:xfrm rot="0">
            <a:off x="5608856" y="2604336"/>
            <a:ext cx="3339476" cy="1849433"/>
            <a:chOff x="0" y="0"/>
            <a:chExt cx="4452634" cy="2465911"/>
          </a:xfrm>
        </p:grpSpPr>
        <p:pic>
          <p:nvPicPr>
            <p:cNvPr name="Picture 6" id="6"/>
            <p:cNvPicPr>
              <a:picLocks noChangeAspect="true"/>
            </p:cNvPicPr>
            <p:nvPr/>
          </p:nvPicPr>
          <p:blipFill>
            <a:blip r:embed="rId2"/>
            <a:srcRect l="3411" t="0" r="3411" b="0"/>
            <a:stretch>
              <a:fillRect/>
            </a:stretch>
          </p:blipFill>
          <p:spPr>
            <a:xfrm flipH="false" flipV="false">
              <a:off x="0" y="0"/>
              <a:ext cx="4452634" cy="2465911"/>
            </a:xfrm>
            <a:prstGeom prst="rect">
              <a:avLst/>
            </a:prstGeom>
          </p:spPr>
        </p:pic>
      </p:grpSp>
      <p:grpSp>
        <p:nvGrpSpPr>
          <p:cNvPr name="Group 7" id="7"/>
          <p:cNvGrpSpPr/>
          <p:nvPr/>
        </p:nvGrpSpPr>
        <p:grpSpPr>
          <a:xfrm rot="0">
            <a:off x="9494173" y="2304424"/>
            <a:ext cx="2282342" cy="2269305"/>
            <a:chOff x="0" y="0"/>
            <a:chExt cx="3043123" cy="3025740"/>
          </a:xfrm>
        </p:grpSpPr>
        <p:pic>
          <p:nvPicPr>
            <p:cNvPr name="Picture 8" id="8"/>
            <p:cNvPicPr>
              <a:picLocks noChangeAspect="true"/>
            </p:cNvPicPr>
            <p:nvPr/>
          </p:nvPicPr>
          <p:blipFill>
            <a:blip r:embed="rId3"/>
            <a:srcRect l="0" t="285" r="0" b="285"/>
            <a:stretch>
              <a:fillRect/>
            </a:stretch>
          </p:blipFill>
          <p:spPr>
            <a:xfrm flipH="false" flipV="false">
              <a:off x="0" y="0"/>
              <a:ext cx="3043123" cy="3025740"/>
            </a:xfrm>
            <a:prstGeom prst="rect">
              <a:avLst/>
            </a:prstGeom>
          </p:spPr>
        </p:pic>
      </p:grpSp>
      <p:grpSp>
        <p:nvGrpSpPr>
          <p:cNvPr name="Group 9" id="9"/>
          <p:cNvGrpSpPr/>
          <p:nvPr/>
        </p:nvGrpSpPr>
        <p:grpSpPr>
          <a:xfrm rot="0">
            <a:off x="12457874" y="2697501"/>
            <a:ext cx="4511740" cy="1804127"/>
            <a:chOff x="0" y="0"/>
            <a:chExt cx="6015654" cy="2405503"/>
          </a:xfrm>
        </p:grpSpPr>
        <p:pic>
          <p:nvPicPr>
            <p:cNvPr name="Picture 10" id="10"/>
            <p:cNvPicPr>
              <a:picLocks noChangeAspect="true"/>
            </p:cNvPicPr>
            <p:nvPr/>
          </p:nvPicPr>
          <p:blipFill>
            <a:blip r:embed="rId4"/>
            <a:srcRect l="0" t="21860" r="0" b="21860"/>
            <a:stretch>
              <a:fillRect/>
            </a:stretch>
          </p:blipFill>
          <p:spPr>
            <a:xfrm flipH="false" flipV="false">
              <a:off x="0" y="0"/>
              <a:ext cx="6015654" cy="2405503"/>
            </a:xfrm>
            <a:prstGeom prst="rect">
              <a:avLst/>
            </a:prstGeom>
          </p:spPr>
        </p:pic>
      </p:grpSp>
      <p:sp>
        <p:nvSpPr>
          <p:cNvPr name="Freeform 11" id="11"/>
          <p:cNvSpPr/>
          <p:nvPr/>
        </p:nvSpPr>
        <p:spPr>
          <a:xfrm flipH="false" flipV="false" rot="0">
            <a:off x="1624646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5"/>
            <a:stretch>
              <a:fillRect l="0" t="0" r="0" b="0"/>
            </a:stretch>
          </a:blipFill>
        </p:spPr>
      </p:sp>
      <p:sp>
        <p:nvSpPr>
          <p:cNvPr name="Freeform 12" id="12"/>
          <p:cNvSpPr/>
          <p:nvPr/>
        </p:nvSpPr>
        <p:spPr>
          <a:xfrm flipH="false" flipV="false" rot="0">
            <a:off x="963389" y="2741883"/>
            <a:ext cx="4384830" cy="1711886"/>
          </a:xfrm>
          <a:custGeom>
            <a:avLst/>
            <a:gdLst/>
            <a:ahLst/>
            <a:cxnLst/>
            <a:rect r="r" b="b" t="t" l="l"/>
            <a:pathLst>
              <a:path h="1711886" w="4384830">
                <a:moveTo>
                  <a:pt x="0" y="0"/>
                </a:moveTo>
                <a:lnTo>
                  <a:pt x="4384831" y="0"/>
                </a:lnTo>
                <a:lnTo>
                  <a:pt x="4384831" y="1711886"/>
                </a:lnTo>
                <a:lnTo>
                  <a:pt x="0" y="1711886"/>
                </a:lnTo>
                <a:lnTo>
                  <a:pt x="0" y="0"/>
                </a:lnTo>
                <a:close/>
              </a:path>
            </a:pathLst>
          </a:custGeom>
          <a:blipFill>
            <a:blip r:embed="rId6"/>
            <a:stretch>
              <a:fillRect l="0" t="0" r="0" b="0"/>
            </a:stretch>
          </a:blipFill>
        </p:spPr>
      </p:sp>
      <p:sp>
        <p:nvSpPr>
          <p:cNvPr name="TextBox 13" id="1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CORE FUNCTIONALITIES: OVERVIEW </a:t>
            </a:r>
          </a:p>
        </p:txBody>
      </p:sp>
      <p:sp>
        <p:nvSpPr>
          <p:cNvPr name="TextBox 14" id="14"/>
          <p:cNvSpPr txBox="true"/>
          <p:nvPr/>
        </p:nvSpPr>
        <p:spPr>
          <a:xfrm rot="0">
            <a:off x="1016407" y="5334470"/>
            <a:ext cx="3773952" cy="464820"/>
          </a:xfrm>
          <a:prstGeom prst="rect">
            <a:avLst/>
          </a:prstGeom>
        </p:spPr>
        <p:txBody>
          <a:bodyPr anchor="t" rtlCol="false" tIns="0" lIns="0" bIns="0" rIns="0">
            <a:spAutoFit/>
          </a:bodyPr>
          <a:lstStyle/>
          <a:p>
            <a:pPr algn="l">
              <a:lnSpc>
                <a:spcPts val="3779"/>
              </a:lnSpc>
            </a:pPr>
            <a:r>
              <a:rPr lang="en-US" sz="2699" b="true">
                <a:solidFill>
                  <a:srgbClr val="2B2C30"/>
                </a:solidFill>
                <a:latin typeface="Public Sans Bold"/>
                <a:ea typeface="Public Sans Bold"/>
                <a:cs typeface="Public Sans Bold"/>
                <a:sym typeface="Public Sans Bold"/>
              </a:rPr>
              <a:t>Dedicated Dashboards</a:t>
            </a:r>
          </a:p>
        </p:txBody>
      </p:sp>
      <p:sp>
        <p:nvSpPr>
          <p:cNvPr name="TextBox 15" id="15"/>
          <p:cNvSpPr txBox="true"/>
          <p:nvPr/>
        </p:nvSpPr>
        <p:spPr>
          <a:xfrm rot="0">
            <a:off x="9421166" y="5016970"/>
            <a:ext cx="3772057" cy="798830"/>
          </a:xfrm>
          <a:prstGeom prst="rect">
            <a:avLst/>
          </a:prstGeom>
        </p:spPr>
        <p:txBody>
          <a:bodyPr anchor="t" rtlCol="false" tIns="0" lIns="0" bIns="0" rIns="0">
            <a:spAutoFit/>
          </a:bodyPr>
          <a:lstStyle/>
          <a:p>
            <a:pPr algn="l">
              <a:lnSpc>
                <a:spcPts val="3220"/>
              </a:lnSpc>
            </a:pPr>
            <a:r>
              <a:rPr lang="en-US" sz="2300" b="true">
                <a:solidFill>
                  <a:srgbClr val="2B2C30"/>
                </a:solidFill>
                <a:latin typeface="Public Sans Bold"/>
                <a:ea typeface="Public Sans Bold"/>
                <a:cs typeface="Public Sans Bold"/>
                <a:sym typeface="Public Sans Bold"/>
              </a:rPr>
              <a:t>ML-Based Forecasting Engine</a:t>
            </a:r>
          </a:p>
        </p:txBody>
      </p:sp>
      <p:sp>
        <p:nvSpPr>
          <p:cNvPr name="TextBox 16" id="16"/>
          <p:cNvSpPr txBox="true"/>
          <p:nvPr/>
        </p:nvSpPr>
        <p:spPr>
          <a:xfrm rot="0">
            <a:off x="13202533" y="4824702"/>
            <a:ext cx="3767081" cy="834390"/>
          </a:xfrm>
          <a:prstGeom prst="rect">
            <a:avLst/>
          </a:prstGeom>
        </p:spPr>
        <p:txBody>
          <a:bodyPr anchor="t" rtlCol="false" tIns="0" lIns="0" bIns="0" rIns="0">
            <a:spAutoFit/>
          </a:bodyPr>
          <a:lstStyle/>
          <a:p>
            <a:pPr algn="l">
              <a:lnSpc>
                <a:spcPts val="3359"/>
              </a:lnSpc>
            </a:pPr>
            <a:r>
              <a:rPr lang="en-US" sz="2400" b="true">
                <a:solidFill>
                  <a:srgbClr val="2B2C30"/>
                </a:solidFill>
                <a:latin typeface="Public Sans Bold"/>
                <a:ea typeface="Public Sans Bold"/>
                <a:cs typeface="Public Sans Bold"/>
                <a:sym typeface="Public Sans Bold"/>
              </a:rPr>
              <a:t>Impact-Driven Monthly Donations</a:t>
            </a:r>
          </a:p>
        </p:txBody>
      </p:sp>
      <p:sp>
        <p:nvSpPr>
          <p:cNvPr name="TextBox 17" id="17"/>
          <p:cNvSpPr txBox="true"/>
          <p:nvPr/>
        </p:nvSpPr>
        <p:spPr>
          <a:xfrm rot="0">
            <a:off x="1016407" y="5920575"/>
            <a:ext cx="3773952" cy="3944620"/>
          </a:xfrm>
          <a:prstGeom prst="rect">
            <a:avLst/>
          </a:prstGeom>
        </p:spPr>
        <p:txBody>
          <a:bodyPr anchor="t" rtlCol="false" tIns="0" lIns="0" bIns="0" rIns="0">
            <a:spAutoFit/>
          </a:bodyPr>
          <a:lstStyle/>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Donor Dashboard – Submit food availability, view claim status, and manage monthly donations.</a:t>
            </a:r>
          </a:p>
          <a:p>
            <a:pPr algn="l" marL="496567" indent="-248284" lvl="1">
              <a:lnSpc>
                <a:spcPts val="3219"/>
              </a:lnSpc>
              <a:buFont typeface="Arial"/>
              <a:buChar char="•"/>
            </a:pPr>
            <a:r>
              <a:rPr lang="en-US" sz="2299">
                <a:solidFill>
                  <a:srgbClr val="2B2C30"/>
                </a:solidFill>
                <a:latin typeface="Public Sans"/>
                <a:ea typeface="Public Sans"/>
                <a:cs typeface="Public Sans"/>
                <a:sym typeface="Public Sans"/>
              </a:rPr>
              <a:t> </a:t>
            </a:r>
            <a:r>
              <a:rPr lang="en-US" sz="2299">
                <a:solidFill>
                  <a:srgbClr val="2B2C30"/>
                </a:solidFill>
                <a:latin typeface="Public Sans"/>
                <a:ea typeface="Public Sans"/>
                <a:cs typeface="Public Sans"/>
                <a:sym typeface="Public Sans"/>
              </a:rPr>
              <a:t>NGO Dashboard – Browse live food cards, claim donations, and get route + ETA info.</a:t>
            </a:r>
          </a:p>
          <a:p>
            <a:pPr algn="l">
              <a:lnSpc>
                <a:spcPts val="3079"/>
              </a:lnSpc>
            </a:pPr>
          </a:p>
        </p:txBody>
      </p:sp>
      <p:sp>
        <p:nvSpPr>
          <p:cNvPr name="TextBox 18" id="18"/>
          <p:cNvSpPr txBox="true"/>
          <p:nvPr/>
        </p:nvSpPr>
        <p:spPr>
          <a:xfrm rot="0">
            <a:off x="5176274" y="5920575"/>
            <a:ext cx="3772057" cy="3718560"/>
          </a:xfrm>
          <a:prstGeom prst="rect">
            <a:avLst/>
          </a:prstGeom>
        </p:spPr>
        <p:txBody>
          <a:bodyPr anchor="t" rtlCol="false" tIns="0" lIns="0" bIns="0" rIns="0">
            <a:spAutoFit/>
          </a:bodyPr>
          <a:lstStyle/>
          <a:p>
            <a:pPr algn="l" marL="453388" indent="-226694" lvl="1">
              <a:lnSpc>
                <a:spcPts val="2939"/>
              </a:lnSpc>
              <a:buFont typeface="Arial"/>
              <a:buChar char="•"/>
            </a:pPr>
            <a:r>
              <a:rPr lang="en-US" sz="2099">
                <a:solidFill>
                  <a:srgbClr val="2B2C30"/>
                </a:solidFill>
                <a:latin typeface="Public Sans"/>
                <a:ea typeface="Public Sans"/>
                <a:cs typeface="Public Sans"/>
                <a:sym typeface="Public Sans"/>
              </a:rPr>
              <a:t>Location-Aware Routing – Uses OpenRouteService API for live distance and time estimation.</a:t>
            </a:r>
          </a:p>
          <a:p>
            <a:pPr algn="l" marL="453388" indent="-226694" lvl="1">
              <a:lnSpc>
                <a:spcPts val="2939"/>
              </a:lnSpc>
              <a:buFont typeface="Arial"/>
              <a:buChar char="•"/>
            </a:pPr>
            <a:r>
              <a:rPr lang="en-US" sz="2099">
                <a:solidFill>
                  <a:srgbClr val="2B2C30"/>
                </a:solidFill>
                <a:latin typeface="Public Sans"/>
                <a:ea typeface="Public Sans"/>
                <a:cs typeface="Public Sans"/>
                <a:sym typeface="Public Sans"/>
              </a:rPr>
              <a:t> </a:t>
            </a:r>
            <a:r>
              <a:rPr lang="en-US" sz="2099">
                <a:solidFill>
                  <a:srgbClr val="2B2C30"/>
                </a:solidFill>
                <a:latin typeface="Public Sans"/>
                <a:ea typeface="Public Sans"/>
                <a:cs typeface="Public Sans"/>
                <a:sym typeface="Public Sans"/>
              </a:rPr>
              <a:t>Notification System – Instant email/SMS alerts via Firebase or Flask-Mail on food claims and deliveries.</a:t>
            </a:r>
          </a:p>
          <a:p>
            <a:pPr algn="l">
              <a:lnSpc>
                <a:spcPts val="2939"/>
              </a:lnSpc>
            </a:pPr>
          </a:p>
        </p:txBody>
      </p:sp>
      <p:sp>
        <p:nvSpPr>
          <p:cNvPr name="TextBox 19" id="19"/>
          <p:cNvSpPr txBox="true"/>
          <p:nvPr/>
        </p:nvSpPr>
        <p:spPr>
          <a:xfrm rot="0">
            <a:off x="9334247" y="5939625"/>
            <a:ext cx="3772057" cy="313563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A multi-output regression model trained on historical mess data (including attendance, day of week, previous waste levels) predicts multiple food quantities for the next day. This helps mess staff prepare accurate portions, preventing overcooking and minimizing waste at the source.</a:t>
            </a:r>
          </a:p>
          <a:p>
            <a:pPr algn="l">
              <a:lnSpc>
                <a:spcPts val="2520"/>
              </a:lnSpc>
            </a:pPr>
          </a:p>
        </p:txBody>
      </p:sp>
      <p:sp>
        <p:nvSpPr>
          <p:cNvPr name="TextBox 20" id="20"/>
          <p:cNvSpPr txBox="true"/>
          <p:nvPr/>
        </p:nvSpPr>
        <p:spPr>
          <a:xfrm rot="0">
            <a:off x="5348220" y="4981410"/>
            <a:ext cx="3773952" cy="869950"/>
          </a:xfrm>
          <a:prstGeom prst="rect">
            <a:avLst/>
          </a:prstGeom>
        </p:spPr>
        <p:txBody>
          <a:bodyPr anchor="t" rtlCol="false" tIns="0" lIns="0" bIns="0" rIns="0">
            <a:spAutoFit/>
          </a:bodyPr>
          <a:lstStyle/>
          <a:p>
            <a:pPr algn="l">
              <a:lnSpc>
                <a:spcPts val="3499"/>
              </a:lnSpc>
            </a:pPr>
            <a:r>
              <a:rPr lang="en-US" sz="2499" b="true">
                <a:solidFill>
                  <a:srgbClr val="2B2C30"/>
                </a:solidFill>
                <a:latin typeface="Public Sans Bold"/>
                <a:ea typeface="Public Sans Bold"/>
                <a:cs typeface="Public Sans Bold"/>
                <a:sym typeface="Public Sans Bold"/>
              </a:rPr>
              <a:t>Real-Time Alerts &amp; Communication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Food Bridge</a:t>
            </a:r>
          </a:p>
        </p:txBody>
      </p:sp>
      <p:sp>
        <p:nvSpPr>
          <p:cNvPr name="AutoShape 3" id="3"/>
          <p:cNvSpPr/>
          <p:nvPr/>
        </p:nvSpPr>
        <p:spPr>
          <a:xfrm flipV="true">
            <a:off x="-7086597" y="1033462"/>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6265514" y="8245200"/>
            <a:ext cx="1398645" cy="1398645"/>
          </a:xfrm>
          <a:custGeom>
            <a:avLst/>
            <a:gdLst/>
            <a:ahLst/>
            <a:cxnLst/>
            <a:rect r="r" b="b" t="t" l="l"/>
            <a:pathLst>
              <a:path h="1398645" w="1398645">
                <a:moveTo>
                  <a:pt x="0" y="0"/>
                </a:moveTo>
                <a:lnTo>
                  <a:pt x="1398645" y="0"/>
                </a:lnTo>
                <a:lnTo>
                  <a:pt x="1398645" y="1398646"/>
                </a:lnTo>
                <a:lnTo>
                  <a:pt x="0" y="1398646"/>
                </a:lnTo>
                <a:lnTo>
                  <a:pt x="0" y="0"/>
                </a:lnTo>
                <a:close/>
              </a:path>
            </a:pathLst>
          </a:custGeom>
          <a:blipFill>
            <a:blip r:embed="rId2"/>
            <a:stretch>
              <a:fillRect l="0" t="0" r="0" b="0"/>
            </a:stretch>
          </a:blipFill>
        </p:spPr>
      </p:sp>
      <p:sp>
        <p:nvSpPr>
          <p:cNvPr name="Freeform 5" id="5"/>
          <p:cNvSpPr/>
          <p:nvPr/>
        </p:nvSpPr>
        <p:spPr>
          <a:xfrm flipH="false" flipV="false" rot="0">
            <a:off x="1971335" y="2165321"/>
            <a:ext cx="14345324" cy="7092979"/>
          </a:xfrm>
          <a:custGeom>
            <a:avLst/>
            <a:gdLst/>
            <a:ahLst/>
            <a:cxnLst/>
            <a:rect r="r" b="b" t="t" l="l"/>
            <a:pathLst>
              <a:path h="7092979" w="14345324">
                <a:moveTo>
                  <a:pt x="0" y="0"/>
                </a:moveTo>
                <a:lnTo>
                  <a:pt x="14345324" y="0"/>
                </a:lnTo>
                <a:lnTo>
                  <a:pt x="14345324" y="7092979"/>
                </a:lnTo>
                <a:lnTo>
                  <a:pt x="0" y="7092979"/>
                </a:lnTo>
                <a:lnTo>
                  <a:pt x="0" y="0"/>
                </a:lnTo>
                <a:close/>
              </a:path>
            </a:pathLst>
          </a:custGeom>
          <a:blipFill>
            <a:blip r:embed="rId3"/>
            <a:stretch>
              <a:fillRect l="-6935" t="-24697" r="0" b="-5968"/>
            </a:stretch>
          </a:blipFill>
        </p:spPr>
      </p:sp>
      <p:sp>
        <p:nvSpPr>
          <p:cNvPr name="Freeform 6" id="6"/>
          <p:cNvSpPr/>
          <p:nvPr/>
        </p:nvSpPr>
        <p:spPr>
          <a:xfrm flipH="false" flipV="false" rot="0">
            <a:off x="0" y="6790497"/>
            <a:ext cx="3660977" cy="2467803"/>
          </a:xfrm>
          <a:custGeom>
            <a:avLst/>
            <a:gdLst/>
            <a:ahLst/>
            <a:cxnLst/>
            <a:rect r="r" b="b" t="t" l="l"/>
            <a:pathLst>
              <a:path h="2467803" w="3660977">
                <a:moveTo>
                  <a:pt x="0" y="0"/>
                </a:moveTo>
                <a:lnTo>
                  <a:pt x="3660977" y="0"/>
                </a:lnTo>
                <a:lnTo>
                  <a:pt x="3660977" y="2467803"/>
                </a:lnTo>
                <a:lnTo>
                  <a:pt x="0" y="2467803"/>
                </a:lnTo>
                <a:lnTo>
                  <a:pt x="0" y="0"/>
                </a:lnTo>
                <a:close/>
              </a:path>
            </a:pathLst>
          </a:custGeom>
          <a:blipFill>
            <a:blip r:embed="rId4"/>
            <a:stretch>
              <a:fillRect l="-10051" t="0" r="-10051" b="0"/>
            </a:stretch>
          </a:blipFill>
        </p:spPr>
      </p:sp>
      <p:sp>
        <p:nvSpPr>
          <p:cNvPr name="Freeform 7" id="7"/>
          <p:cNvSpPr/>
          <p:nvPr/>
        </p:nvSpPr>
        <p:spPr>
          <a:xfrm flipH="false" flipV="false" rot="0">
            <a:off x="4402132" y="870174"/>
            <a:ext cx="1555860" cy="3343187"/>
          </a:xfrm>
          <a:custGeom>
            <a:avLst/>
            <a:gdLst/>
            <a:ahLst/>
            <a:cxnLst/>
            <a:rect r="r" b="b" t="t" l="l"/>
            <a:pathLst>
              <a:path h="3343187" w="1555860">
                <a:moveTo>
                  <a:pt x="0" y="0"/>
                </a:moveTo>
                <a:lnTo>
                  <a:pt x="1555859" y="0"/>
                </a:lnTo>
                <a:lnTo>
                  <a:pt x="1555859" y="3343187"/>
                </a:lnTo>
                <a:lnTo>
                  <a:pt x="0" y="3343187"/>
                </a:lnTo>
                <a:lnTo>
                  <a:pt x="0" y="0"/>
                </a:lnTo>
                <a:close/>
              </a:path>
            </a:pathLst>
          </a:custGeom>
          <a:blipFill>
            <a:blip r:embed="rId5"/>
            <a:stretch>
              <a:fillRect l="-14906" t="0" r="-7827" b="-6937"/>
            </a:stretch>
          </a:blipFill>
        </p:spPr>
      </p:sp>
      <p:sp>
        <p:nvSpPr>
          <p:cNvPr name="Freeform 8" id="8"/>
          <p:cNvSpPr/>
          <p:nvPr/>
        </p:nvSpPr>
        <p:spPr>
          <a:xfrm flipH="false" flipV="false" rot="0">
            <a:off x="8778549" y="728830"/>
            <a:ext cx="2063237" cy="3075867"/>
          </a:xfrm>
          <a:custGeom>
            <a:avLst/>
            <a:gdLst/>
            <a:ahLst/>
            <a:cxnLst/>
            <a:rect r="r" b="b" t="t" l="l"/>
            <a:pathLst>
              <a:path h="3075867" w="2063237">
                <a:moveTo>
                  <a:pt x="0" y="0"/>
                </a:moveTo>
                <a:lnTo>
                  <a:pt x="2063237" y="0"/>
                </a:lnTo>
                <a:lnTo>
                  <a:pt x="2063237" y="3075867"/>
                </a:lnTo>
                <a:lnTo>
                  <a:pt x="0" y="3075867"/>
                </a:lnTo>
                <a:lnTo>
                  <a:pt x="0" y="0"/>
                </a:lnTo>
                <a:close/>
              </a:path>
            </a:pathLst>
          </a:custGeom>
          <a:blipFill>
            <a:blip r:embed="rId6"/>
            <a:stretch>
              <a:fillRect l="-77270" t="0" r="-135847" b="-17881"/>
            </a:stretch>
          </a:blipFill>
        </p:spPr>
      </p:sp>
      <p:sp>
        <p:nvSpPr>
          <p:cNvPr name="Freeform 9" id="9"/>
          <p:cNvSpPr/>
          <p:nvPr/>
        </p:nvSpPr>
        <p:spPr>
          <a:xfrm flipH="false" flipV="false" rot="0">
            <a:off x="13662344" y="870174"/>
            <a:ext cx="4339163" cy="2934523"/>
          </a:xfrm>
          <a:custGeom>
            <a:avLst/>
            <a:gdLst/>
            <a:ahLst/>
            <a:cxnLst/>
            <a:rect r="r" b="b" t="t" l="l"/>
            <a:pathLst>
              <a:path h="2934523" w="4339163">
                <a:moveTo>
                  <a:pt x="0" y="0"/>
                </a:moveTo>
                <a:lnTo>
                  <a:pt x="4339163" y="0"/>
                </a:lnTo>
                <a:lnTo>
                  <a:pt x="4339163" y="2934523"/>
                </a:lnTo>
                <a:lnTo>
                  <a:pt x="0" y="2934523"/>
                </a:lnTo>
                <a:lnTo>
                  <a:pt x="0" y="0"/>
                </a:lnTo>
                <a:close/>
              </a:path>
            </a:pathLst>
          </a:custGeom>
          <a:blipFill>
            <a:blip r:embed="rId7"/>
            <a:stretch>
              <a:fillRect l="-20496" t="0" r="0" b="0"/>
            </a:stretch>
          </a:blipFill>
        </p:spPr>
      </p:sp>
      <p:sp>
        <p:nvSpPr>
          <p:cNvPr name="Freeform 10" id="10"/>
          <p:cNvSpPr/>
          <p:nvPr/>
        </p:nvSpPr>
        <p:spPr>
          <a:xfrm flipH="false" flipV="false" rot="0">
            <a:off x="6583506" y="7277023"/>
            <a:ext cx="1974365" cy="3335000"/>
          </a:xfrm>
          <a:custGeom>
            <a:avLst/>
            <a:gdLst/>
            <a:ahLst/>
            <a:cxnLst/>
            <a:rect r="r" b="b" t="t" l="l"/>
            <a:pathLst>
              <a:path h="3335000" w="1974365">
                <a:moveTo>
                  <a:pt x="0" y="0"/>
                </a:moveTo>
                <a:lnTo>
                  <a:pt x="1974365" y="0"/>
                </a:lnTo>
                <a:lnTo>
                  <a:pt x="1974365" y="3335000"/>
                </a:lnTo>
                <a:lnTo>
                  <a:pt x="0" y="3335000"/>
                </a:lnTo>
                <a:lnTo>
                  <a:pt x="0" y="0"/>
                </a:lnTo>
                <a:close/>
              </a:path>
            </a:pathLst>
          </a:custGeom>
          <a:blipFill>
            <a:blip r:embed="rId8"/>
            <a:stretch>
              <a:fillRect l="-66425" t="-10390" r="-181755" b="-5298"/>
            </a:stretch>
          </a:blipFill>
        </p:spPr>
      </p:sp>
      <p:sp>
        <p:nvSpPr>
          <p:cNvPr name="Freeform 11" id="11"/>
          <p:cNvSpPr/>
          <p:nvPr/>
        </p:nvSpPr>
        <p:spPr>
          <a:xfrm flipH="false" flipV="false" rot="0">
            <a:off x="10490651" y="7007786"/>
            <a:ext cx="2850741" cy="1237414"/>
          </a:xfrm>
          <a:custGeom>
            <a:avLst/>
            <a:gdLst/>
            <a:ahLst/>
            <a:cxnLst/>
            <a:rect r="r" b="b" t="t" l="l"/>
            <a:pathLst>
              <a:path h="1237414" w="2850741">
                <a:moveTo>
                  <a:pt x="0" y="0"/>
                </a:moveTo>
                <a:lnTo>
                  <a:pt x="2850741" y="0"/>
                </a:lnTo>
                <a:lnTo>
                  <a:pt x="2850741" y="1237414"/>
                </a:lnTo>
                <a:lnTo>
                  <a:pt x="0" y="1237414"/>
                </a:lnTo>
                <a:lnTo>
                  <a:pt x="0" y="0"/>
                </a:lnTo>
                <a:close/>
              </a:path>
            </a:pathLst>
          </a:custGeom>
          <a:blipFill>
            <a:blip r:embed="rId9"/>
            <a:stretch>
              <a:fillRect l="-12493" t="-28168" r="-42870" b="-72717"/>
            </a:stretch>
          </a:blipFill>
        </p:spPr>
      </p:sp>
      <p:sp>
        <p:nvSpPr>
          <p:cNvPr name="TextBox 12" id="12"/>
          <p:cNvSpPr txBox="true"/>
          <p:nvPr/>
        </p:nvSpPr>
        <p:spPr>
          <a:xfrm rot="0">
            <a:off x="442571" y="2190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FLOW OF THE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DAGkyQAQxws</dc:identifier>
  <dcterms:modified xsi:type="dcterms:W3CDTF">2011-08-01T06:04:30Z</dcterms:modified>
  <cp:revision>1</cp:revision>
  <dc:title>Food Bridge</dc:title>
</cp:coreProperties>
</file>