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57" r:id="rId3"/>
    <p:sldId id="369" r:id="rId4"/>
    <p:sldId id="370" r:id="rId5"/>
    <p:sldId id="372" r:id="rId6"/>
    <p:sldId id="373" r:id="rId7"/>
    <p:sldId id="374" r:id="rId8"/>
    <p:sldId id="379" r:id="rId9"/>
    <p:sldId id="385" r:id="rId10"/>
    <p:sldId id="386" r:id="rId11"/>
    <p:sldId id="387" r:id="rId12"/>
    <p:sldId id="392" r:id="rId13"/>
    <p:sldId id="393" r:id="rId14"/>
    <p:sldId id="376" r:id="rId15"/>
    <p:sldId id="389" r:id="rId16"/>
    <p:sldId id="390" r:id="rId17"/>
    <p:sldId id="391" r:id="rId18"/>
    <p:sldId id="375" r:id="rId19"/>
    <p:sldId id="377" r:id="rId20"/>
    <p:sldId id="381" r:id="rId21"/>
    <p:sldId id="383" r:id="rId22"/>
    <p:sldId id="3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p14="http://schemas.microsoft.com/office/powerpoint/2010/main" xmlns=""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xmlns=""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xmlns=""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xmlns=""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xmlns=""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xmlns=""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xmlns=""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xmlns=""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xmlns=""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xmlns=""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xmlns=""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xmlns=""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IN" sz="1800"/>
          </a:p>
        </p:txBody>
      </p:sp>
      <p:sp>
        <p:nvSpPr>
          <p:cNvPr id="4102" name="Rectangle 6">
            <a:extLst>
              <a:ext uri="{FF2B5EF4-FFF2-40B4-BE49-F238E27FC236}">
                <a16:creationId xmlns=""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xmlns=""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655FB75-EA23-05A2-65B0-3FBB7B85AFC1}"/>
              </a:ext>
            </a:extLst>
          </p:cNvPr>
          <p:cNvPicPr>
            <a:picLocks noChangeAspect="1"/>
          </p:cNvPicPr>
          <p:nvPr/>
        </p:nvPicPr>
        <p:blipFill>
          <a:blip r:embed="rId4" cstate="print"/>
          <a:stretch>
            <a:fillRect/>
          </a:stretch>
        </p:blipFill>
        <p:spPr>
          <a:xfrm>
            <a:off x="80384" y="89477"/>
            <a:ext cx="2924175" cy="952500"/>
          </a:xfrm>
          <a:prstGeom prst="rect">
            <a:avLst/>
          </a:prstGeom>
        </p:spPr>
      </p:pic>
      <p:pic>
        <p:nvPicPr>
          <p:cNvPr id="7" name="Picture 6">
            <a:extLst>
              <a:ext uri="{FF2B5EF4-FFF2-40B4-BE49-F238E27FC236}">
                <a16:creationId xmlns="" xmlns:a16="http://schemas.microsoft.com/office/drawing/2014/main" id="{FB5478A0-E400-6B2F-4B52-61D3A263B2D2}"/>
              </a:ext>
            </a:extLst>
          </p:cNvPr>
          <p:cNvPicPr>
            <a:picLocks noChangeAspect="1"/>
          </p:cNvPicPr>
          <p:nvPr/>
        </p:nvPicPr>
        <p:blipFill>
          <a:blip r:embed="rId5" cstate="print"/>
          <a:stretch>
            <a:fillRect/>
          </a:stretch>
        </p:blipFill>
        <p:spPr>
          <a:xfrm>
            <a:off x="11111491" y="64077"/>
            <a:ext cx="1000125" cy="1143000"/>
          </a:xfrm>
          <a:prstGeom prst="rect">
            <a:avLst/>
          </a:prstGeom>
        </p:spPr>
      </p:pic>
      <p:sp>
        <p:nvSpPr>
          <p:cNvPr id="9" name="Title 1">
            <a:extLst>
              <a:ext uri="{FF2B5EF4-FFF2-40B4-BE49-F238E27FC236}">
                <a16:creationId xmlns=""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rgbClr val="7030A0"/>
                </a:solidFill>
                <a:ea typeface="+mn-ea"/>
              </a:rPr>
              <a:t>SMART CITY: GOVERNMENT SCHEME CHATBOT</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 xmlns:a16="http://schemas.microsoft.com/office/drawing/2014/main" id="{2D19DAE3-8F95-230C-D485-225341D07DA1}"/>
              </a:ext>
            </a:extLst>
          </p:cNvPr>
          <p:cNvSpPr txBox="1">
            <a:spLocks noChangeArrowheads="1"/>
          </p:cNvSpPr>
          <p:nvPr/>
        </p:nvSpPr>
        <p:spPr bwMode="auto">
          <a:xfrm>
            <a:off x="962889" y="5183902"/>
            <a:ext cx="375958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2400" b="1" dirty="0" smtClean="0">
                <a:solidFill>
                  <a:srgbClr val="FF0000"/>
                </a:solidFill>
              </a:rPr>
              <a:t>Dr . K.Ananthajothi </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 xmlns:a16="http://schemas.microsoft.com/office/drawing/2014/main" id="{19A39F01-D00C-AF01-020F-6FE15F5B4206}"/>
              </a:ext>
            </a:extLst>
          </p:cNvPr>
          <p:cNvSpPr txBox="1">
            <a:spLocks noChangeArrowheads="1"/>
          </p:cNvSpPr>
          <p:nvPr/>
        </p:nvSpPr>
        <p:spPr bwMode="auto">
          <a:xfrm>
            <a:off x="7906990" y="4483258"/>
            <a:ext cx="35052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smtClean="0">
                <a:solidFill>
                  <a:srgbClr val="FF0000"/>
                </a:solidFill>
              </a:rPr>
              <a:t>Madhulika</a:t>
            </a:r>
            <a:r>
              <a:rPr lang="en-US" altLang="en-IN" sz="2400" b="1" dirty="0" smtClean="0">
                <a:solidFill>
                  <a:srgbClr val="FF0000"/>
                </a:solidFill>
              </a:rPr>
              <a:t> G        210701139</a:t>
            </a:r>
            <a:endParaRPr lang="en-US" altLang="en-IN" sz="2400" b="1" dirty="0">
              <a:solidFill>
                <a:srgbClr val="FF0000"/>
              </a:solidFill>
            </a:endParaRPr>
          </a:p>
          <a:p>
            <a:pPr>
              <a:spcBef>
                <a:spcPct val="0"/>
              </a:spcBef>
              <a:buClrTx/>
              <a:buNone/>
            </a:pPr>
            <a:r>
              <a:rPr lang="en-US" altLang="en-IN" sz="2400" b="1" dirty="0" err="1" smtClean="0">
                <a:solidFill>
                  <a:srgbClr val="FF0000"/>
                </a:solidFill>
              </a:rPr>
              <a:t>Mahalakshmi</a:t>
            </a:r>
            <a:r>
              <a:rPr lang="en-US" altLang="en-IN" sz="2400" b="1" dirty="0" smtClean="0">
                <a:solidFill>
                  <a:srgbClr val="FF0000"/>
                </a:solidFill>
              </a:rPr>
              <a:t> K                       210701143</a:t>
            </a:r>
          </a:p>
          <a:p>
            <a:pPr>
              <a:spcBef>
                <a:spcPct val="0"/>
              </a:spcBef>
              <a:buClrTx/>
              <a:buNone/>
            </a:pPr>
            <a:r>
              <a:rPr lang="en-US" altLang="en-IN" sz="2400" b="1" dirty="0" err="1" smtClean="0">
                <a:solidFill>
                  <a:srgbClr val="FF0000"/>
                </a:solidFill>
              </a:rPr>
              <a:t>NaveenKumar</a:t>
            </a:r>
            <a:r>
              <a:rPr lang="en-US" altLang="en-IN" sz="2400" b="1" dirty="0" smtClean="0">
                <a:solidFill>
                  <a:srgbClr val="FF0000"/>
                </a:solidFill>
              </a:rPr>
              <a:t> S</a:t>
            </a:r>
          </a:p>
          <a:p>
            <a:pPr>
              <a:spcBef>
                <a:spcPct val="0"/>
              </a:spcBef>
              <a:buClrTx/>
              <a:buNone/>
            </a:pPr>
            <a:r>
              <a:rPr lang="en-US" altLang="en-IN" sz="2400" b="1" dirty="0" smtClean="0">
                <a:solidFill>
                  <a:srgbClr val="FF0000"/>
                </a:solidFill>
              </a:rPr>
              <a:t>210701175</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smtClean="0">
                <a:solidFill>
                  <a:srgbClr val="002060"/>
                </a:solidFill>
                <a:latin typeface="Verdana" panose="020B0604030504040204" pitchFamily="34" charset="0"/>
                <a:ea typeface="+mn-ea"/>
                <a:cs typeface="+mn-cs"/>
              </a:rPr>
              <a:t>CS19621 </a:t>
            </a:r>
            <a:r>
              <a:rPr lang="en-IN" sz="2800" b="1" dirty="0">
                <a:solidFill>
                  <a:srgbClr val="002060"/>
                </a:solidFill>
                <a:latin typeface="Verdana" panose="020B0604030504040204" pitchFamily="34" charset="0"/>
                <a:ea typeface="+mn-ea"/>
                <a:cs typeface="+mn-cs"/>
              </a:rPr>
              <a:t>– </a:t>
            </a:r>
            <a:r>
              <a:rPr lang="en-IN" sz="2800" b="1" dirty="0" smtClean="0">
                <a:solidFill>
                  <a:srgbClr val="002060"/>
                </a:solidFill>
                <a:latin typeface="Verdana" panose="020B0604030504040204" pitchFamily="34" charset="0"/>
                <a:ea typeface="+mn-ea"/>
                <a:cs typeface="+mn-cs"/>
              </a:rPr>
              <a:t>PRIEE</a:t>
            </a:r>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xmlns="" val="42331392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6B5F68-697A-47DF-83E4-564FF5FD70A2}"/>
              </a:ext>
            </a:extLst>
          </p:cNvPr>
          <p:cNvSpPr>
            <a:spLocks noGrp="1"/>
          </p:cNvSpPr>
          <p:nvPr>
            <p:ph type="title"/>
          </p:nvPr>
        </p:nvSpPr>
        <p:spPr/>
        <p:txBody>
          <a:bodyPr/>
          <a:lstStyle/>
          <a:p>
            <a:r>
              <a:rPr lang="en-US" sz="3200" b="1" dirty="0">
                <a:solidFill>
                  <a:srgbClr val="FF0000"/>
                </a:solidFill>
              </a:rPr>
              <a:t>Functional Description of Module</a:t>
            </a:r>
            <a:endParaRPr lang="en-IN" sz="3200" dirty="0"/>
          </a:p>
        </p:txBody>
      </p:sp>
      <p:sp>
        <p:nvSpPr>
          <p:cNvPr id="3" name="Content Placeholder 2">
            <a:extLst>
              <a:ext uri="{FF2B5EF4-FFF2-40B4-BE49-F238E27FC236}">
                <a16:creationId xmlns=""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smtClean="0">
                <a:effectLst/>
                <a:latin typeface="Times New Roman" panose="02020603050405020304" pitchFamily="18" charset="0"/>
                <a:ea typeface="Times New Roman" panose="02020603050405020304" pitchFamily="18" charset="0"/>
              </a:rPr>
              <a:t>Chat Module</a:t>
            </a:r>
            <a:r>
              <a:rPr lang="en-US" sz="2400" b="1" dirty="0">
                <a:effectLst/>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The Menu based chat bot module is responsible for fetching the scheme detail from the deep learning model by sending request to the endpoint. It displays the information in the interface. The eligibility and benefit of the scheme is also provided by it. Start a new conversation to know about other scheme.</a:t>
            </a:r>
            <a:endParaRPr lang="en-IN" sz="2400" dirty="0"/>
          </a:p>
        </p:txBody>
      </p:sp>
      <p:sp>
        <p:nvSpPr>
          <p:cNvPr id="4" name="Date Placeholder 3">
            <a:extLst>
              <a:ext uri="{FF2B5EF4-FFF2-40B4-BE49-F238E27FC236}">
                <a16:creationId xmlns="" xmlns:a16="http://schemas.microsoft.com/office/drawing/2014/main" id="{AC2BA71A-2DA0-4E23-A7BB-88B4127CDB1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xmlns="" val="2126721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02FD47-F85F-44B1-B4AD-BC1BBB19A90E}"/>
              </a:ext>
            </a:extLst>
          </p:cNvPr>
          <p:cNvSpPr>
            <a:spLocks noGrp="1"/>
          </p:cNvSpPr>
          <p:nvPr>
            <p:ph type="title"/>
          </p:nvPr>
        </p:nvSpPr>
        <p:spPr/>
        <p:txBody>
          <a:bodyPr/>
          <a:lstStyle/>
          <a:p>
            <a:r>
              <a:rPr lang="en-US" altLang="en-US" sz="3200" b="1" dirty="0" smtClean="0">
                <a:solidFill>
                  <a:srgbClr val="FF0000"/>
                </a:solidFill>
              </a:rPr>
              <a:t>Implementation</a:t>
            </a:r>
            <a:endParaRPr lang="en-IN" sz="3200" dirty="0"/>
          </a:p>
        </p:txBody>
      </p:sp>
      <p:sp>
        <p:nvSpPr>
          <p:cNvPr id="4" name="Date Placeholder 3">
            <a:extLst>
              <a:ext uri="{FF2B5EF4-FFF2-40B4-BE49-F238E27FC236}">
                <a16:creationId xmlns=""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1028" name="Picture 4"/>
          <p:cNvPicPr>
            <a:picLocks noChangeAspect="1" noChangeArrowheads="1"/>
          </p:cNvPicPr>
          <p:nvPr/>
        </p:nvPicPr>
        <p:blipFill>
          <a:blip r:embed="rId2" cstate="print"/>
          <a:srcRect/>
          <a:stretch>
            <a:fillRect/>
          </a:stretch>
        </p:blipFill>
        <p:spPr bwMode="auto">
          <a:xfrm>
            <a:off x="1564522" y="1770926"/>
            <a:ext cx="9077679" cy="4299995"/>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2125320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02FD47-F85F-44B1-B4AD-BC1BBB19A90E}"/>
              </a:ext>
            </a:extLst>
          </p:cNvPr>
          <p:cNvSpPr>
            <a:spLocks noGrp="1"/>
          </p:cNvSpPr>
          <p:nvPr>
            <p:ph type="title"/>
          </p:nvPr>
        </p:nvSpPr>
        <p:spPr/>
        <p:txBody>
          <a:bodyPr/>
          <a:lstStyle/>
          <a:p>
            <a:r>
              <a:rPr lang="en-US" altLang="en-US" sz="3200" b="1" dirty="0" smtClean="0">
                <a:solidFill>
                  <a:srgbClr val="FF0000"/>
                </a:solidFill>
              </a:rPr>
              <a:t>Implementation</a:t>
            </a:r>
            <a:endParaRPr lang="en-IN" sz="3200" dirty="0"/>
          </a:p>
        </p:txBody>
      </p:sp>
      <p:sp>
        <p:nvSpPr>
          <p:cNvPr id="4" name="Date Placeholder 3">
            <a:extLst>
              <a:ext uri="{FF2B5EF4-FFF2-40B4-BE49-F238E27FC236}">
                <a16:creationId xmlns=""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6146" name="Picture 2"/>
          <p:cNvPicPr>
            <a:picLocks noChangeAspect="1" noChangeArrowheads="1"/>
          </p:cNvPicPr>
          <p:nvPr/>
        </p:nvPicPr>
        <p:blipFill>
          <a:blip r:embed="rId2" cstate="print"/>
          <a:srcRect/>
          <a:stretch>
            <a:fillRect/>
          </a:stretch>
        </p:blipFill>
        <p:spPr bwMode="auto">
          <a:xfrm>
            <a:off x="856526" y="2493593"/>
            <a:ext cx="10453867" cy="2260930"/>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2125320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02FD47-F85F-44B1-B4AD-BC1BBB19A90E}"/>
              </a:ext>
            </a:extLst>
          </p:cNvPr>
          <p:cNvSpPr>
            <a:spLocks noGrp="1"/>
          </p:cNvSpPr>
          <p:nvPr>
            <p:ph type="title"/>
          </p:nvPr>
        </p:nvSpPr>
        <p:spPr/>
        <p:txBody>
          <a:bodyPr/>
          <a:lstStyle/>
          <a:p>
            <a:r>
              <a:rPr lang="en-US" altLang="en-US" sz="3200" b="1" dirty="0" smtClean="0">
                <a:solidFill>
                  <a:srgbClr val="FF0000"/>
                </a:solidFill>
              </a:rPr>
              <a:t>Implementation</a:t>
            </a:r>
            <a:endParaRPr lang="en-IN" sz="3200" dirty="0"/>
          </a:p>
        </p:txBody>
      </p:sp>
      <p:sp>
        <p:nvSpPr>
          <p:cNvPr id="4" name="Date Placeholder 3">
            <a:extLst>
              <a:ext uri="{FF2B5EF4-FFF2-40B4-BE49-F238E27FC236}">
                <a16:creationId xmlns=""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7170" name="Picture 2"/>
          <p:cNvPicPr>
            <a:picLocks noChangeAspect="1" noChangeArrowheads="1"/>
          </p:cNvPicPr>
          <p:nvPr/>
        </p:nvPicPr>
        <p:blipFill>
          <a:blip r:embed="rId2" cstate="print"/>
          <a:srcRect/>
          <a:stretch>
            <a:fillRect/>
          </a:stretch>
        </p:blipFill>
        <p:spPr bwMode="auto">
          <a:xfrm>
            <a:off x="2031412" y="1731172"/>
            <a:ext cx="8061726" cy="4357535"/>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2125320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smtClean="0">
                <a:solidFill>
                  <a:srgbClr val="FF0000"/>
                </a:solidFill>
              </a:rPr>
              <a:t>Implementation</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14</a:t>
            </a:fld>
            <a:endParaRPr lang="en-US" altLang="en-US"/>
          </a:p>
        </p:txBody>
      </p:sp>
      <p:pic>
        <p:nvPicPr>
          <p:cNvPr id="2052" name="Picture 4"/>
          <p:cNvPicPr>
            <a:picLocks noChangeAspect="1" noChangeArrowheads="1"/>
          </p:cNvPicPr>
          <p:nvPr/>
        </p:nvPicPr>
        <p:blipFill>
          <a:blip r:embed="rId2" cstate="print"/>
          <a:srcRect/>
          <a:stretch>
            <a:fillRect/>
          </a:stretch>
        </p:blipFill>
        <p:spPr bwMode="auto">
          <a:xfrm>
            <a:off x="1444901" y="1747779"/>
            <a:ext cx="9334752" cy="4336828"/>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4109638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50F3A5-3DAD-43F6-BC7E-104998CFA381}"/>
              </a:ext>
            </a:extLst>
          </p:cNvPr>
          <p:cNvSpPr>
            <a:spLocks noGrp="1"/>
          </p:cNvSpPr>
          <p:nvPr>
            <p:ph type="title"/>
          </p:nvPr>
        </p:nvSpPr>
        <p:spPr/>
        <p:txBody>
          <a:bodyPr/>
          <a:lstStyle/>
          <a:p>
            <a:r>
              <a:rPr lang="en-US" altLang="en-US" sz="3200" b="1" dirty="0" smtClean="0">
                <a:solidFill>
                  <a:srgbClr val="FF0000"/>
                </a:solidFill>
              </a:rPr>
              <a:t>Implementation</a:t>
            </a:r>
            <a:endParaRPr lang="en-IN" sz="3200" dirty="0"/>
          </a:p>
        </p:txBody>
      </p:sp>
      <p:sp>
        <p:nvSpPr>
          <p:cNvPr id="4" name="Date Placeholder 3">
            <a:extLst>
              <a:ext uri="{FF2B5EF4-FFF2-40B4-BE49-F238E27FC236}">
                <a16:creationId xmlns="" xmlns:a16="http://schemas.microsoft.com/office/drawing/2014/main" id="{B001E23B-A7BE-4A68-A90F-2973D95175B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3076" name="Picture 4"/>
          <p:cNvPicPr>
            <a:picLocks noChangeAspect="1" noChangeArrowheads="1"/>
          </p:cNvPicPr>
          <p:nvPr/>
        </p:nvPicPr>
        <p:blipFill>
          <a:blip r:embed="rId2" cstate="print"/>
          <a:srcRect/>
          <a:stretch>
            <a:fillRect/>
          </a:stretch>
        </p:blipFill>
        <p:spPr bwMode="auto">
          <a:xfrm>
            <a:off x="1551006" y="1705699"/>
            <a:ext cx="9055803" cy="4396508"/>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1232345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088B59-001D-4BE9-8620-7D0EA9798CC2}"/>
              </a:ext>
            </a:extLst>
          </p:cNvPr>
          <p:cNvSpPr>
            <a:spLocks noGrp="1"/>
          </p:cNvSpPr>
          <p:nvPr>
            <p:ph type="title"/>
          </p:nvPr>
        </p:nvSpPr>
        <p:spPr/>
        <p:txBody>
          <a:bodyPr/>
          <a:lstStyle/>
          <a:p>
            <a:r>
              <a:rPr lang="en-US" altLang="en-US" sz="3200" b="1" dirty="0" smtClean="0">
                <a:solidFill>
                  <a:srgbClr val="FF0000"/>
                </a:solidFill>
              </a:rPr>
              <a:t>Implementation</a:t>
            </a:r>
            <a:endParaRPr lang="en-IN" sz="3200" dirty="0"/>
          </a:p>
        </p:txBody>
      </p:sp>
      <p:sp>
        <p:nvSpPr>
          <p:cNvPr id="4" name="Date Placeholder 3">
            <a:extLst>
              <a:ext uri="{FF2B5EF4-FFF2-40B4-BE49-F238E27FC236}">
                <a16:creationId xmlns="" xmlns:a16="http://schemas.microsoft.com/office/drawing/2014/main" id="{73989042-CA96-4203-B7C8-8F81CE4946C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pic>
        <p:nvPicPr>
          <p:cNvPr id="4099" name="Picture 3"/>
          <p:cNvPicPr>
            <a:picLocks noChangeAspect="1" noChangeArrowheads="1"/>
          </p:cNvPicPr>
          <p:nvPr/>
        </p:nvPicPr>
        <p:blipFill>
          <a:blip r:embed="rId2" cstate="print"/>
          <a:srcRect/>
          <a:stretch>
            <a:fillRect/>
          </a:stretch>
        </p:blipFill>
        <p:spPr bwMode="auto">
          <a:xfrm>
            <a:off x="1556005" y="1736203"/>
            <a:ext cx="8992941" cy="4361244"/>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365171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BAD64-F488-4B91-9F5E-19A02855A544}"/>
              </a:ext>
            </a:extLst>
          </p:cNvPr>
          <p:cNvSpPr>
            <a:spLocks noGrp="1"/>
          </p:cNvSpPr>
          <p:nvPr>
            <p:ph type="title"/>
          </p:nvPr>
        </p:nvSpPr>
        <p:spPr/>
        <p:txBody>
          <a:bodyPr/>
          <a:lstStyle/>
          <a:p>
            <a:r>
              <a:rPr lang="en-US" altLang="en-US" sz="3200" b="1" dirty="0" smtClean="0">
                <a:solidFill>
                  <a:srgbClr val="FF0000"/>
                </a:solidFill>
              </a:rPr>
              <a:t>Implementation</a:t>
            </a:r>
            <a:endParaRPr lang="en-IN" sz="3200" dirty="0"/>
          </a:p>
        </p:txBody>
      </p:sp>
      <p:sp>
        <p:nvSpPr>
          <p:cNvPr id="4" name="Date Placeholder 3">
            <a:extLst>
              <a:ext uri="{FF2B5EF4-FFF2-40B4-BE49-F238E27FC236}">
                <a16:creationId xmlns="" xmlns:a16="http://schemas.microsoft.com/office/drawing/2014/main" id="{5F4B4769-1BD5-42F4-A46D-41F2DF154D56}"/>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F3EB86FC-6CAB-4DF4-B6B6-4DEE806C54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8E874BC3-D7FC-48A0-B991-01F209201963}"/>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pic>
        <p:nvPicPr>
          <p:cNvPr id="5123" name="Picture 3"/>
          <p:cNvPicPr>
            <a:picLocks noChangeAspect="1" noChangeArrowheads="1"/>
          </p:cNvPicPr>
          <p:nvPr/>
        </p:nvPicPr>
        <p:blipFill>
          <a:blip r:embed="rId2" cstate="print"/>
          <a:srcRect/>
          <a:stretch>
            <a:fillRect/>
          </a:stretch>
        </p:blipFill>
        <p:spPr bwMode="auto">
          <a:xfrm>
            <a:off x="1545241" y="1766910"/>
            <a:ext cx="8929848" cy="4321375"/>
          </a:xfrm>
          <a:prstGeom prst="rect">
            <a:avLst/>
          </a:prstGeom>
          <a:noFill/>
          <a:ln w="9525">
            <a:solidFill>
              <a:schemeClr val="bg2">
                <a:lumMod val="90000"/>
              </a:schemeClr>
            </a:solidFill>
            <a:miter lim="800000"/>
            <a:headEnd/>
            <a:tailEnd/>
          </a:ln>
          <a:effectLst/>
        </p:spPr>
      </p:pic>
    </p:spTree>
    <p:extLst>
      <p:ext uri="{BB962C8B-B14F-4D97-AF65-F5344CB8AC3E}">
        <p14:creationId xmlns:p14="http://schemas.microsoft.com/office/powerpoint/2010/main" xmlns="" val="4289065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a:t>
            </a:r>
            <a:endParaRPr lang="en-IN" sz="32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812800" y="1606795"/>
            <a:ext cx="10668000" cy="4267200"/>
          </a:xfrm>
        </p:spPr>
        <p:txBody>
          <a:bodyPr/>
          <a:lstStyle/>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summary, </a:t>
            </a:r>
            <a:r>
              <a:rPr lang="en-US" sz="2400" dirty="0" smtClean="0">
                <a:latin typeface="Times New Roman" pitchFamily="18" charset="0"/>
                <a:cs typeface="Times New Roman" pitchFamily="18" charset="0"/>
              </a:rPr>
              <a:t>government </a:t>
            </a:r>
            <a:r>
              <a:rPr lang="en-US" sz="2400" dirty="0">
                <a:latin typeface="Times New Roman" pitchFamily="18" charset="0"/>
                <a:cs typeface="Times New Roman" pitchFamily="18" charset="0"/>
              </a:rPr>
              <a:t>scheme information </a:t>
            </a:r>
            <a:r>
              <a:rPr lang="en-US" sz="2400" dirty="0" smtClean="0">
                <a:latin typeface="Times New Roman" pitchFamily="18" charset="0"/>
                <a:cs typeface="Times New Roman" pitchFamily="18" charset="0"/>
              </a:rPr>
              <a:t>chat bot </a:t>
            </a:r>
            <a:r>
              <a:rPr lang="en-US" sz="2400" dirty="0">
                <a:latin typeface="Times New Roman" pitchFamily="18" charset="0"/>
                <a:cs typeface="Times New Roman" pitchFamily="18" charset="0"/>
              </a:rPr>
              <a:t>empowers citizens with easy access to relevant programs. This user-friendly web application allows users to explore various government schemes, understand eligibility criteria, and access application procedures. It delivers instant responses to users' queries by eliminating search time. It provides relevant information about the scheme, reducing complexity. It increases user engagement by providing an intuitive interface and engaging conversation. </a:t>
            </a:r>
            <a:r>
              <a:rPr lang="en-US" sz="2400" dirty="0" smtClean="0">
                <a:latin typeface="Times New Roman" pitchFamily="18" charset="0"/>
                <a:cs typeface="Times New Roman" pitchFamily="18" charset="0"/>
              </a:rPr>
              <a:t>Additionally the chat bot provides dynamic interactions and overcomes the disadvantages of static websites.</a:t>
            </a:r>
            <a:r>
              <a:rPr lang="en-US" sz="2400" dirty="0"/>
              <a:t/>
            </a:r>
            <a:br>
              <a:rPr lang="en-US" sz="2400" dirty="0"/>
            </a:b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xmlns="" val="2369166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1143000" marR="302895" lvl="2" indent="-228600" algn="just">
              <a:lnSpc>
                <a:spcPct val="100000"/>
              </a:lnSpc>
              <a:spcAft>
                <a:spcPts val="0"/>
              </a:spcAft>
              <a:buSzPts val="1400"/>
              <a:buNone/>
              <a:tabLst>
                <a:tab pos="781685" algn="l"/>
                <a:tab pos="782320" algn="l"/>
              </a:tabLst>
            </a:pPr>
            <a:r>
              <a:rPr lang="en-US" sz="2400" spc="-25" dirty="0" smtClean="0">
                <a:latin typeface="Times New Roman"/>
                <a:ea typeface="Times New Roman"/>
              </a:rPr>
              <a:t>1) </a:t>
            </a:r>
            <a:r>
              <a:rPr lang="en-US" sz="2400" spc="-25" dirty="0" err="1" smtClean="0">
                <a:latin typeface="Times New Roman"/>
                <a:ea typeface="Times New Roman"/>
              </a:rPr>
              <a:t>Pardo</a:t>
            </a:r>
            <a:r>
              <a:rPr lang="en-US" sz="2400" spc="-25" dirty="0" smtClean="0">
                <a:latin typeface="Times New Roman"/>
                <a:ea typeface="Times New Roman"/>
              </a:rPr>
              <a:t>,</a:t>
            </a:r>
            <a:r>
              <a:rPr lang="en-US" sz="2400" spc="-55" dirty="0" smtClean="0">
                <a:latin typeface="Times New Roman"/>
                <a:ea typeface="Times New Roman"/>
              </a:rPr>
              <a:t> </a:t>
            </a:r>
            <a:r>
              <a:rPr lang="en-US" sz="2400" spc="-25" dirty="0" smtClean="0">
                <a:latin typeface="Times New Roman"/>
                <a:ea typeface="Times New Roman"/>
              </a:rPr>
              <a:t>T.</a:t>
            </a:r>
            <a:r>
              <a:rPr lang="en-US" sz="2400" spc="-50" dirty="0" smtClean="0">
                <a:latin typeface="Times New Roman"/>
                <a:ea typeface="Times New Roman"/>
              </a:rPr>
              <a:t> </a:t>
            </a:r>
            <a:r>
              <a:rPr lang="en-US" sz="2400" spc="-25" dirty="0" smtClean="0">
                <a:latin typeface="Times New Roman"/>
                <a:ea typeface="Times New Roman"/>
              </a:rPr>
              <a:t>A.,</a:t>
            </a:r>
            <a:r>
              <a:rPr lang="en-US" sz="2400" spc="-55" dirty="0" smtClean="0">
                <a:latin typeface="Times New Roman"/>
                <a:ea typeface="Times New Roman"/>
              </a:rPr>
              <a:t> </a:t>
            </a:r>
            <a:r>
              <a:rPr lang="en-US" sz="2400" spc="-25" dirty="0" smtClean="0">
                <a:latin typeface="Times New Roman"/>
                <a:ea typeface="Times New Roman"/>
              </a:rPr>
              <a:t>&amp;</a:t>
            </a:r>
            <a:r>
              <a:rPr lang="en-US" sz="2400" spc="-40" dirty="0" smtClean="0">
                <a:latin typeface="Times New Roman"/>
                <a:ea typeface="Times New Roman"/>
              </a:rPr>
              <a:t> </a:t>
            </a:r>
            <a:r>
              <a:rPr lang="en-US" sz="2400" spc="-25" dirty="0" smtClean="0">
                <a:latin typeface="Times New Roman"/>
                <a:ea typeface="Times New Roman"/>
              </a:rPr>
              <a:t>Dawes,</a:t>
            </a:r>
            <a:r>
              <a:rPr lang="en-US" sz="2400" spc="-50" dirty="0" smtClean="0">
                <a:latin typeface="Times New Roman"/>
                <a:ea typeface="Times New Roman"/>
              </a:rPr>
              <a:t> </a:t>
            </a:r>
            <a:r>
              <a:rPr lang="en-US" sz="2400" spc="-25" dirty="0" smtClean="0">
                <a:latin typeface="Times New Roman"/>
                <a:ea typeface="Times New Roman"/>
              </a:rPr>
              <a:t>S.</a:t>
            </a:r>
            <a:r>
              <a:rPr lang="en-US" sz="2400" spc="-55" dirty="0" smtClean="0">
                <a:latin typeface="Times New Roman"/>
                <a:ea typeface="Times New Roman"/>
              </a:rPr>
              <a:t> </a:t>
            </a:r>
            <a:r>
              <a:rPr lang="en-US" sz="2400" spc="-25" dirty="0" smtClean="0">
                <a:latin typeface="Times New Roman"/>
                <a:ea typeface="Times New Roman"/>
              </a:rPr>
              <a:t>S.</a:t>
            </a:r>
            <a:r>
              <a:rPr lang="en-US" sz="2400" spc="-55" dirty="0" smtClean="0">
                <a:latin typeface="Times New Roman"/>
                <a:ea typeface="Times New Roman"/>
              </a:rPr>
              <a:t> </a:t>
            </a:r>
            <a:r>
              <a:rPr lang="en-US" sz="2400" spc="-25" dirty="0" smtClean="0">
                <a:latin typeface="Times New Roman"/>
                <a:ea typeface="Times New Roman"/>
              </a:rPr>
              <a:t>(2005).</a:t>
            </a:r>
            <a:r>
              <a:rPr lang="en-US" sz="2400" spc="-50" dirty="0" smtClean="0">
                <a:latin typeface="Times New Roman"/>
                <a:ea typeface="Times New Roman"/>
              </a:rPr>
              <a:t> </a:t>
            </a:r>
            <a:r>
              <a:rPr lang="en-US" sz="2400" spc="-25" dirty="0" smtClean="0">
                <a:latin typeface="Times New Roman"/>
                <a:ea typeface="Times New Roman"/>
              </a:rPr>
              <a:t>Digital</a:t>
            </a:r>
            <a:r>
              <a:rPr lang="en-US" sz="2400" spc="-40" dirty="0" smtClean="0">
                <a:latin typeface="Times New Roman"/>
                <a:ea typeface="Times New Roman"/>
              </a:rPr>
              <a:t> </a:t>
            </a:r>
            <a:r>
              <a:rPr lang="en-US" sz="2400" spc="-25" dirty="0" smtClean="0">
                <a:latin typeface="Times New Roman"/>
                <a:ea typeface="Times New Roman"/>
              </a:rPr>
              <a:t>Government: Building </a:t>
            </a:r>
            <a:r>
              <a:rPr lang="en-US" sz="2400" spc="-25" dirty="0" smtClean="0">
                <a:latin typeface="Times New Roman"/>
                <a:ea typeface="Times New Roman"/>
              </a:rPr>
              <a:t>a</a:t>
            </a:r>
            <a:r>
              <a:rPr lang="en-US" sz="2400" spc="-50" dirty="0" smtClean="0">
                <a:latin typeface="Times New Roman"/>
                <a:ea typeface="Times New Roman"/>
              </a:rPr>
              <a:t> </a:t>
            </a:r>
            <a:r>
              <a:rPr lang="en-US" sz="2400" spc="-25" dirty="0" err="1" smtClean="0">
                <a:latin typeface="Times New Roman"/>
                <a:ea typeface="Times New Roman"/>
              </a:rPr>
              <a:t>Platfom</a:t>
            </a:r>
            <a:r>
              <a:rPr lang="en-US" sz="2400" spc="-335" dirty="0" smtClean="0">
                <a:latin typeface="Times New Roman"/>
                <a:ea typeface="Times New Roman"/>
              </a:rPr>
              <a:t> </a:t>
            </a:r>
            <a:r>
              <a:rPr lang="en-US" sz="2400" spc="-25" dirty="0" smtClean="0">
                <a:latin typeface="Times New Roman"/>
                <a:ea typeface="Times New Roman"/>
              </a:rPr>
              <a:t>for</a:t>
            </a:r>
            <a:r>
              <a:rPr lang="en-US" sz="2400" spc="-10" dirty="0" smtClean="0">
                <a:latin typeface="Times New Roman"/>
                <a:ea typeface="Times New Roman"/>
              </a:rPr>
              <a:t> </a:t>
            </a:r>
            <a:r>
              <a:rPr lang="en-US" sz="2400" spc="-25" dirty="0" smtClean="0">
                <a:latin typeface="Times New Roman"/>
                <a:ea typeface="Times New Roman"/>
              </a:rPr>
              <a:t>Transformation.</a:t>
            </a:r>
            <a:r>
              <a:rPr lang="en-US" sz="2400" spc="-15" dirty="0" smtClean="0">
                <a:latin typeface="Times New Roman"/>
                <a:ea typeface="Times New Roman"/>
              </a:rPr>
              <a:t> </a:t>
            </a:r>
            <a:r>
              <a:rPr lang="en-US" sz="2400" spc="-25" dirty="0" smtClean="0">
                <a:latin typeface="Times New Roman"/>
                <a:ea typeface="Times New Roman"/>
              </a:rPr>
              <a:t>"The</a:t>
            </a:r>
            <a:r>
              <a:rPr lang="en-US" sz="2400" spc="-5" dirty="0" smtClean="0">
                <a:latin typeface="Times New Roman"/>
                <a:ea typeface="Times New Roman"/>
              </a:rPr>
              <a:t> </a:t>
            </a:r>
            <a:r>
              <a:rPr lang="en-US" sz="2400" spc="-25" dirty="0" smtClean="0">
                <a:latin typeface="Times New Roman"/>
                <a:ea typeface="Times New Roman"/>
              </a:rPr>
              <a:t>Information</a:t>
            </a:r>
            <a:r>
              <a:rPr lang="en-US" sz="2400" spc="5" dirty="0" smtClean="0">
                <a:latin typeface="Times New Roman"/>
                <a:ea typeface="Times New Roman"/>
              </a:rPr>
              <a:t> </a:t>
            </a:r>
            <a:r>
              <a:rPr lang="en-US" sz="2400" spc="-25" dirty="0" smtClean="0">
                <a:latin typeface="Times New Roman"/>
                <a:ea typeface="Times New Roman"/>
              </a:rPr>
              <a:t>Society",</a:t>
            </a:r>
            <a:r>
              <a:rPr lang="en-US" sz="2400" spc="10" dirty="0" smtClean="0">
                <a:latin typeface="Times New Roman"/>
                <a:ea typeface="Times New Roman"/>
              </a:rPr>
              <a:t> </a:t>
            </a:r>
            <a:r>
              <a:rPr lang="en-US" sz="2400" spc="-25" dirty="0" smtClean="0">
                <a:latin typeface="Times New Roman"/>
                <a:ea typeface="Times New Roman"/>
              </a:rPr>
              <a:t>21(3),</a:t>
            </a:r>
            <a:r>
              <a:rPr lang="en-US" sz="2400" spc="-20" dirty="0" smtClean="0">
                <a:latin typeface="Times New Roman"/>
                <a:ea typeface="Times New Roman"/>
              </a:rPr>
              <a:t> </a:t>
            </a:r>
            <a:r>
              <a:rPr lang="en-US" sz="2400" spc="-25" dirty="0" smtClean="0">
                <a:latin typeface="Times New Roman"/>
                <a:ea typeface="Times New Roman"/>
              </a:rPr>
              <a:t>223-235.</a:t>
            </a:r>
            <a:endParaRPr lang="en-US" sz="1800" spc="-25" dirty="0" smtClean="0">
              <a:latin typeface="Times New Roman"/>
              <a:ea typeface="Times New Roman"/>
            </a:endParaRPr>
          </a:p>
          <a:p>
            <a:pPr marL="1143000" marR="699770" lvl="2" indent="-228600" algn="just">
              <a:lnSpc>
                <a:spcPct val="100000"/>
              </a:lnSpc>
              <a:spcBef>
                <a:spcPts val="695"/>
              </a:spcBef>
              <a:spcAft>
                <a:spcPts val="0"/>
              </a:spcAft>
              <a:buSzPts val="1400"/>
              <a:buNone/>
              <a:tabLst>
                <a:tab pos="918845" algn="l"/>
                <a:tab pos="919480" algn="l"/>
              </a:tabLst>
            </a:pPr>
            <a:r>
              <a:rPr lang="en-US" sz="2400" spc="-25" dirty="0" smtClean="0">
                <a:latin typeface="Times New Roman"/>
                <a:ea typeface="Times New Roman"/>
              </a:rPr>
              <a:t>2) Gomez, R., &amp; </a:t>
            </a:r>
            <a:r>
              <a:rPr lang="en-US" sz="2400" spc="-25" dirty="0" err="1" smtClean="0">
                <a:latin typeface="Times New Roman"/>
                <a:ea typeface="Times New Roman"/>
              </a:rPr>
              <a:t>Galperin</a:t>
            </a:r>
            <a:r>
              <a:rPr lang="en-US" sz="2400" spc="-25" dirty="0" smtClean="0">
                <a:latin typeface="Times New Roman"/>
                <a:ea typeface="Times New Roman"/>
              </a:rPr>
              <a:t>, H. (2007). Digital Inclusion: Towards a </a:t>
            </a:r>
            <a:r>
              <a:rPr lang="en-US" sz="2400" spc="-25" dirty="0" smtClean="0">
                <a:latin typeface="Times New Roman"/>
                <a:ea typeface="Times New Roman"/>
              </a:rPr>
              <a:t>More</a:t>
            </a:r>
            <a:r>
              <a:rPr lang="en-US" sz="2400" spc="-335" dirty="0" smtClean="0">
                <a:latin typeface="Times New Roman"/>
                <a:ea typeface="Times New Roman"/>
              </a:rPr>
              <a:t> </a:t>
            </a:r>
            <a:r>
              <a:rPr lang="en-US" sz="2400" spc="-25" dirty="0" smtClean="0">
                <a:latin typeface="Times New Roman"/>
                <a:ea typeface="Times New Roman"/>
              </a:rPr>
              <a:t>Inclusive</a:t>
            </a:r>
            <a:r>
              <a:rPr lang="en-US" sz="2400" spc="-30" dirty="0" smtClean="0">
                <a:latin typeface="Times New Roman"/>
                <a:ea typeface="Times New Roman"/>
              </a:rPr>
              <a:t> </a:t>
            </a:r>
            <a:r>
              <a:rPr lang="en-US" sz="2400" spc="-25" dirty="0" smtClean="0">
                <a:latin typeface="Times New Roman"/>
                <a:ea typeface="Times New Roman"/>
              </a:rPr>
              <a:t>Information</a:t>
            </a:r>
            <a:r>
              <a:rPr lang="en-US" sz="2400" spc="-30" dirty="0" smtClean="0">
                <a:latin typeface="Times New Roman"/>
                <a:ea typeface="Times New Roman"/>
              </a:rPr>
              <a:t> </a:t>
            </a:r>
            <a:r>
              <a:rPr lang="en-US" sz="2400" spc="-25" dirty="0" smtClean="0">
                <a:latin typeface="Times New Roman"/>
                <a:ea typeface="Times New Roman"/>
              </a:rPr>
              <a:t>Society.</a:t>
            </a:r>
            <a:r>
              <a:rPr lang="en-US" sz="2400" spc="-30" dirty="0" smtClean="0">
                <a:latin typeface="Times New Roman"/>
                <a:ea typeface="Times New Roman"/>
              </a:rPr>
              <a:t> </a:t>
            </a:r>
            <a:r>
              <a:rPr lang="en-US" sz="2400" spc="-25" dirty="0" smtClean="0">
                <a:latin typeface="Times New Roman"/>
                <a:ea typeface="Times New Roman"/>
              </a:rPr>
              <a:t>"The Journal</a:t>
            </a:r>
            <a:r>
              <a:rPr lang="en-US" sz="2400" spc="-10" dirty="0" smtClean="0">
                <a:latin typeface="Times New Roman"/>
                <a:ea typeface="Times New Roman"/>
              </a:rPr>
              <a:t> </a:t>
            </a:r>
            <a:r>
              <a:rPr lang="en-US" sz="2400" spc="-25" dirty="0" smtClean="0">
                <a:latin typeface="Times New Roman"/>
                <a:ea typeface="Times New Roman"/>
              </a:rPr>
              <a:t>of </a:t>
            </a:r>
            <a:r>
              <a:rPr lang="en-US" sz="2400" spc="-25" dirty="0" smtClean="0">
                <a:latin typeface="Times New Roman"/>
                <a:ea typeface="Times New Roman"/>
              </a:rPr>
              <a:t>Community</a:t>
            </a:r>
            <a:r>
              <a:rPr lang="en-US" sz="2400" spc="-60" dirty="0" smtClean="0">
                <a:latin typeface="Times New Roman"/>
                <a:ea typeface="Times New Roman"/>
              </a:rPr>
              <a:t> </a:t>
            </a:r>
            <a:r>
              <a:rPr lang="en-US" sz="2400" spc="-25" dirty="0" smtClean="0">
                <a:latin typeface="Times New Roman"/>
                <a:ea typeface="Times New Roman"/>
              </a:rPr>
              <a:t>Informatics</a:t>
            </a:r>
            <a:r>
              <a:rPr lang="en-US" sz="2400" spc="-25" dirty="0" smtClean="0">
                <a:latin typeface="Times New Roman"/>
                <a:ea typeface="Times New Roman"/>
              </a:rPr>
              <a:t>",</a:t>
            </a:r>
            <a:r>
              <a:rPr lang="en-US" sz="2400" spc="-30" dirty="0" smtClean="0">
                <a:latin typeface="Times New Roman"/>
                <a:ea typeface="Times New Roman"/>
              </a:rPr>
              <a:t> </a:t>
            </a:r>
            <a:r>
              <a:rPr lang="en-US" sz="2400" spc="-25" dirty="0" smtClean="0">
                <a:latin typeface="Times New Roman"/>
                <a:ea typeface="Times New Roman"/>
              </a:rPr>
              <a:t>3(4).</a:t>
            </a:r>
            <a:endParaRPr lang="en-US" sz="1800" spc="-25" dirty="0" smtClean="0">
              <a:latin typeface="Times New Roman"/>
              <a:ea typeface="Times New Roman"/>
            </a:endParaRPr>
          </a:p>
          <a:p>
            <a:pPr marL="1143000" marR="311785" lvl="2" indent="-228600" algn="just">
              <a:lnSpc>
                <a:spcPct val="100000"/>
              </a:lnSpc>
              <a:spcBef>
                <a:spcPts val="700"/>
              </a:spcBef>
              <a:spcAft>
                <a:spcPts val="0"/>
              </a:spcAft>
              <a:buSzPts val="1400"/>
              <a:buNone/>
              <a:tabLst>
                <a:tab pos="827405" algn="l"/>
                <a:tab pos="828040" algn="l"/>
              </a:tabLst>
            </a:pPr>
            <a:r>
              <a:rPr lang="en-US" sz="2400" spc="-25" dirty="0" smtClean="0">
                <a:latin typeface="Times New Roman"/>
                <a:ea typeface="Times New Roman"/>
              </a:rPr>
              <a:t>3) </a:t>
            </a:r>
            <a:r>
              <a:rPr lang="en-US" sz="2400" spc="-25" dirty="0" err="1" smtClean="0">
                <a:latin typeface="Times New Roman"/>
                <a:ea typeface="Times New Roman"/>
              </a:rPr>
              <a:t>Dann</a:t>
            </a:r>
            <a:r>
              <a:rPr lang="en-US" sz="2400" spc="-25" dirty="0" smtClean="0">
                <a:latin typeface="Times New Roman"/>
                <a:ea typeface="Times New Roman"/>
              </a:rPr>
              <a:t>, S. (2013). Towards Inclusive E-Governance: A Literature </a:t>
            </a:r>
            <a:r>
              <a:rPr lang="en-US" sz="2400" spc="-25" dirty="0" smtClean="0">
                <a:latin typeface="Times New Roman"/>
                <a:ea typeface="Times New Roman"/>
              </a:rPr>
              <a:t>Review  and </a:t>
            </a:r>
            <a:r>
              <a:rPr lang="en-US" sz="2400" spc="-335" dirty="0" smtClean="0">
                <a:latin typeface="Times New Roman"/>
                <a:ea typeface="Times New Roman"/>
              </a:rPr>
              <a:t> </a:t>
            </a:r>
            <a:r>
              <a:rPr lang="en-US" sz="2400" spc="-25" dirty="0" smtClean="0">
                <a:latin typeface="Times New Roman"/>
                <a:ea typeface="Times New Roman"/>
              </a:rPr>
              <a:t>Framework.</a:t>
            </a:r>
            <a:r>
              <a:rPr lang="en-US" sz="2400" spc="-20" dirty="0" smtClean="0">
                <a:latin typeface="Times New Roman"/>
                <a:ea typeface="Times New Roman"/>
              </a:rPr>
              <a:t> </a:t>
            </a:r>
            <a:r>
              <a:rPr lang="en-US" sz="2400" spc="-25" dirty="0" smtClean="0">
                <a:latin typeface="Times New Roman"/>
                <a:ea typeface="Times New Roman"/>
              </a:rPr>
              <a:t>"Government Information</a:t>
            </a:r>
            <a:r>
              <a:rPr lang="en-US" sz="2400" spc="5" dirty="0" smtClean="0">
                <a:latin typeface="Times New Roman"/>
                <a:ea typeface="Times New Roman"/>
              </a:rPr>
              <a:t> </a:t>
            </a:r>
            <a:r>
              <a:rPr lang="en-US" sz="2400" spc="-25" dirty="0" smtClean="0">
                <a:latin typeface="Times New Roman"/>
                <a:ea typeface="Times New Roman"/>
              </a:rPr>
              <a:t>Quarterly",</a:t>
            </a:r>
            <a:r>
              <a:rPr lang="en-US" sz="2400" spc="-5" dirty="0" smtClean="0">
                <a:latin typeface="Times New Roman"/>
                <a:ea typeface="Times New Roman"/>
              </a:rPr>
              <a:t> </a:t>
            </a:r>
            <a:r>
              <a:rPr lang="en-US" sz="2400" spc="-25" dirty="0" smtClean="0">
                <a:latin typeface="Times New Roman"/>
                <a:ea typeface="Times New Roman"/>
              </a:rPr>
              <a:t>30(4),</a:t>
            </a:r>
            <a:r>
              <a:rPr lang="en-US" sz="2400" spc="-5" dirty="0" smtClean="0">
                <a:latin typeface="Times New Roman"/>
                <a:ea typeface="Times New Roman"/>
              </a:rPr>
              <a:t> </a:t>
            </a:r>
            <a:r>
              <a:rPr lang="en-US" sz="2400" spc="-25" dirty="0" smtClean="0">
                <a:latin typeface="Times New Roman"/>
                <a:ea typeface="Times New Roman"/>
              </a:rPr>
              <a:t>359-366.</a:t>
            </a:r>
            <a:endParaRPr lang="en-US" sz="1800" spc="-25" dirty="0" smtClean="0">
              <a:latin typeface="Times New Roman"/>
              <a:ea typeface="Times New Roman"/>
            </a:endParaRPr>
          </a:p>
          <a:p>
            <a:pPr marL="1143000" marR="292735" lvl="2" indent="-228600" algn="just">
              <a:spcBef>
                <a:spcPts val="705"/>
              </a:spcBef>
              <a:spcAft>
                <a:spcPts val="0"/>
              </a:spcAft>
              <a:buSzPts val="1400"/>
              <a:buNone/>
              <a:tabLst>
                <a:tab pos="858520" algn="l"/>
              </a:tabLst>
            </a:pPr>
            <a:r>
              <a:rPr lang="en-US" sz="2400" spc="-25" dirty="0" smtClean="0">
                <a:latin typeface="Times New Roman"/>
                <a:ea typeface="Times New Roman"/>
              </a:rPr>
              <a:t>4) </a:t>
            </a:r>
            <a:r>
              <a:rPr lang="en-US" sz="2400" spc="-25" dirty="0" err="1" smtClean="0">
                <a:latin typeface="Times New Roman"/>
                <a:ea typeface="Times New Roman"/>
              </a:rPr>
              <a:t>Georgiadis</a:t>
            </a:r>
            <a:r>
              <a:rPr lang="en-US" sz="2400" spc="-25" dirty="0" smtClean="0">
                <a:latin typeface="Times New Roman"/>
                <a:ea typeface="Times New Roman"/>
              </a:rPr>
              <a:t>, P., &amp; </a:t>
            </a:r>
            <a:r>
              <a:rPr lang="en-US" sz="2400" spc="-25" dirty="0" err="1" smtClean="0">
                <a:latin typeface="Times New Roman"/>
                <a:ea typeface="Times New Roman"/>
              </a:rPr>
              <a:t>Askounis</a:t>
            </a:r>
            <a:r>
              <a:rPr lang="en-US" sz="2400" spc="-25" dirty="0" smtClean="0">
                <a:latin typeface="Times New Roman"/>
                <a:ea typeface="Times New Roman"/>
              </a:rPr>
              <a:t>, D. (2017). Transforming </a:t>
            </a:r>
            <a:r>
              <a:rPr lang="en-US" sz="2400" spc="-25" dirty="0" smtClean="0">
                <a:latin typeface="Times New Roman"/>
                <a:ea typeface="Times New Roman"/>
              </a:rPr>
              <a:t>Government Through</a:t>
            </a:r>
            <a:r>
              <a:rPr lang="en-US" sz="2400" spc="5" dirty="0" smtClean="0">
                <a:latin typeface="Times New Roman"/>
                <a:ea typeface="Times New Roman"/>
              </a:rPr>
              <a:t> </a:t>
            </a:r>
            <a:r>
              <a:rPr lang="en-US" sz="2400" spc="-25" dirty="0" smtClean="0">
                <a:latin typeface="Times New Roman"/>
                <a:ea typeface="Times New Roman"/>
              </a:rPr>
              <a:t>E-Democracy: The Role of ICTs in Citizen Engagement</a:t>
            </a:r>
            <a:r>
              <a:rPr lang="en-US" sz="2400" spc="-25" dirty="0" smtClean="0">
                <a:latin typeface="Times New Roman"/>
                <a:ea typeface="Times New Roman"/>
              </a:rPr>
              <a:t>. "</a:t>
            </a:r>
            <a:r>
              <a:rPr lang="en-US" sz="2400" spc="-25" dirty="0" smtClean="0">
                <a:latin typeface="Times New Roman"/>
                <a:ea typeface="Times New Roman"/>
              </a:rPr>
              <a:t>International Journal of</a:t>
            </a:r>
            <a:r>
              <a:rPr lang="en-US" sz="2400" spc="5" dirty="0" smtClean="0">
                <a:latin typeface="Times New Roman"/>
                <a:ea typeface="Times New Roman"/>
              </a:rPr>
              <a:t> </a:t>
            </a:r>
            <a:r>
              <a:rPr lang="en-US" sz="2400" spc="-25" dirty="0" smtClean="0">
                <a:latin typeface="Times New Roman"/>
                <a:ea typeface="Times New Roman"/>
              </a:rPr>
              <a:t>Electronic</a:t>
            </a:r>
            <a:r>
              <a:rPr lang="en-US" sz="2400" spc="-5" dirty="0" smtClean="0">
                <a:latin typeface="Times New Roman"/>
                <a:ea typeface="Times New Roman"/>
              </a:rPr>
              <a:t> </a:t>
            </a:r>
            <a:r>
              <a:rPr lang="en-US" sz="2400" spc="-25" dirty="0" smtClean="0">
                <a:latin typeface="Times New Roman"/>
                <a:ea typeface="Times New Roman"/>
              </a:rPr>
              <a:t>Governance", 9(1),</a:t>
            </a:r>
            <a:r>
              <a:rPr lang="en-US" sz="2400" spc="-10" dirty="0" smtClean="0">
                <a:latin typeface="Times New Roman"/>
                <a:ea typeface="Times New Roman"/>
              </a:rPr>
              <a:t> </a:t>
            </a:r>
            <a:r>
              <a:rPr lang="en-US" sz="2400" spc="-25" dirty="0" smtClean="0">
                <a:latin typeface="Times New Roman"/>
                <a:ea typeface="Times New Roman"/>
              </a:rPr>
              <a:t>1-21.</a:t>
            </a:r>
            <a:endParaRPr lang="en-US" sz="1800" spc="-25" dirty="0">
              <a:latin typeface="Times New Roman"/>
              <a:ea typeface="Times New Roman"/>
            </a:endParaRPr>
          </a:p>
        </p:txBody>
      </p:sp>
      <p:sp>
        <p:nvSpPr>
          <p:cNvPr id="7" name="Date Placeholder 6">
            <a:extLst>
              <a:ext uri="{FF2B5EF4-FFF2-40B4-BE49-F238E27FC236}">
                <a16:creationId xmlns=""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xmlns="" val="153016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sz="3200" b="1" dirty="0" smtClean="0">
                <a:solidFill>
                  <a:srgbClr val="FF0000"/>
                </a:solidFill>
              </a:rPr>
              <a:t>Abstract</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smtClean="0">
                <a:effectLst/>
                <a:latin typeface="Times New Roman" panose="02020603050405020304" pitchFamily="18" charset="0"/>
                <a:ea typeface="Times New Roman" panose="02020603050405020304" pitchFamily="18" charset="0"/>
              </a:rPr>
              <a:t>The Government sector provides services to citizens to provide welfare to the people</a:t>
            </a:r>
            <a:r>
              <a:rPr lang="en-US" sz="2400" dirty="0" smtClean="0">
                <a:effectLst/>
                <a:latin typeface="Times New Roman" panose="02020603050405020304" pitchFamily="18" charset="0"/>
                <a:ea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uLnTx/>
                <a:uFillTx/>
                <a:latin typeface="Times New Roman" panose="02020603050405020304" pitchFamily="18" charset="0"/>
                <a:cs typeface="+mn-cs"/>
              </a:rPr>
              <a:t>The </a:t>
            </a:r>
            <a:r>
              <a:rPr kumimoji="0" lang="en-US" altLang="en-US" sz="2400" b="0" i="0" u="none" strike="noStrike" kern="0" cap="none" spc="0" normalizeH="0" baseline="0" noProof="0" dirty="0" smtClean="0">
                <a:ln>
                  <a:noFill/>
                </a:ln>
                <a:solidFill>
                  <a:srgbClr val="000000"/>
                </a:solidFill>
                <a:uLnTx/>
                <a:uFillTx/>
                <a:latin typeface="Times New Roman" panose="02020603050405020304" pitchFamily="18" charset="0"/>
                <a:cs typeface="+mn-cs"/>
              </a:rPr>
              <a:t>services are provided</a:t>
            </a:r>
            <a:r>
              <a:rPr kumimoji="0" lang="en-US" altLang="en-US" sz="2400" b="0" i="0" u="none" strike="noStrike" kern="0" cap="none" spc="0" normalizeH="0" noProof="0" dirty="0" smtClean="0">
                <a:ln>
                  <a:noFill/>
                </a:ln>
                <a:solidFill>
                  <a:srgbClr val="000000"/>
                </a:solidFill>
                <a:uLnTx/>
                <a:uFillTx/>
                <a:latin typeface="Times New Roman" panose="02020603050405020304" pitchFamily="18" charset="0"/>
                <a:cs typeface="+mn-cs"/>
              </a:rPr>
              <a:t> in various forms. One of the services include schemes which are available online through websites</a:t>
            </a:r>
            <a:r>
              <a:rPr kumimoji="0" lang="en-US" altLang="en-US" sz="2400" b="0" i="0" u="none" strike="noStrike" kern="0" cap="none" spc="0" normalizeH="0" noProof="0" dirty="0" smtClean="0">
                <a:ln>
                  <a:noFill/>
                </a:ln>
                <a:solidFill>
                  <a:srgbClr val="000000"/>
                </a:solidFill>
                <a:uLnTx/>
                <a:uFillTx/>
                <a:latin typeface="Times New Roman" panose="02020603050405020304" pitchFamily="18" charset="0"/>
                <a:cs typeface="+mn-cs"/>
              </a:rPr>
              <a:t>. </a:t>
            </a:r>
            <a:r>
              <a:rPr lang="en-US" sz="2400" dirty="0" smtClean="0">
                <a:latin typeface="Times New Roman" pitchFamily="18" charset="0"/>
                <a:cs typeface="Times New Roman" pitchFamily="18" charset="0"/>
              </a:rPr>
              <a:t>People </a:t>
            </a:r>
            <a:r>
              <a:rPr lang="en-US" sz="2400" dirty="0">
                <a:latin typeface="Times New Roman" pitchFamily="18" charset="0"/>
                <a:cs typeface="Times New Roman" pitchFamily="18" charset="0"/>
              </a:rPr>
              <a:t>face difficulties while accessing information about government </a:t>
            </a:r>
            <a:r>
              <a:rPr lang="en-US" sz="2400" dirty="0" smtClean="0">
                <a:latin typeface="Times New Roman" pitchFamily="18" charset="0"/>
                <a:cs typeface="Times New Roman" pitchFamily="18" charset="0"/>
              </a:rPr>
              <a:t>schemes.</a:t>
            </a:r>
            <a:r>
              <a:rPr lang="en-US" sz="2400" dirty="0"/>
              <a:t> </a:t>
            </a:r>
            <a:r>
              <a:rPr lang="en-US" sz="2400" dirty="0" smtClean="0">
                <a:latin typeface="Times New Roman" pitchFamily="18" charset="0"/>
                <a:cs typeface="Times New Roman" pitchFamily="18" charset="0"/>
              </a:rPr>
              <a:t>The volume of available schemes makes it difficult for individuals to navigate through them effectively and it becomes a time consuming process. Menu based Chat bots integrated with deep learning models provides accurate data in timely manner. They can find the schemes which suits their need by interacting with the menu. The Chat bot saves the time of the user and distractions are avoided while searching the schemes through which the citizens can be benefitted. The Chat bot also provide eligibility and benefit of the particular scheme needed by the citizen in a single click. </a:t>
            </a:r>
            <a:endParaRPr lang="en-IN" sz="2400" dirty="0">
              <a:latin typeface="Times New Roman" pitchFamily="18" charset="0"/>
              <a:cs typeface="Times New Roman" pitchFamily="18" charset="0"/>
            </a:endParaRPr>
          </a:p>
        </p:txBody>
      </p:sp>
      <p:sp>
        <p:nvSpPr>
          <p:cNvPr id="7" name="Date Placeholder 6">
            <a:extLst>
              <a:ext uri="{FF2B5EF4-FFF2-40B4-BE49-F238E27FC236}">
                <a16:creationId xmlns=""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xmlns="" val="16583869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043722-722E-430B-BDF1-B512A33253E4}"/>
              </a:ext>
            </a:extLst>
          </p:cNvPr>
          <p:cNvSpPr>
            <a:spLocks noGrp="1"/>
          </p:cNvSpPr>
          <p:nvPr>
            <p:ph type="title"/>
          </p:nvPr>
        </p:nvSpPr>
        <p:spPr/>
        <p:txBody>
          <a:bodyPr/>
          <a:lstStyle/>
          <a:p>
            <a:r>
              <a:rPr lang="en-US" sz="3200" b="1" dirty="0">
                <a:solidFill>
                  <a:srgbClr val="FF0000"/>
                </a:solidFill>
              </a:rPr>
              <a:t>References</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7F405C89-A2AD-4C2E-B048-38801C0A50A0}"/>
              </a:ext>
            </a:extLst>
          </p:cNvPr>
          <p:cNvSpPr>
            <a:spLocks noGrp="1"/>
          </p:cNvSpPr>
          <p:nvPr>
            <p:ph idx="1"/>
          </p:nvPr>
        </p:nvSpPr>
        <p:spPr>
          <a:xfrm>
            <a:off x="762000" y="1600200"/>
            <a:ext cx="10668000" cy="4267200"/>
          </a:xfrm>
        </p:spPr>
        <p:txBody>
          <a:bodyPr/>
          <a:lstStyle/>
          <a:p>
            <a:pPr lvl="2" algn="just">
              <a:buNone/>
            </a:pPr>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Wimmer</a:t>
            </a:r>
            <a:r>
              <a:rPr lang="en-US" sz="2400" dirty="0" smtClean="0">
                <a:latin typeface="Times New Roman" pitchFamily="18" charset="0"/>
                <a:cs typeface="Times New Roman" pitchFamily="18" charset="0"/>
              </a:rPr>
              <a:t>, M. A., &amp; Janssen, M. (2008). Empowering Citizens Through E- Services: A Review of Success Factors. "Government Information Quarterly", 25(2), 487-502.</a:t>
            </a:r>
          </a:p>
          <a:p>
            <a:pPr lvl="2" algn="just">
              <a:buNone/>
            </a:pPr>
            <a:r>
              <a:rPr lang="en-US" sz="2400" dirty="0" smtClean="0">
                <a:latin typeface="Times New Roman" pitchFamily="18" charset="0"/>
                <a:cs typeface="Times New Roman" pitchFamily="18" charset="0"/>
              </a:rPr>
              <a:t>6) </a:t>
            </a:r>
            <a:r>
              <a:rPr lang="en-US" sz="2400" dirty="0" err="1" smtClean="0">
                <a:latin typeface="Times New Roman" pitchFamily="18" charset="0"/>
                <a:cs typeface="Times New Roman" pitchFamily="18" charset="0"/>
              </a:rPr>
              <a:t>Tunio</a:t>
            </a:r>
            <a:r>
              <a:rPr lang="en-US" sz="2400" dirty="0" smtClean="0">
                <a:latin typeface="Times New Roman" pitchFamily="18" charset="0"/>
                <a:cs typeface="Times New Roman" pitchFamily="18" charset="0"/>
              </a:rPr>
              <a:t>, M. Z., Pan, Q., &amp; Zhang, X. (2020). Improving Digital Government Services: A Literature Review and Research Agenda. "Government Information Quarterly", 37(4), 101457.</a:t>
            </a:r>
          </a:p>
          <a:p>
            <a:pPr lvl="2" algn="just">
              <a:buNone/>
            </a:pPr>
            <a:r>
              <a:rPr lang="en-US" sz="2400" dirty="0" smtClean="0">
                <a:latin typeface="Times New Roman" pitchFamily="18" charset="0"/>
                <a:cs typeface="Times New Roman" pitchFamily="18" charset="0"/>
              </a:rPr>
              <a:t>7) Ferro, E., </a:t>
            </a:r>
            <a:r>
              <a:rPr lang="en-US" sz="2400" dirty="0" err="1" smtClean="0">
                <a:latin typeface="Times New Roman" pitchFamily="18" charset="0"/>
                <a:cs typeface="Times New Roman" pitchFamily="18" charset="0"/>
              </a:rPr>
              <a:t>Tavanti</a:t>
            </a:r>
            <a:r>
              <a:rPr lang="en-US" sz="2400" dirty="0" smtClean="0">
                <a:latin typeface="Times New Roman" pitchFamily="18" charset="0"/>
                <a:cs typeface="Times New Roman" pitchFamily="18" charset="0"/>
              </a:rPr>
              <a:t>, M., &amp; </a:t>
            </a:r>
            <a:r>
              <a:rPr lang="en-US" sz="2400" dirty="0" err="1" smtClean="0">
                <a:latin typeface="Times New Roman" pitchFamily="18" charset="0"/>
                <a:cs typeface="Times New Roman" pitchFamily="18" charset="0"/>
              </a:rPr>
              <a:t>Androniceanu</a:t>
            </a:r>
            <a:r>
              <a:rPr lang="en-US" sz="2400" dirty="0" smtClean="0">
                <a:latin typeface="Times New Roman" pitchFamily="18" charset="0"/>
                <a:cs typeface="Times New Roman" pitchFamily="18" charset="0"/>
              </a:rPr>
              <a:t>, A. (2018). User-Centered Design for Government Systems: A User Study on Project Management Information Systems. "Government Information Quarterly", 35(1), 39-48.</a:t>
            </a:r>
          </a:p>
          <a:p>
            <a:pPr lvl="2" algn="just">
              <a:buNone/>
            </a:pPr>
            <a:r>
              <a:rPr lang="en-US" sz="2400" dirty="0" smtClean="0">
                <a:latin typeface="Times New Roman" pitchFamily="18" charset="0"/>
                <a:cs typeface="Times New Roman" pitchFamily="18" charset="0"/>
              </a:rPr>
              <a:t>8) </a:t>
            </a:r>
            <a:r>
              <a:rPr lang="en-US" sz="2400" dirty="0" err="1" smtClean="0">
                <a:latin typeface="Times New Roman" pitchFamily="18" charset="0"/>
                <a:cs typeface="Times New Roman" pitchFamily="18" charset="0"/>
              </a:rPr>
              <a:t>Weerakkody</a:t>
            </a:r>
            <a:r>
              <a:rPr lang="en-US" sz="2400" dirty="0" smtClean="0">
                <a:latin typeface="Times New Roman" pitchFamily="18" charset="0"/>
                <a:cs typeface="Times New Roman" pitchFamily="18" charset="0"/>
              </a:rPr>
              <a:t>, V., &amp; </a:t>
            </a:r>
            <a:r>
              <a:rPr lang="en-US" sz="2400" dirty="0" err="1" smtClean="0">
                <a:latin typeface="Times New Roman" pitchFamily="18" charset="0"/>
                <a:cs typeface="Times New Roman" pitchFamily="18" charset="0"/>
              </a:rPr>
              <a:t>Mahmood</a:t>
            </a:r>
            <a:r>
              <a:rPr lang="en-US" sz="2400" dirty="0" smtClean="0">
                <a:latin typeface="Times New Roman" pitchFamily="18" charset="0"/>
                <a:cs typeface="Times New Roman" pitchFamily="18" charset="0"/>
              </a:rPr>
              <a:t>, S. (2012). E-Government Adoption in Developing Countries: A Case Study of E-Government Adoption.</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sz="2400" dirty="0"/>
          </a:p>
          <a:p>
            <a:pPr marL="0" indent="0" algn="just">
              <a:buNone/>
            </a:pPr>
            <a:endParaRPr lang="en-IN" sz="2400" dirty="0"/>
          </a:p>
        </p:txBody>
      </p:sp>
      <p:sp>
        <p:nvSpPr>
          <p:cNvPr id="4" name="Date Placeholder 3">
            <a:extLst>
              <a:ext uri="{FF2B5EF4-FFF2-40B4-BE49-F238E27FC236}">
                <a16:creationId xmlns="" xmlns:a16="http://schemas.microsoft.com/office/drawing/2014/main" id="{A4B7E4E3-2EF0-4174-AF33-8184ABCB94F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xmlns="" val="759272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C70B3B-7F75-412D-BB51-51F6986C875A}"/>
              </a:ext>
            </a:extLst>
          </p:cNvPr>
          <p:cNvSpPr>
            <a:spLocks noGrp="1"/>
          </p:cNvSpPr>
          <p:nvPr>
            <p:ph type="title"/>
          </p:nvPr>
        </p:nvSpPr>
        <p:spPr/>
        <p:txBody>
          <a:bodyPr/>
          <a:lstStyle/>
          <a:p>
            <a:r>
              <a:rPr lang="en-US" sz="3200" b="1" dirty="0">
                <a:solidFill>
                  <a:srgbClr val="FF0000"/>
                </a:solidFill>
              </a:rPr>
              <a:t>References</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E20CD2CA-1C78-402E-9E16-141B400757F4}"/>
              </a:ext>
            </a:extLst>
          </p:cNvPr>
          <p:cNvSpPr>
            <a:spLocks noGrp="1"/>
          </p:cNvSpPr>
          <p:nvPr>
            <p:ph idx="1"/>
          </p:nvPr>
        </p:nvSpPr>
        <p:spPr/>
        <p:txBody>
          <a:bodyPr/>
          <a:lstStyle/>
          <a:p>
            <a:pPr marL="1143000" marR="282575" lvl="2" indent="-228600" algn="just">
              <a:spcBef>
                <a:spcPts val="750"/>
              </a:spcBef>
              <a:spcAft>
                <a:spcPts val="0"/>
              </a:spcAft>
              <a:buSzPts val="1400"/>
              <a:buNone/>
              <a:tabLst>
                <a:tab pos="762635" algn="l"/>
              </a:tabLst>
            </a:pPr>
            <a:r>
              <a:rPr lang="en-US" sz="2400" spc="-25" dirty="0" smtClean="0">
                <a:latin typeface="Times New Roman"/>
                <a:ea typeface="Times New Roman"/>
              </a:rPr>
              <a:t>9) Zhang,</a:t>
            </a:r>
            <a:r>
              <a:rPr lang="en-US" sz="2400" spc="5" dirty="0" smtClean="0">
                <a:latin typeface="Times New Roman"/>
                <a:ea typeface="Times New Roman"/>
              </a:rPr>
              <a:t> </a:t>
            </a:r>
            <a:r>
              <a:rPr lang="en-US" sz="2400" spc="-25" dirty="0" smtClean="0">
                <a:latin typeface="Times New Roman"/>
                <a:ea typeface="Times New Roman"/>
              </a:rPr>
              <a:t>J.,</a:t>
            </a:r>
            <a:r>
              <a:rPr lang="en-US" sz="2400" spc="5" dirty="0" smtClean="0">
                <a:latin typeface="Times New Roman"/>
                <a:ea typeface="Times New Roman"/>
              </a:rPr>
              <a:t> </a:t>
            </a:r>
            <a:r>
              <a:rPr lang="en-US" sz="2400" spc="-25" dirty="0" smtClean="0">
                <a:latin typeface="Times New Roman"/>
                <a:ea typeface="Times New Roman"/>
              </a:rPr>
              <a:t>Wang,</a:t>
            </a:r>
            <a:r>
              <a:rPr lang="en-US" sz="2400" spc="5" dirty="0" smtClean="0">
                <a:latin typeface="Times New Roman"/>
                <a:ea typeface="Times New Roman"/>
              </a:rPr>
              <a:t> </a:t>
            </a:r>
            <a:r>
              <a:rPr lang="en-US" sz="2400" spc="-25" dirty="0" smtClean="0">
                <a:latin typeface="Times New Roman"/>
                <a:ea typeface="Times New Roman"/>
              </a:rPr>
              <a:t>Y.,</a:t>
            </a:r>
            <a:r>
              <a:rPr lang="en-US" sz="2400" spc="5" dirty="0" smtClean="0">
                <a:latin typeface="Times New Roman"/>
                <a:ea typeface="Times New Roman"/>
              </a:rPr>
              <a:t> </a:t>
            </a:r>
            <a:r>
              <a:rPr lang="en-US" sz="2400" spc="-25" dirty="0" smtClean="0">
                <a:latin typeface="Times New Roman"/>
                <a:ea typeface="Times New Roman"/>
              </a:rPr>
              <a:t>&amp;</a:t>
            </a:r>
            <a:r>
              <a:rPr lang="en-US" sz="2400" spc="5" dirty="0" smtClean="0">
                <a:latin typeface="Times New Roman"/>
                <a:ea typeface="Times New Roman"/>
              </a:rPr>
              <a:t> </a:t>
            </a:r>
            <a:r>
              <a:rPr lang="en-US" sz="2400" spc="-25" dirty="0" err="1" smtClean="0">
                <a:latin typeface="Times New Roman"/>
                <a:ea typeface="Times New Roman"/>
              </a:rPr>
              <a:t>Feng</a:t>
            </a:r>
            <a:r>
              <a:rPr lang="en-US" sz="2400" spc="-25" dirty="0" smtClean="0">
                <a:latin typeface="Times New Roman"/>
                <a:ea typeface="Times New Roman"/>
              </a:rPr>
              <a:t>,</a:t>
            </a:r>
            <a:r>
              <a:rPr lang="en-US" sz="2400" spc="5" dirty="0" smtClean="0">
                <a:latin typeface="Times New Roman"/>
                <a:ea typeface="Times New Roman"/>
              </a:rPr>
              <a:t> </a:t>
            </a:r>
            <a:r>
              <a:rPr lang="en-US" sz="2400" spc="-25" dirty="0" smtClean="0">
                <a:latin typeface="Times New Roman"/>
                <a:ea typeface="Times New Roman"/>
              </a:rPr>
              <a:t>Z.</a:t>
            </a:r>
            <a:r>
              <a:rPr lang="en-US" sz="2400" spc="5" dirty="0" smtClean="0">
                <a:latin typeface="Times New Roman"/>
                <a:ea typeface="Times New Roman"/>
              </a:rPr>
              <a:t> </a:t>
            </a:r>
            <a:r>
              <a:rPr lang="en-US" sz="2400" spc="-25" dirty="0" smtClean="0">
                <a:latin typeface="Times New Roman"/>
                <a:ea typeface="Times New Roman"/>
              </a:rPr>
              <a:t>(2017).</a:t>
            </a:r>
            <a:r>
              <a:rPr lang="en-US" sz="2400" spc="5" dirty="0" smtClean="0">
                <a:latin typeface="Times New Roman"/>
                <a:ea typeface="Times New Roman"/>
              </a:rPr>
              <a:t> </a:t>
            </a:r>
            <a:r>
              <a:rPr lang="en-US" sz="2400" spc="-25" dirty="0" smtClean="0">
                <a:latin typeface="Times New Roman"/>
                <a:ea typeface="Times New Roman"/>
              </a:rPr>
              <a:t>Citizen-Centric</a:t>
            </a:r>
            <a:r>
              <a:rPr lang="en-US" sz="2400" spc="5" dirty="0" smtClean="0">
                <a:latin typeface="Times New Roman"/>
                <a:ea typeface="Times New Roman"/>
              </a:rPr>
              <a:t> </a:t>
            </a:r>
            <a:r>
              <a:rPr lang="en-US" sz="2400" spc="-25" dirty="0" smtClean="0">
                <a:latin typeface="Times New Roman"/>
                <a:ea typeface="Times New Roman"/>
              </a:rPr>
              <a:t>E-Government</a:t>
            </a:r>
            <a:r>
              <a:rPr lang="en-US" sz="2400" spc="5" dirty="0" smtClean="0">
                <a:latin typeface="Times New Roman"/>
                <a:ea typeface="Times New Roman"/>
              </a:rPr>
              <a:t> </a:t>
            </a:r>
            <a:r>
              <a:rPr lang="en-US" sz="2400" spc="-25" dirty="0" smtClean="0">
                <a:latin typeface="Times New Roman"/>
                <a:ea typeface="Times New Roman"/>
              </a:rPr>
              <a:t>Services:</a:t>
            </a:r>
            <a:r>
              <a:rPr lang="en-US" sz="2400" spc="5" dirty="0" smtClean="0">
                <a:latin typeface="Times New Roman"/>
                <a:ea typeface="Times New Roman"/>
              </a:rPr>
              <a:t> </a:t>
            </a:r>
            <a:r>
              <a:rPr lang="en-US" sz="2400" spc="-25" dirty="0" smtClean="0">
                <a:latin typeface="Times New Roman"/>
                <a:ea typeface="Times New Roman"/>
              </a:rPr>
              <a:t>A</a:t>
            </a:r>
            <a:r>
              <a:rPr lang="en-US" sz="2400" spc="5" dirty="0" smtClean="0">
                <a:latin typeface="Times New Roman"/>
                <a:ea typeface="Times New Roman"/>
              </a:rPr>
              <a:t> </a:t>
            </a:r>
            <a:r>
              <a:rPr lang="en-US" sz="2400" spc="-25" dirty="0" smtClean="0">
                <a:latin typeface="Times New Roman"/>
                <a:ea typeface="Times New Roman"/>
              </a:rPr>
              <a:t>Case</a:t>
            </a:r>
            <a:r>
              <a:rPr lang="en-US" sz="2400" spc="5" dirty="0" smtClean="0">
                <a:latin typeface="Times New Roman"/>
                <a:ea typeface="Times New Roman"/>
              </a:rPr>
              <a:t> </a:t>
            </a:r>
            <a:r>
              <a:rPr lang="en-US" sz="2400" spc="-25" dirty="0" smtClean="0">
                <a:latin typeface="Times New Roman"/>
                <a:ea typeface="Times New Roman"/>
              </a:rPr>
              <a:t>Study</a:t>
            </a:r>
            <a:r>
              <a:rPr lang="en-US" sz="2400" spc="5" dirty="0" smtClean="0">
                <a:latin typeface="Times New Roman"/>
                <a:ea typeface="Times New Roman"/>
              </a:rPr>
              <a:t> </a:t>
            </a:r>
            <a:r>
              <a:rPr lang="en-US" sz="2400" spc="-25" dirty="0" smtClean="0">
                <a:latin typeface="Times New Roman"/>
                <a:ea typeface="Times New Roman"/>
              </a:rPr>
              <a:t>of</a:t>
            </a:r>
            <a:r>
              <a:rPr lang="en-US" sz="2400" spc="5" dirty="0" smtClean="0">
                <a:latin typeface="Times New Roman"/>
                <a:ea typeface="Times New Roman"/>
              </a:rPr>
              <a:t> </a:t>
            </a:r>
            <a:r>
              <a:rPr lang="en-US" sz="2400" spc="-25" dirty="0" smtClean="0">
                <a:latin typeface="Times New Roman"/>
                <a:ea typeface="Times New Roman"/>
              </a:rPr>
              <a:t>Singapore.</a:t>
            </a:r>
            <a:r>
              <a:rPr lang="en-US" sz="2400" spc="5" dirty="0" smtClean="0">
                <a:latin typeface="Times New Roman"/>
                <a:ea typeface="Times New Roman"/>
              </a:rPr>
              <a:t> </a:t>
            </a:r>
            <a:r>
              <a:rPr lang="en-US" sz="2400" spc="-25" dirty="0" smtClean="0">
                <a:latin typeface="Times New Roman"/>
                <a:ea typeface="Times New Roman"/>
              </a:rPr>
              <a:t>"International</a:t>
            </a:r>
            <a:r>
              <a:rPr lang="en-US" sz="2400" spc="5" dirty="0" smtClean="0">
                <a:latin typeface="Times New Roman"/>
                <a:ea typeface="Times New Roman"/>
              </a:rPr>
              <a:t> </a:t>
            </a:r>
            <a:r>
              <a:rPr lang="en-US" sz="2400" spc="-25" dirty="0" smtClean="0">
                <a:latin typeface="Times New Roman"/>
                <a:ea typeface="Times New Roman"/>
              </a:rPr>
              <a:t>Journal</a:t>
            </a:r>
            <a:r>
              <a:rPr lang="en-US" sz="2400" spc="5" dirty="0" smtClean="0">
                <a:latin typeface="Times New Roman"/>
                <a:ea typeface="Times New Roman"/>
              </a:rPr>
              <a:t> </a:t>
            </a:r>
            <a:r>
              <a:rPr lang="en-US" sz="2400" spc="-25" dirty="0" smtClean="0">
                <a:latin typeface="Times New Roman"/>
                <a:ea typeface="Times New Roman"/>
              </a:rPr>
              <a:t>of</a:t>
            </a:r>
            <a:r>
              <a:rPr lang="en-US" sz="2400" spc="5" dirty="0" smtClean="0">
                <a:latin typeface="Times New Roman"/>
                <a:ea typeface="Times New Roman"/>
              </a:rPr>
              <a:t> </a:t>
            </a:r>
            <a:r>
              <a:rPr lang="en-US" sz="2400" spc="-25" dirty="0" smtClean="0">
                <a:latin typeface="Times New Roman"/>
                <a:ea typeface="Times New Roman"/>
              </a:rPr>
              <a:t>Electronic</a:t>
            </a:r>
            <a:r>
              <a:rPr lang="en-US" sz="2400" spc="5" dirty="0" smtClean="0">
                <a:latin typeface="Times New Roman"/>
                <a:ea typeface="Times New Roman"/>
              </a:rPr>
              <a:t> </a:t>
            </a:r>
            <a:r>
              <a:rPr lang="en-US" sz="2400" spc="-25" dirty="0" smtClean="0">
                <a:latin typeface="Times New Roman"/>
                <a:ea typeface="Times New Roman"/>
              </a:rPr>
              <a:t>Government Research", 13(3), 1-17.</a:t>
            </a:r>
            <a:endParaRPr lang="en-US" sz="1800" spc="-25" dirty="0" smtClean="0">
              <a:latin typeface="Times New Roman"/>
              <a:ea typeface="Times New Roman"/>
            </a:endParaRPr>
          </a:p>
          <a:p>
            <a:pPr marL="1143000" marR="280670" lvl="2" indent="-228600" algn="just">
              <a:spcBef>
                <a:spcPts val="740"/>
              </a:spcBef>
              <a:spcAft>
                <a:spcPts val="0"/>
              </a:spcAft>
              <a:buSzPts val="1400"/>
              <a:buNone/>
              <a:tabLst>
                <a:tab pos="789940" algn="l"/>
              </a:tabLst>
            </a:pPr>
            <a:r>
              <a:rPr lang="en-US" sz="2400" spc="-25" dirty="0" smtClean="0">
                <a:latin typeface="Times New Roman"/>
                <a:ea typeface="Times New Roman"/>
              </a:rPr>
              <a:t>10) </a:t>
            </a:r>
            <a:r>
              <a:rPr lang="en-US" sz="2400" spc="-25" dirty="0" err="1" smtClean="0">
                <a:latin typeface="Times New Roman"/>
                <a:ea typeface="Times New Roman"/>
              </a:rPr>
              <a:t>Ankobil</a:t>
            </a:r>
            <a:r>
              <a:rPr lang="en-US" sz="2400" spc="-25" dirty="0" smtClean="0">
                <a:latin typeface="Times New Roman"/>
                <a:ea typeface="Times New Roman"/>
              </a:rPr>
              <a:t>, C., </a:t>
            </a:r>
            <a:r>
              <a:rPr lang="en-US" sz="2400" spc="-25" dirty="0" err="1" smtClean="0">
                <a:latin typeface="Times New Roman"/>
                <a:ea typeface="Times New Roman"/>
              </a:rPr>
              <a:t>Prakash</a:t>
            </a:r>
            <a:r>
              <a:rPr lang="en-US" sz="2400" spc="-25" dirty="0" smtClean="0">
                <a:latin typeface="Times New Roman"/>
                <a:ea typeface="Times New Roman"/>
              </a:rPr>
              <a:t>, M., &amp; </a:t>
            </a:r>
            <a:r>
              <a:rPr lang="en-US" sz="2400" spc="-25" dirty="0" err="1" smtClean="0">
                <a:latin typeface="Times New Roman"/>
                <a:ea typeface="Times New Roman"/>
              </a:rPr>
              <a:t>Vikram</a:t>
            </a:r>
            <a:r>
              <a:rPr lang="en-US" sz="2400" spc="-25" dirty="0" smtClean="0">
                <a:latin typeface="Times New Roman"/>
                <a:ea typeface="Times New Roman"/>
              </a:rPr>
              <a:t>, S. (2019). </a:t>
            </a:r>
            <a:r>
              <a:rPr lang="en-US" sz="2400" spc="-25" dirty="0" err="1" smtClean="0">
                <a:latin typeface="Times New Roman"/>
                <a:ea typeface="Times New Roman"/>
              </a:rPr>
              <a:t>Blockchain</a:t>
            </a:r>
            <a:r>
              <a:rPr lang="en-US" sz="2400" spc="-25" dirty="0" smtClean="0">
                <a:latin typeface="Times New Roman"/>
                <a:ea typeface="Times New Roman"/>
              </a:rPr>
              <a:t> Technology in</a:t>
            </a:r>
            <a:r>
              <a:rPr lang="en-US" sz="2400" spc="5" dirty="0" smtClean="0">
                <a:latin typeface="Times New Roman"/>
                <a:ea typeface="Times New Roman"/>
              </a:rPr>
              <a:t> </a:t>
            </a:r>
            <a:r>
              <a:rPr lang="en-US" sz="2400" spc="-25" dirty="0" smtClean="0">
                <a:latin typeface="Times New Roman"/>
                <a:ea typeface="Times New Roman"/>
              </a:rPr>
              <a:t>Government: Benefits and Implications of Distributed Ledger Technology for e-</a:t>
            </a:r>
            <a:r>
              <a:rPr lang="en-US" sz="2400" spc="5" dirty="0" smtClean="0">
                <a:latin typeface="Times New Roman"/>
                <a:ea typeface="Times New Roman"/>
              </a:rPr>
              <a:t> </a:t>
            </a:r>
            <a:r>
              <a:rPr lang="en-US" sz="2400" spc="-25" dirty="0" smtClean="0">
                <a:latin typeface="Times New Roman"/>
                <a:ea typeface="Times New Roman"/>
              </a:rPr>
              <a:t>Government.</a:t>
            </a:r>
            <a:r>
              <a:rPr lang="en-US" sz="2400" spc="-35" dirty="0" smtClean="0">
                <a:latin typeface="Times New Roman"/>
                <a:ea typeface="Times New Roman"/>
              </a:rPr>
              <a:t> </a:t>
            </a:r>
            <a:r>
              <a:rPr lang="en-US" sz="2400" spc="-25" dirty="0" smtClean="0">
                <a:latin typeface="Times New Roman"/>
                <a:ea typeface="Times New Roman"/>
              </a:rPr>
              <a:t>"International</a:t>
            </a:r>
            <a:r>
              <a:rPr lang="en-US" sz="2400" spc="-35" dirty="0" smtClean="0">
                <a:latin typeface="Times New Roman"/>
                <a:ea typeface="Times New Roman"/>
              </a:rPr>
              <a:t> </a:t>
            </a:r>
            <a:r>
              <a:rPr lang="en-US" sz="2400" spc="-25" dirty="0" smtClean="0">
                <a:latin typeface="Times New Roman"/>
                <a:ea typeface="Times New Roman"/>
              </a:rPr>
              <a:t>Journal</a:t>
            </a:r>
            <a:r>
              <a:rPr lang="en-US" sz="2400" spc="-15" dirty="0" smtClean="0">
                <a:latin typeface="Times New Roman"/>
                <a:ea typeface="Times New Roman"/>
              </a:rPr>
              <a:t> </a:t>
            </a:r>
            <a:r>
              <a:rPr lang="en-US" sz="2400" spc="-25" dirty="0" smtClean="0">
                <a:latin typeface="Times New Roman"/>
                <a:ea typeface="Times New Roman"/>
              </a:rPr>
              <a:t>of Electronic</a:t>
            </a:r>
            <a:r>
              <a:rPr lang="en-US" sz="2400" spc="-20" dirty="0" smtClean="0">
                <a:latin typeface="Times New Roman"/>
                <a:ea typeface="Times New Roman"/>
              </a:rPr>
              <a:t> </a:t>
            </a:r>
            <a:r>
              <a:rPr lang="en-US" sz="2400" spc="-25" dirty="0" smtClean="0">
                <a:latin typeface="Times New Roman"/>
                <a:ea typeface="Times New Roman"/>
              </a:rPr>
              <a:t>Government</a:t>
            </a:r>
            <a:r>
              <a:rPr lang="en-US" sz="2400" spc="-15" dirty="0" smtClean="0">
                <a:latin typeface="Times New Roman"/>
                <a:ea typeface="Times New Roman"/>
              </a:rPr>
              <a:t> </a:t>
            </a:r>
            <a:r>
              <a:rPr lang="en-US" sz="2400" spc="-25" dirty="0" smtClean="0">
                <a:latin typeface="Times New Roman"/>
                <a:ea typeface="Times New Roman"/>
              </a:rPr>
              <a:t>Research",</a:t>
            </a:r>
            <a:r>
              <a:rPr lang="en-US" sz="2400" spc="-20" dirty="0" smtClean="0">
                <a:latin typeface="Times New Roman"/>
                <a:ea typeface="Times New Roman"/>
              </a:rPr>
              <a:t> </a:t>
            </a:r>
            <a:r>
              <a:rPr lang="en-US" sz="2400" spc="-25" dirty="0" smtClean="0">
                <a:latin typeface="Times New Roman"/>
                <a:ea typeface="Times New Roman"/>
              </a:rPr>
              <a:t>15(1).</a:t>
            </a:r>
            <a:endParaRPr lang="en-US" sz="1800" spc="-25" dirty="0" smtClean="0">
              <a:latin typeface="Times New Roman"/>
              <a:ea typeface="Times New Roman"/>
            </a:endParaRPr>
          </a:p>
          <a:p>
            <a:pPr marL="0" indent="0" algn="just">
              <a:buNone/>
            </a:pPr>
            <a:endParaRPr lang="en-IN" dirty="0"/>
          </a:p>
        </p:txBody>
      </p:sp>
      <p:sp>
        <p:nvSpPr>
          <p:cNvPr id="4" name="Date Placeholder 3">
            <a:extLst>
              <a:ext uri="{FF2B5EF4-FFF2-40B4-BE49-F238E27FC236}">
                <a16:creationId xmlns="" xmlns:a16="http://schemas.microsoft.com/office/drawing/2014/main" id="{CC7E1A98-FA37-4BF4-A93C-B6A92C54E1F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251BC3F3-BB99-46D5-82F9-40D3F2672A7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377835EA-B5F4-42D3-87A9-38AB6A74548C}"/>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xmlns="" val="383528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CC349C-5BE6-7AA1-4EE3-C4AA5A3BB314}"/>
              </a:ext>
            </a:extLst>
          </p:cNvPr>
          <p:cNvSpPr>
            <a:spLocks noGrp="1"/>
          </p:cNvSpPr>
          <p:nvPr>
            <p:ph type="title"/>
          </p:nvPr>
        </p:nvSpPr>
        <p:spPr>
          <a:xfrm>
            <a:off x="792223" y="3121776"/>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22</a:t>
            </a:fld>
            <a:endParaRPr lang="en-US" altLang="en-US"/>
          </a:p>
        </p:txBody>
      </p:sp>
    </p:spTree>
    <p:extLst>
      <p:ext uri="{BB962C8B-B14F-4D97-AF65-F5344CB8AC3E}">
        <p14:creationId xmlns:p14="http://schemas.microsoft.com/office/powerpoint/2010/main" xmlns="" val="2273965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sz="3200" b="1" dirty="0" smtClean="0">
                <a:solidFill>
                  <a:srgbClr val="FF0000"/>
                </a:solidFill>
              </a:rPr>
              <a:t>Existing</a:t>
            </a:r>
            <a:r>
              <a:rPr lang="en-IN" sz="3200" b="1" dirty="0" smtClean="0">
                <a:solidFill>
                  <a:srgbClr val="FF0000"/>
                </a:solidFill>
              </a:rPr>
              <a:t> </a:t>
            </a:r>
            <a:r>
              <a:rPr lang="en-IN" sz="3200" b="1" dirty="0">
                <a:solidFill>
                  <a:srgbClr val="FF0000"/>
                </a:solidFill>
              </a:rPr>
              <a:t>System</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algn="just">
              <a:buFont typeface="Wingdings" pitchFamily="2" charset="2"/>
              <a:buChar char="q"/>
            </a:pPr>
            <a:r>
              <a:rPr lang="en-US" sz="2400" dirty="0" smtClean="0">
                <a:effectLst/>
                <a:latin typeface="Times New Roman" panose="02020603050405020304" pitchFamily="18" charset="0"/>
                <a:ea typeface="Times New Roman" panose="02020603050405020304" pitchFamily="18" charset="0"/>
              </a:rPr>
              <a:t>The existing system provides government schemes through websites. There are many websites which provides information about the scheme which leads to confusion and it becomes a time consuming process for citizens to search for the scheme which suits their needs</a:t>
            </a:r>
            <a:r>
              <a:rPr lang="en-US" sz="2400" dirty="0" smtClean="0">
                <a:effectLst/>
                <a:latin typeface="Times New Roman" panose="02020603050405020304" pitchFamily="18" charset="0"/>
                <a:ea typeface="Times New Roman" panose="02020603050405020304" pitchFamily="18" charset="0"/>
              </a:rPr>
              <a:t>.</a:t>
            </a:r>
            <a:r>
              <a:rPr lang="en-US" sz="2400" dirty="0"/>
              <a:t> </a:t>
            </a:r>
            <a:r>
              <a:rPr lang="en-US" sz="2400" dirty="0">
                <a:latin typeface="Times New Roman" pitchFamily="18" charset="0"/>
                <a:cs typeface="Times New Roman" pitchFamily="18" charset="0"/>
              </a:rPr>
              <a:t>Moreover, the traditional methods of searching for schemes often lack user engagement, making it challenging for citizens to interact with the information effectively. As a result, individuals may miss out on valuable opportunities provided by government initiatives simply due to the inefficiency of accessing relevant information in a timely manner</a:t>
            </a:r>
            <a:r>
              <a:rPr lang="en-US" sz="2400" dirty="0" smtClean="0">
                <a:latin typeface="Times New Roman" pitchFamily="18" charset="0"/>
                <a:cs typeface="Times New Roman" pitchFamily="18" charset="0"/>
              </a:rPr>
              <a:t>. The traditional method of searching is not a streamlined process this leads the user to get distracted while gaining information of a particular scheme</a:t>
            </a:r>
            <a:r>
              <a:rPr lang="en-US" sz="2400" dirty="0" smtClean="0">
                <a:latin typeface="Times New Roman" pitchFamily="18" charset="0"/>
                <a:cs typeface="Times New Roman" pitchFamily="18" charset="0"/>
              </a:rPr>
              <a:t>.</a:t>
            </a:r>
          </a:p>
          <a:p>
            <a:pPr marL="0" indent="0">
              <a:buNone/>
            </a:pPr>
            <a:r>
              <a:rPr lang="en-US" sz="2400" dirty="0" smtClean="0">
                <a:effectLst/>
                <a:latin typeface="Times New Roman" panose="02020603050405020304" pitchFamily="18" charset="0"/>
                <a:ea typeface="Times New Roman" panose="02020603050405020304" pitchFamily="18" charset="0"/>
              </a:rPr>
              <a:t> </a:t>
            </a:r>
            <a: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smtClean="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xmlns="" val="33393136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sz="3200" b="1" dirty="0" smtClean="0">
                <a:solidFill>
                  <a:srgbClr val="FF0000"/>
                </a:solidFill>
              </a:rPr>
              <a:t>Proposed </a:t>
            </a:r>
            <a:r>
              <a:rPr lang="en-IN" sz="3200" b="1" dirty="0" smtClean="0">
                <a:solidFill>
                  <a:srgbClr val="FF0000"/>
                </a:solidFill>
              </a:rPr>
              <a:t>System</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242424"/>
                </a:solidFill>
                <a:effectLst/>
                <a:latin typeface="Times New Roman" panose="02020603050405020304" pitchFamily="18" charset="0"/>
                <a:ea typeface="Times New Roman" panose="02020603050405020304" pitchFamily="18" charset="0"/>
              </a:rPr>
              <a:t>The</a:t>
            </a:r>
            <a:r>
              <a:rPr lang="en-US" sz="2400" spc="-50" dirty="0">
                <a:solidFill>
                  <a:srgbClr val="242424"/>
                </a:solidFill>
                <a:effectLst/>
                <a:latin typeface="Times New Roman" panose="02020603050405020304" pitchFamily="18" charset="0"/>
                <a:ea typeface="Times New Roman" panose="02020603050405020304" pitchFamily="18" charset="0"/>
              </a:rPr>
              <a:t> </a:t>
            </a:r>
            <a:r>
              <a:rPr lang="en-US" sz="2400" dirty="0">
                <a:solidFill>
                  <a:srgbClr val="242424"/>
                </a:solidFill>
                <a:effectLst/>
                <a:latin typeface="Times New Roman" panose="02020603050405020304" pitchFamily="18" charset="0"/>
                <a:ea typeface="Times New Roman" panose="02020603050405020304" pitchFamily="18" charset="0"/>
              </a:rPr>
              <a:t>proposed</a:t>
            </a:r>
            <a:r>
              <a:rPr lang="en-US" sz="2400" spc="-35" dirty="0">
                <a:solidFill>
                  <a:srgbClr val="242424"/>
                </a:solidFill>
                <a:effectLst/>
                <a:latin typeface="Times New Roman" panose="02020603050405020304" pitchFamily="18" charset="0"/>
                <a:ea typeface="Times New Roman" panose="02020603050405020304" pitchFamily="18" charset="0"/>
              </a:rPr>
              <a:t> </a:t>
            </a:r>
            <a:r>
              <a:rPr lang="en-US" sz="2400" dirty="0" smtClean="0">
                <a:solidFill>
                  <a:srgbClr val="242424"/>
                </a:solidFill>
                <a:effectLst/>
                <a:latin typeface="Times New Roman" panose="02020603050405020304" pitchFamily="18" charset="0"/>
                <a:ea typeface="Times New Roman" panose="02020603050405020304" pitchFamily="18" charset="0"/>
              </a:rPr>
              <a:t>system improves the Government scheme website by increasing user engagement and faster acces</a:t>
            </a:r>
            <a:r>
              <a:rPr lang="en-US" sz="2400" dirty="0" smtClean="0">
                <a:solidFill>
                  <a:srgbClr val="242424"/>
                </a:solidFill>
                <a:latin typeface="Times New Roman" panose="02020603050405020304" pitchFamily="18" charset="0"/>
                <a:ea typeface="Times New Roman" panose="02020603050405020304" pitchFamily="18" charset="0"/>
              </a:rPr>
              <a:t>s of information through Menu based Chat bot with deep learning model. The proposed solution saves user time and they get to know the eligibility and benefits of the scheme. The system provides knowledge about the schemes so that the citizens can be benefitted by availing the schemes. The user guide in the website helps the user to get familiar with the </a:t>
            </a:r>
            <a:r>
              <a:rPr lang="en-US" sz="2400" dirty="0" smtClean="0">
                <a:solidFill>
                  <a:srgbClr val="242424"/>
                </a:solidFill>
                <a:latin typeface="Times New Roman" panose="02020603050405020304" pitchFamily="18" charset="0"/>
                <a:ea typeface="Times New Roman" panose="02020603050405020304" pitchFamily="18" charset="0"/>
              </a:rPr>
              <a:t>chat bot. The </a:t>
            </a:r>
            <a:r>
              <a:rPr lang="en-US" sz="2400" dirty="0" smtClean="0">
                <a:solidFill>
                  <a:srgbClr val="242424"/>
                </a:solidFill>
                <a:latin typeface="Times New Roman" panose="02020603050405020304" pitchFamily="18" charset="0"/>
                <a:ea typeface="Times New Roman" panose="02020603050405020304" pitchFamily="18" charset="0"/>
              </a:rPr>
              <a:t>deep learning model predicts the response that should be provided to the user accurately. The Menu based chat bot is a streamlined process which allows the user to access the information easily. This system does not lead to confusion. To know about other schemes the user can start a new chat. </a:t>
            </a: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xmlns="" val="35344831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28354" y="1837862"/>
            <a:ext cx="9034352" cy="4157824"/>
          </a:xfrm>
          <a:prstGeom prst="rect">
            <a:avLst/>
          </a:prstGeom>
          <a:noFill/>
          <a:ln>
            <a:solidFill>
              <a:schemeClr val="bg2">
                <a:lumMod val="90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66777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Set</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Deep Learning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User Interface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a:t>
            </a:r>
          </a:p>
          <a:p>
            <a:pPr algn="just">
              <a:lnSpc>
                <a:spcPct val="150000"/>
              </a:lnSpc>
            </a:pP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Chat </a:t>
            </a: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xmlns="" val="651015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a:t>
            </a:r>
            <a:r>
              <a:rPr lang="en-US" altLang="en-US" sz="3200" b="1" dirty="0" smtClean="0">
                <a:solidFill>
                  <a:srgbClr val="FF0000"/>
                </a:solidFill>
              </a:rPr>
              <a:t>of Module</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b="1" dirty="0" smtClean="0">
                <a:solidFill>
                  <a:srgbClr val="000000"/>
                </a:solidFill>
                <a:latin typeface="Times New Roman" panose="02020603050405020304" pitchFamily="18" charset="0"/>
                <a:cs typeface="Times New Roman" panose="02020603050405020304" pitchFamily="18" charset="0"/>
              </a:rPr>
              <a:t>Data Set</a:t>
            </a:r>
            <a:r>
              <a:rPr kumimoji="0" lang="en-US" altLang="en-US" sz="2800" b="0" i="0" u="none" strike="noStrike" kern="0" cap="none" spc="0" normalizeH="0" baseline="0" noProof="0" dirty="0" smtClean="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The</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 data set plays a vital role in the performance of the system. It is in JSON format. The intent behind every user question is stored in the data set. The intent is here describes about which scheme the user is asking queries. For each scheme there are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tag,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pattern and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responses.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Tag uniquely identifies a scheme. Pattern corresponds to the user question. Responses are the information relevant to the particular scheme. The data set contains accurate information of schemes and its eligibility and benefits . This data determines the system efficiency and accuracy. The information from this data set is displayed to the user interface .</a:t>
            </a:r>
            <a:r>
              <a:rPr kumimoji="0" lang="en-IN" altLang="en-US" sz="24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r>
            <a:br>
              <a:rPr kumimoji="0" lang="en-IN" altLang="en-US" sz="24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br>
            <a:endParaRPr kumimoji="0" lang="en-IN" altLang="en-US" sz="24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a:p>
            <a:pPr marL="0" indent="0">
              <a:buNone/>
            </a:pPr>
            <a:endParaRPr lang="en-IN" dirty="0"/>
          </a:p>
        </p:txBody>
      </p:sp>
      <p:sp>
        <p:nvSpPr>
          <p:cNvPr id="7" name="Date Placeholder 6">
            <a:extLst>
              <a:ext uri="{FF2B5EF4-FFF2-40B4-BE49-F238E27FC236}">
                <a16:creationId xmlns=""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xmlns="" val="517529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38A0D-D016-4706-BCB0-B285FF79636C}"/>
              </a:ext>
            </a:extLst>
          </p:cNvPr>
          <p:cNvSpPr>
            <a:spLocks noGrp="1"/>
          </p:cNvSpPr>
          <p:nvPr>
            <p:ph type="title"/>
          </p:nvPr>
        </p:nvSpPr>
        <p:spPr/>
        <p:txBody>
          <a:bodyPr/>
          <a:lstStyle/>
          <a:p>
            <a:r>
              <a:rPr lang="en-US" sz="3200" b="1" dirty="0">
                <a:solidFill>
                  <a:srgbClr val="FF0000"/>
                </a:solidFill>
              </a:rPr>
              <a:t>Functional Description of Module</a:t>
            </a:r>
            <a:endParaRPr lang="en-IN" sz="3200" b="1" dirty="0">
              <a:solidFill>
                <a:srgbClr val="FF0000"/>
              </a:solidFill>
            </a:endParaRPr>
          </a:p>
        </p:txBody>
      </p:sp>
      <p:sp>
        <p:nvSpPr>
          <p:cNvPr id="3" name="Content Placeholder 2">
            <a:extLst>
              <a:ext uri="{FF2B5EF4-FFF2-40B4-BE49-F238E27FC236}">
                <a16:creationId xmlns=""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400" b="1" noProof="0" dirty="0" smtClean="0">
                <a:solidFill>
                  <a:srgbClr val="000000"/>
                </a:solidFill>
                <a:latin typeface="Times New Roman" panose="02020603050405020304" pitchFamily="18" charset="0"/>
                <a:cs typeface="Times New Roman" panose="02020603050405020304" pitchFamily="18" charset="0"/>
              </a:rPr>
              <a:t>Deep Learning</a:t>
            </a: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400" b="0" i="0" u="none" strike="noStrike" kern="0" cap="none" spc="0" normalizeH="0" baseline="0" noProof="0" dirty="0" smtClean="0">
                <a:ln>
                  <a:noFill/>
                </a:ln>
                <a:solidFill>
                  <a:srgbClr val="000000"/>
                </a:solidFill>
                <a:effectLst/>
                <a:uLnTx/>
                <a:uFillTx/>
                <a:latin typeface="Roboto"/>
                <a:cs typeface="Times New Roman" panose="02020603050405020304" pitchFamily="18" charset="0"/>
              </a:rPr>
              <a:t>:</a:t>
            </a:r>
            <a:r>
              <a:rPr kumimoji="0" lang="en-US" altLang="en-US" sz="2400" b="0" i="0" u="none" strike="noStrike" kern="0" cap="none" spc="0" normalizeH="0" noProof="0" dirty="0" smtClean="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Upon collecting the data and organizing it in JSON format. The deep learning model is trained using the data. The patterns are considered as input. The probability of tag is the output of the model. The data was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separated </a:t>
            </a:r>
            <a:r>
              <a:rPr kumimoji="0" lang="en-US" altLang="en-US" sz="2400" b="0" i="0" u="none" strike="noStrike" kern="0" cap="none" spc="0" normalizeH="0" noProof="0" dirty="0" smtClean="0">
                <a:ln>
                  <a:noFill/>
                </a:ln>
                <a:solidFill>
                  <a:srgbClr val="000000"/>
                </a:solidFill>
                <a:effectLst/>
                <a:uLnTx/>
                <a:uFillTx/>
                <a:latin typeface="Times New Roman" pitchFamily="18" charset="0"/>
                <a:cs typeface="Times New Roman" pitchFamily="18" charset="0"/>
              </a:rPr>
              <a:t>and encoded for training the model. The sequential model is defined with dense layer. The model architecture is defined to achieve high accuracy. Once the model is trained, it is saved in an API endpoint where the user query is passed and the response which is the output of the model is returned to the user interface.</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xmlns="" val="1369513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7A621-F250-48FB-8676-C548A1192BDB}"/>
              </a:ext>
            </a:extLst>
          </p:cNvPr>
          <p:cNvSpPr>
            <a:spLocks noGrp="1"/>
          </p:cNvSpPr>
          <p:nvPr>
            <p:ph type="title"/>
          </p:nvPr>
        </p:nvSpPr>
        <p:spPr/>
        <p:txBody>
          <a:bodyPr/>
          <a:lstStyle/>
          <a:p>
            <a:r>
              <a:rPr lang="en-US" sz="3200" b="1" dirty="0">
                <a:solidFill>
                  <a:srgbClr val="FF0000"/>
                </a:solidFill>
              </a:rPr>
              <a:t>Functional Description of Module</a:t>
            </a:r>
            <a:endParaRPr lang="en-IN" sz="3200" dirty="0"/>
          </a:p>
        </p:txBody>
      </p:sp>
      <p:sp>
        <p:nvSpPr>
          <p:cNvPr id="3" name="Content Placeholder 2">
            <a:extLst>
              <a:ext uri="{FF2B5EF4-FFF2-40B4-BE49-F238E27FC236}">
                <a16:creationId xmlns=""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User Interface Module</a:t>
            </a:r>
            <a:r>
              <a:rPr lang="en-US" sz="2400" b="1" dirty="0" smtClean="0">
                <a:effectLst/>
                <a:latin typeface="Times New Roman" panose="02020603050405020304" pitchFamily="18" charset="0"/>
                <a:ea typeface="Times New Roman" panose="02020603050405020304" pitchFamily="18" charset="0"/>
              </a:rPr>
              <a:t>: </a:t>
            </a:r>
            <a:r>
              <a:rPr lang="en-US" sz="2400" dirty="0" smtClean="0">
                <a:effectLst/>
                <a:latin typeface="Times New Roman" panose="02020603050405020304" pitchFamily="18" charset="0"/>
                <a:ea typeface="Times New Roman" panose="02020603050405020304" pitchFamily="18" charset="0"/>
              </a:rPr>
              <a:t>Responsible </a:t>
            </a:r>
            <a:r>
              <a:rPr lang="en-US" sz="2400" dirty="0">
                <a:effectLst/>
                <a:latin typeface="Times New Roman" panose="02020603050405020304" pitchFamily="18" charset="0"/>
                <a:ea typeface="Times New Roman" panose="02020603050405020304" pitchFamily="18" charset="0"/>
              </a:rPr>
              <a:t>for managing </a:t>
            </a:r>
            <a:r>
              <a:rPr lang="en-US" sz="2400" dirty="0" smtClean="0">
                <a:effectLst/>
                <a:latin typeface="Times New Roman" panose="02020603050405020304" pitchFamily="18" charset="0"/>
                <a:ea typeface="Times New Roman" panose="02020603050405020304" pitchFamily="18" charset="0"/>
              </a:rPr>
              <a:t>user interactions. The user clicks the menu and the request is sent to the API endpoint. The user guide helps the user to know how the chat bot works. The user interface is responsible for user engagement.</a:t>
            </a:r>
            <a:endParaRPr lang="en-IN" sz="2400" dirty="0"/>
          </a:p>
        </p:txBody>
      </p:sp>
      <p:sp>
        <p:nvSpPr>
          <p:cNvPr id="4" name="Date Placeholder 3">
            <a:extLst>
              <a:ext uri="{FF2B5EF4-FFF2-40B4-BE49-F238E27FC236}">
                <a16:creationId xmlns=""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xmlns="" val="872543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702</TotalTime>
  <Words>1243</Words>
  <Application>Microsoft Office PowerPoint</Application>
  <PresentationFormat>Custom</PresentationFormat>
  <Paragraphs>99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Profile</vt:lpstr>
      <vt:lpstr>Slide 1</vt:lpstr>
      <vt:lpstr>Abstract</vt:lpstr>
      <vt:lpstr>Existing System</vt:lpstr>
      <vt:lpstr>Proposed System</vt:lpstr>
      <vt:lpstr>System Architecture</vt:lpstr>
      <vt:lpstr>List of Modules</vt:lpstr>
      <vt:lpstr>Functional Description of Module</vt:lpstr>
      <vt:lpstr>Functional Description of Module</vt:lpstr>
      <vt:lpstr>Functional Description of Module</vt:lpstr>
      <vt:lpstr>Functional Description of Module</vt:lpstr>
      <vt:lpstr>Implementation</vt:lpstr>
      <vt:lpstr>Implementation</vt:lpstr>
      <vt:lpstr>Implementation</vt:lpstr>
      <vt:lpstr>Implementation</vt:lpstr>
      <vt:lpstr>Implementation</vt:lpstr>
      <vt:lpstr>Implementation</vt:lpstr>
      <vt:lpstr>Implementation</vt:lpstr>
      <vt:lpstr>Conclusion</vt:lpstr>
      <vt:lpstr>References</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Admin</cp:lastModifiedBy>
  <cp:revision>46</cp:revision>
  <dcterms:created xsi:type="dcterms:W3CDTF">2023-08-03T04:32:32Z</dcterms:created>
  <dcterms:modified xsi:type="dcterms:W3CDTF">2024-05-19T16:58:23Z</dcterms:modified>
</cp:coreProperties>
</file>