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60" r:id="rId6"/>
    <p:sldId id="261" r:id="rId7"/>
    <p:sldId id="262" r:id="rId8"/>
    <p:sldId id="263" r:id="rId9"/>
    <p:sldId id="265" r:id="rId10"/>
    <p:sldId id="266" r:id="rId11"/>
    <p:sldId id="267" r:id="rId12"/>
    <p:sldId id="268" r:id="rId13"/>
    <p:sldId id="269" r:id="rId14"/>
    <p:sldId id="270" r:id="rId15"/>
    <p:sldId id="281" r:id="rId16"/>
    <p:sldId id="282" r:id="rId17"/>
    <p:sldId id="283" r:id="rId18"/>
    <p:sldId id="284" r:id="rId19"/>
    <p:sldId id="285" r:id="rId20"/>
    <p:sldId id="286" r:id="rId21"/>
    <p:sldId id="287" r:id="rId22"/>
    <p:sldId id="288" r:id="rId23"/>
    <p:sldId id="289" r:id="rId24"/>
    <p:sldId id="290" r:id="rId25"/>
    <p:sldId id="271" r:id="rId26"/>
    <p:sldId id="272" r:id="rId27"/>
    <p:sldId id="273" r:id="rId28"/>
    <p:sldId id="274" r:id="rId29"/>
    <p:sldId id="275" r:id="rId30"/>
    <p:sldId id="276" r:id="rId31"/>
    <p:sldId id="277" r:id="rId32"/>
    <p:sldId id="278" r:id="rId33"/>
    <p:sldId id="280" r:id="rId34"/>
    <p:sldId id="279" r:id="rId35"/>
    <p:sldId id="2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2858-24E7-4C25-90F4-69FD6E5AA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2C4CA1-8A9A-4393-93BC-9AA1EBCFC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8285-6166-4186-B245-4C11881E01AE}"/>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5" name="Footer Placeholder 4">
            <a:extLst>
              <a:ext uri="{FF2B5EF4-FFF2-40B4-BE49-F238E27FC236}">
                <a16:creationId xmlns:a16="http://schemas.microsoft.com/office/drawing/2014/main" id="{DE9366A5-F1E7-490F-954A-71F1973C2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8AD5E-3B19-401F-B5CC-A20FB1177C25}"/>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127973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4FE4-50B3-4DF4-BD2B-1DA944B670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55392-DB09-4E88-8FC3-5DB24FC622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40A46-B59A-49EC-A073-8C4AD7199FDE}"/>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5" name="Footer Placeholder 4">
            <a:extLst>
              <a:ext uri="{FF2B5EF4-FFF2-40B4-BE49-F238E27FC236}">
                <a16:creationId xmlns:a16="http://schemas.microsoft.com/office/drawing/2014/main" id="{CF0AEABD-409A-4C05-A79D-FF4BE7A05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B9151-DC81-4344-B227-BBF9087A7495}"/>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11057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AD53E-DCC0-406D-99A5-1F7FDB1A69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B525DB-5930-419E-98A3-C941C41460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9FE36-853E-43A0-A6B9-1D0CD622890C}"/>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5" name="Footer Placeholder 4">
            <a:extLst>
              <a:ext uri="{FF2B5EF4-FFF2-40B4-BE49-F238E27FC236}">
                <a16:creationId xmlns:a16="http://schemas.microsoft.com/office/drawing/2014/main" id="{D7543206-CB80-4367-A893-800D7BD22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2F491-0950-4F24-83C2-C5D8DDFA4891}"/>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399293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B2F6-4813-4B9C-8148-56C422FF2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A6BE9-5F1B-46D8-921D-82AC8EA03F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01343-0337-4B4A-BA44-744C1699BF83}"/>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5" name="Footer Placeholder 4">
            <a:extLst>
              <a:ext uri="{FF2B5EF4-FFF2-40B4-BE49-F238E27FC236}">
                <a16:creationId xmlns:a16="http://schemas.microsoft.com/office/drawing/2014/main" id="{FDC49C47-1E8D-47B7-B011-9F8C0600A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6EEC1-54CD-444A-9B17-FA0613EC11CC}"/>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190168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5439-BB5A-49E8-A55E-7121985DF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CE836-6E35-4D78-9E74-C92986284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2DA034-3794-4223-B8B3-174E48991A46}"/>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5" name="Footer Placeholder 4">
            <a:extLst>
              <a:ext uri="{FF2B5EF4-FFF2-40B4-BE49-F238E27FC236}">
                <a16:creationId xmlns:a16="http://schemas.microsoft.com/office/drawing/2014/main" id="{134D41DF-1617-4F14-B60D-2FBA0C492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E0892-C338-4C7F-A552-007750380E71}"/>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295467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D7DB-5587-4AC3-86B4-1C53CACB1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83FE6-C5B3-45C8-874E-6F4F0EF35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74600E-C93C-48AF-B84E-94E8C77268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68504-6B91-468F-84BF-B6CECC016385}"/>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6" name="Footer Placeholder 5">
            <a:extLst>
              <a:ext uri="{FF2B5EF4-FFF2-40B4-BE49-F238E27FC236}">
                <a16:creationId xmlns:a16="http://schemas.microsoft.com/office/drawing/2014/main" id="{B78CFBB4-A056-4ED7-B0FC-BCB7150C32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996B7-6E95-4270-B939-B7A90EC868F7}"/>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333168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B013-DECB-4EC9-95F4-0B6BE4235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575C43-F89F-41CA-A7A1-C92E38964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99BA5E-0230-40EA-AA1B-B7071D5A14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C2CDBE-1FAB-4C08-91FD-D7B75A4FB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ADAEBD-8B3C-49A6-9AC7-F3F12ADF42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5BE77B-ECFD-4A75-94D7-328703031173}"/>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8" name="Footer Placeholder 7">
            <a:extLst>
              <a:ext uri="{FF2B5EF4-FFF2-40B4-BE49-F238E27FC236}">
                <a16:creationId xmlns:a16="http://schemas.microsoft.com/office/drawing/2014/main" id="{B28F3BEE-92F7-421D-849D-6A8CC1002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4642C-6DDD-4F26-9A10-95FDC52AF4B4}"/>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47673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9448-640C-4C42-A87A-6494810F1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AC9D6-6111-41FF-A09B-3DC15AA646EB}"/>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4" name="Footer Placeholder 3">
            <a:extLst>
              <a:ext uri="{FF2B5EF4-FFF2-40B4-BE49-F238E27FC236}">
                <a16:creationId xmlns:a16="http://schemas.microsoft.com/office/drawing/2014/main" id="{4174EB79-2DE9-431B-BD95-9190ADEE3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6D49D-4734-4065-A92C-3C7699BBA83E}"/>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167321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3E24-8E6A-47A0-B6C1-2D66DBCC96E5}"/>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3" name="Footer Placeholder 2">
            <a:extLst>
              <a:ext uri="{FF2B5EF4-FFF2-40B4-BE49-F238E27FC236}">
                <a16:creationId xmlns:a16="http://schemas.microsoft.com/office/drawing/2014/main" id="{BAA47F99-CB03-4909-A5DE-C8B3036CC6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8A669-9954-4845-89FC-14BB54AA762A}"/>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73514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19E0-577F-45A4-8FD2-3E7AFEAE3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DA915-2E98-4BC2-B389-3E6473300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CD7F7C-1DD8-428B-9361-C47EAA6AA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13FCB7-32E9-4035-BA05-6DF0D3C0A714}"/>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6" name="Footer Placeholder 5">
            <a:extLst>
              <a:ext uri="{FF2B5EF4-FFF2-40B4-BE49-F238E27FC236}">
                <a16:creationId xmlns:a16="http://schemas.microsoft.com/office/drawing/2014/main" id="{013BB1B3-42E0-4D57-A1A9-3D4C615EB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F6A65-2D59-4DF9-8115-E0EC7D5C2FAF}"/>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310061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6E82-6CCE-4312-9CEE-197C53821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69C2D0-F4D3-4667-90E4-BECB2F4AC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8A0E15-8892-48A2-BE6E-3D4D55D3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0F6C95-50D9-4342-95A8-898E85EC797C}"/>
              </a:ext>
            </a:extLst>
          </p:cNvPr>
          <p:cNvSpPr>
            <a:spLocks noGrp="1"/>
          </p:cNvSpPr>
          <p:nvPr>
            <p:ph type="dt" sz="half" idx="10"/>
          </p:nvPr>
        </p:nvSpPr>
        <p:spPr/>
        <p:txBody>
          <a:bodyPr/>
          <a:lstStyle/>
          <a:p>
            <a:fld id="{480AA645-98DE-4EE4-97BD-AA116BC8FDC3}" type="datetimeFigureOut">
              <a:rPr lang="en-US" smtClean="0"/>
              <a:t>3/21/2019</a:t>
            </a:fld>
            <a:endParaRPr lang="en-US"/>
          </a:p>
        </p:txBody>
      </p:sp>
      <p:sp>
        <p:nvSpPr>
          <p:cNvPr id="6" name="Footer Placeholder 5">
            <a:extLst>
              <a:ext uri="{FF2B5EF4-FFF2-40B4-BE49-F238E27FC236}">
                <a16:creationId xmlns:a16="http://schemas.microsoft.com/office/drawing/2014/main" id="{BEF1F842-0A95-49A8-8783-34C8C49F9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B9D0F-70A9-48EE-96CD-3A9B76AAFB33}"/>
              </a:ext>
            </a:extLst>
          </p:cNvPr>
          <p:cNvSpPr>
            <a:spLocks noGrp="1"/>
          </p:cNvSpPr>
          <p:nvPr>
            <p:ph type="sldNum" sz="quarter" idx="12"/>
          </p:nvPr>
        </p:nvSpPr>
        <p:spPr/>
        <p:txBody>
          <a:bodyPr/>
          <a:lstStyle/>
          <a:p>
            <a:fld id="{B40B808C-F211-4104-8FFD-7F7094B7A533}" type="slidenum">
              <a:rPr lang="en-US" smtClean="0"/>
              <a:t>‹#›</a:t>
            </a:fld>
            <a:endParaRPr lang="en-US"/>
          </a:p>
        </p:txBody>
      </p:sp>
    </p:spTree>
    <p:extLst>
      <p:ext uri="{BB962C8B-B14F-4D97-AF65-F5344CB8AC3E}">
        <p14:creationId xmlns:p14="http://schemas.microsoft.com/office/powerpoint/2010/main" val="395360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7491A-1093-49D0-985E-2370D032F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82606-5399-41B7-A39F-FC7CF6492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FD8E1-D29E-4598-9466-7F341D359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AA645-98DE-4EE4-97BD-AA116BC8FDC3}" type="datetimeFigureOut">
              <a:rPr lang="en-US" smtClean="0"/>
              <a:t>3/21/2019</a:t>
            </a:fld>
            <a:endParaRPr lang="en-US"/>
          </a:p>
        </p:txBody>
      </p:sp>
      <p:sp>
        <p:nvSpPr>
          <p:cNvPr id="5" name="Footer Placeholder 4">
            <a:extLst>
              <a:ext uri="{FF2B5EF4-FFF2-40B4-BE49-F238E27FC236}">
                <a16:creationId xmlns:a16="http://schemas.microsoft.com/office/drawing/2014/main" id="{4ECA5732-1F27-4E19-B987-710CBF7C2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18B33-E8B2-4E3F-9A29-9D7A219EA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B808C-F211-4104-8FFD-7F7094B7A533}" type="slidenum">
              <a:rPr lang="en-US" smtClean="0"/>
              <a:t>‹#›</a:t>
            </a:fld>
            <a:endParaRPr lang="en-US"/>
          </a:p>
        </p:txBody>
      </p:sp>
    </p:spTree>
    <p:extLst>
      <p:ext uri="{BB962C8B-B14F-4D97-AF65-F5344CB8AC3E}">
        <p14:creationId xmlns:p14="http://schemas.microsoft.com/office/powerpoint/2010/main" val="129688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0C2C16-2E86-4045-90CF-A0258065FD54}"/>
              </a:ext>
            </a:extLst>
          </p:cNvPr>
          <p:cNvPicPr>
            <a:picLocks noChangeAspect="1"/>
          </p:cNvPicPr>
          <p:nvPr/>
        </p:nvPicPr>
        <p:blipFill>
          <a:blip r:embed="rId2"/>
          <a:stretch>
            <a:fillRect/>
          </a:stretch>
        </p:blipFill>
        <p:spPr>
          <a:xfrm>
            <a:off x="1" y="0"/>
            <a:ext cx="12192000" cy="6858000"/>
          </a:xfrm>
          <a:prstGeom prst="rect">
            <a:avLst/>
          </a:prstGeom>
        </p:spPr>
      </p:pic>
      <p:sp>
        <p:nvSpPr>
          <p:cNvPr id="3" name="Title 1">
            <a:extLst>
              <a:ext uri="{FF2B5EF4-FFF2-40B4-BE49-F238E27FC236}">
                <a16:creationId xmlns:a16="http://schemas.microsoft.com/office/drawing/2014/main" id="{8DF92150-7742-4019-A288-24EAC5A9BD3D}"/>
              </a:ext>
            </a:extLst>
          </p:cNvPr>
          <p:cNvSpPr txBox="1">
            <a:spLocks/>
          </p:cNvSpPr>
          <p:nvPr/>
        </p:nvSpPr>
        <p:spPr>
          <a:xfrm>
            <a:off x="240323" y="110148"/>
            <a:ext cx="4085492"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t>Python is a rapid application development and prototyping language. So, design patterns can be a very powerful tool in the hands of a Python programmer </a:t>
            </a:r>
          </a:p>
        </p:txBody>
      </p:sp>
    </p:spTree>
    <p:extLst>
      <p:ext uri="{BB962C8B-B14F-4D97-AF65-F5344CB8AC3E}">
        <p14:creationId xmlns:p14="http://schemas.microsoft.com/office/powerpoint/2010/main" val="2888240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7266-5131-4361-B073-1E3B8FE0A002}"/>
              </a:ext>
            </a:extLst>
          </p:cNvPr>
          <p:cNvSpPr>
            <a:spLocks noGrp="1"/>
          </p:cNvSpPr>
          <p:nvPr>
            <p:ph type="title"/>
          </p:nvPr>
        </p:nvSpPr>
        <p:spPr>
          <a:xfrm>
            <a:off x="776654" y="18255"/>
            <a:ext cx="10515600" cy="1325563"/>
          </a:xfrm>
        </p:spPr>
        <p:txBody>
          <a:bodyPr>
            <a:normAutofit/>
          </a:bodyPr>
          <a:lstStyle/>
          <a:p>
            <a:pPr algn="ctr"/>
            <a:r>
              <a:rPr lang="en-US" b="1" dirty="0"/>
              <a:t>DP#1: The Model-View-Controller Pattern </a:t>
            </a:r>
            <a:endParaRPr lang="en-US" sz="1800" dirty="0"/>
          </a:p>
        </p:txBody>
      </p:sp>
      <p:sp>
        <p:nvSpPr>
          <p:cNvPr id="3" name="Content Placeholder 2">
            <a:extLst>
              <a:ext uri="{FF2B5EF4-FFF2-40B4-BE49-F238E27FC236}">
                <a16:creationId xmlns:a16="http://schemas.microsoft.com/office/drawing/2014/main" id="{CC37A0FE-7FAD-4C33-9399-6EF6A70CCC1F}"/>
              </a:ext>
            </a:extLst>
          </p:cNvPr>
          <p:cNvSpPr>
            <a:spLocks noGrp="1"/>
          </p:cNvSpPr>
          <p:nvPr>
            <p:ph idx="1"/>
          </p:nvPr>
        </p:nvSpPr>
        <p:spPr>
          <a:xfrm>
            <a:off x="838200" y="1343818"/>
            <a:ext cx="10515600" cy="4351338"/>
          </a:xfrm>
        </p:spPr>
        <p:txBody>
          <a:bodyPr/>
          <a:lstStyle/>
          <a:p>
            <a:r>
              <a:rPr lang="en-US" i="1" dirty="0"/>
              <a:t>Model–View–Controller (MVC), considered an </a:t>
            </a:r>
            <a:r>
              <a:rPr lang="en-US" b="1" i="1" dirty="0"/>
              <a:t>architectural pattern</a:t>
            </a:r>
            <a:r>
              <a:rPr lang="en-US" i="1" dirty="0"/>
              <a:t>.</a:t>
            </a:r>
          </a:p>
          <a:p>
            <a:r>
              <a:rPr lang="en-US" dirty="0"/>
              <a:t>In MVC Design Pattern, </a:t>
            </a:r>
            <a:r>
              <a:rPr lang="en-US" dirty="0">
                <a:highlight>
                  <a:srgbClr val="FFFF00"/>
                </a:highlight>
              </a:rPr>
              <a:t>the application is divided into three interacting categories known as the Model, the View and the Controller.</a:t>
            </a:r>
            <a:r>
              <a:rPr lang="en-US" dirty="0"/>
              <a:t> 	</a:t>
            </a:r>
          </a:p>
          <a:p>
            <a:r>
              <a:rPr lang="en-US" dirty="0">
                <a:highlight>
                  <a:srgbClr val="FFFF00"/>
                </a:highlight>
              </a:rPr>
              <a:t>The pattern aims at separating out the inputs to </a:t>
            </a:r>
            <a:r>
              <a:rPr lang="en-US" dirty="0"/>
              <a:t>the application (the Controller part), the business processing logic (the Model part) and the output format logic (the View part). 	</a:t>
            </a:r>
          </a:p>
          <a:p>
            <a:r>
              <a:rPr lang="en-US" i="1" dirty="0">
                <a:highlight>
                  <a:srgbClr val="FFFF00"/>
                </a:highlight>
              </a:rPr>
              <a:t>The pattern isolates “domain logic” (the application logic for the user) from input and presentation (GUI), </a:t>
            </a:r>
            <a:r>
              <a:rPr lang="en-US" i="1" dirty="0"/>
              <a:t>permitting independent development, testing and maintenance of each.” </a:t>
            </a:r>
            <a:r>
              <a:rPr lang="en-US" dirty="0"/>
              <a:t>	</a:t>
            </a:r>
          </a:p>
          <a:p>
            <a:pPr marL="0" indent="0">
              <a:buNone/>
            </a:pPr>
            <a:endParaRPr lang="en-US" dirty="0"/>
          </a:p>
        </p:txBody>
      </p:sp>
    </p:spTree>
    <p:extLst>
      <p:ext uri="{BB962C8B-B14F-4D97-AF65-F5344CB8AC3E}">
        <p14:creationId xmlns:p14="http://schemas.microsoft.com/office/powerpoint/2010/main" val="187010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75433D-4132-4625-A6C8-F4DD724ABFB9}"/>
              </a:ext>
            </a:extLst>
          </p:cNvPr>
          <p:cNvPicPr>
            <a:picLocks noGrp="1" noChangeAspect="1"/>
          </p:cNvPicPr>
          <p:nvPr>
            <p:ph idx="1"/>
          </p:nvPr>
        </p:nvPicPr>
        <p:blipFill>
          <a:blip r:embed="rId2"/>
          <a:stretch>
            <a:fillRect/>
          </a:stretch>
        </p:blipFill>
        <p:spPr>
          <a:xfrm>
            <a:off x="912934" y="433631"/>
            <a:ext cx="10366131" cy="5990737"/>
          </a:xfrm>
          <a:prstGeom prst="rect">
            <a:avLst/>
          </a:prstGeom>
        </p:spPr>
      </p:pic>
    </p:spTree>
    <p:extLst>
      <p:ext uri="{BB962C8B-B14F-4D97-AF65-F5344CB8AC3E}">
        <p14:creationId xmlns:p14="http://schemas.microsoft.com/office/powerpoint/2010/main" val="331426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313D5-46A8-4B5B-B892-3599D18FDC91}"/>
              </a:ext>
            </a:extLst>
          </p:cNvPr>
          <p:cNvSpPr>
            <a:spLocks noGrp="1"/>
          </p:cNvSpPr>
          <p:nvPr>
            <p:ph idx="1"/>
          </p:nvPr>
        </p:nvSpPr>
        <p:spPr/>
        <p:txBody>
          <a:bodyPr/>
          <a:lstStyle/>
          <a:p>
            <a:r>
              <a:rPr lang="en-US" dirty="0"/>
              <a:t>Controller can be considered as a entry point &amp; middle man between user and processing (Model) &amp; formatting (View) logic.</a:t>
            </a:r>
          </a:p>
          <a:p>
            <a:r>
              <a:rPr lang="en-US" dirty="0"/>
              <a:t>Model represents the business processing logic of the application.</a:t>
            </a:r>
          </a:p>
          <a:p>
            <a:r>
              <a:rPr lang="en-US" dirty="0"/>
              <a:t>is responsible for displaying the results obtained by the controller from the model component in a way that user wants them to see or a pre-determined format.</a:t>
            </a:r>
          </a:p>
        </p:txBody>
      </p:sp>
    </p:spTree>
    <p:extLst>
      <p:ext uri="{BB962C8B-B14F-4D97-AF65-F5344CB8AC3E}">
        <p14:creationId xmlns:p14="http://schemas.microsoft.com/office/powerpoint/2010/main" val="85098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4A9C85-913B-49FD-8A77-0F081B206752}"/>
              </a:ext>
            </a:extLst>
          </p:cNvPr>
          <p:cNvPicPr>
            <a:picLocks noChangeAspect="1"/>
          </p:cNvPicPr>
          <p:nvPr/>
        </p:nvPicPr>
        <p:blipFill>
          <a:blip r:embed="rId2"/>
          <a:stretch>
            <a:fillRect/>
          </a:stretch>
        </p:blipFill>
        <p:spPr>
          <a:xfrm>
            <a:off x="0" y="0"/>
            <a:ext cx="7029450" cy="2305050"/>
          </a:xfrm>
          <a:prstGeom prst="rect">
            <a:avLst/>
          </a:prstGeom>
        </p:spPr>
      </p:pic>
      <p:pic>
        <p:nvPicPr>
          <p:cNvPr id="8" name="Picture 7">
            <a:extLst>
              <a:ext uri="{FF2B5EF4-FFF2-40B4-BE49-F238E27FC236}">
                <a16:creationId xmlns:a16="http://schemas.microsoft.com/office/drawing/2014/main" id="{462809B0-6F46-4736-B968-6205730D00B9}"/>
              </a:ext>
            </a:extLst>
          </p:cNvPr>
          <p:cNvPicPr>
            <a:picLocks noChangeAspect="1"/>
          </p:cNvPicPr>
          <p:nvPr/>
        </p:nvPicPr>
        <p:blipFill>
          <a:blip r:embed="rId3"/>
          <a:stretch>
            <a:fillRect/>
          </a:stretch>
        </p:blipFill>
        <p:spPr>
          <a:xfrm>
            <a:off x="0" y="3976688"/>
            <a:ext cx="7067550" cy="1152525"/>
          </a:xfrm>
          <a:prstGeom prst="rect">
            <a:avLst/>
          </a:prstGeom>
        </p:spPr>
      </p:pic>
      <p:pic>
        <p:nvPicPr>
          <p:cNvPr id="9" name="Picture 8">
            <a:extLst>
              <a:ext uri="{FF2B5EF4-FFF2-40B4-BE49-F238E27FC236}">
                <a16:creationId xmlns:a16="http://schemas.microsoft.com/office/drawing/2014/main" id="{F7B4B768-16D7-41E8-82AF-D1C13D7C74A5}"/>
              </a:ext>
            </a:extLst>
          </p:cNvPr>
          <p:cNvPicPr>
            <a:picLocks noChangeAspect="1"/>
          </p:cNvPicPr>
          <p:nvPr/>
        </p:nvPicPr>
        <p:blipFill>
          <a:blip r:embed="rId4"/>
          <a:stretch>
            <a:fillRect/>
          </a:stretch>
        </p:blipFill>
        <p:spPr>
          <a:xfrm>
            <a:off x="0" y="5078328"/>
            <a:ext cx="7048500" cy="971550"/>
          </a:xfrm>
          <a:prstGeom prst="rect">
            <a:avLst/>
          </a:prstGeom>
        </p:spPr>
      </p:pic>
      <p:pic>
        <p:nvPicPr>
          <p:cNvPr id="10" name="Picture 9">
            <a:extLst>
              <a:ext uri="{FF2B5EF4-FFF2-40B4-BE49-F238E27FC236}">
                <a16:creationId xmlns:a16="http://schemas.microsoft.com/office/drawing/2014/main" id="{A8B88B16-A598-4F75-8359-C00F2C74B59C}"/>
              </a:ext>
            </a:extLst>
          </p:cNvPr>
          <p:cNvPicPr>
            <a:picLocks noChangeAspect="1"/>
          </p:cNvPicPr>
          <p:nvPr/>
        </p:nvPicPr>
        <p:blipFill>
          <a:blip r:embed="rId5"/>
          <a:stretch>
            <a:fillRect/>
          </a:stretch>
        </p:blipFill>
        <p:spPr>
          <a:xfrm>
            <a:off x="6169946" y="0"/>
            <a:ext cx="6022054" cy="6858000"/>
          </a:xfrm>
          <a:prstGeom prst="rect">
            <a:avLst/>
          </a:prstGeom>
        </p:spPr>
      </p:pic>
    </p:spTree>
    <p:extLst>
      <p:ext uri="{BB962C8B-B14F-4D97-AF65-F5344CB8AC3E}">
        <p14:creationId xmlns:p14="http://schemas.microsoft.com/office/powerpoint/2010/main" val="71623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38B23-DEC0-483F-B8A6-6301414281C7}"/>
              </a:ext>
            </a:extLst>
          </p:cNvPr>
          <p:cNvSpPr>
            <a:spLocks noGrp="1"/>
          </p:cNvSpPr>
          <p:nvPr>
            <p:ph idx="1"/>
          </p:nvPr>
        </p:nvSpPr>
        <p:spPr>
          <a:xfrm>
            <a:off x="838200" y="1456227"/>
            <a:ext cx="10515600" cy="4351338"/>
          </a:xfrm>
        </p:spPr>
        <p:txBody>
          <a:bodyPr/>
          <a:lstStyle/>
          <a:p>
            <a:r>
              <a:rPr lang="en-US" dirty="0"/>
              <a:t>Command pattern is categorized under ‘</a:t>
            </a:r>
            <a:r>
              <a:rPr lang="en-US" b="1" dirty="0"/>
              <a:t>Observer‘ design pattern</a:t>
            </a:r>
            <a:r>
              <a:rPr lang="en-US" dirty="0"/>
              <a:t>. </a:t>
            </a:r>
            <a:endParaRPr lang="en-US" i="1" dirty="0"/>
          </a:p>
          <a:p>
            <a:r>
              <a:rPr lang="en-US" i="1" dirty="0"/>
              <a:t>The command pattern is a design pattern </a:t>
            </a:r>
            <a:r>
              <a:rPr lang="en-US" i="1" dirty="0">
                <a:highlight>
                  <a:srgbClr val="FFFF00"/>
                </a:highlight>
              </a:rPr>
              <a:t>in which an object is used to represent and encapsulate all the information needed to call a method at a later time or at the point of time</a:t>
            </a:r>
            <a:r>
              <a:rPr lang="en-US" i="1" dirty="0"/>
              <a:t>. </a:t>
            </a:r>
            <a:r>
              <a:rPr lang="en-US" dirty="0"/>
              <a:t>	</a:t>
            </a:r>
          </a:p>
          <a:p>
            <a:r>
              <a:rPr lang="en-US" dirty="0"/>
              <a:t>In command pattern </a:t>
            </a:r>
            <a:r>
              <a:rPr lang="en-US" dirty="0">
                <a:highlight>
                  <a:srgbClr val="FFFF00"/>
                </a:highlight>
              </a:rPr>
              <a:t>the object is encapsulated in the form of a command</a:t>
            </a:r>
            <a:r>
              <a:rPr lang="en-US" dirty="0"/>
              <a:t>, </a:t>
            </a:r>
            <a:r>
              <a:rPr lang="en-US" dirty="0">
                <a:highlight>
                  <a:srgbClr val="FFFF00"/>
                </a:highlight>
              </a:rPr>
              <a:t>i.e., the object contains all the information that is useful to invoke a method anytime user needs</a:t>
            </a:r>
            <a:r>
              <a:rPr lang="en-US" dirty="0"/>
              <a:t>. </a:t>
            </a:r>
          </a:p>
          <a:p>
            <a:r>
              <a:rPr lang="en-US" dirty="0"/>
              <a:t>Thus command pattern </a:t>
            </a:r>
            <a:r>
              <a:rPr lang="en-US" dirty="0">
                <a:highlight>
                  <a:srgbClr val="FFFF00"/>
                </a:highlight>
              </a:rPr>
              <a:t>gives the client (or the user) to use the interface without the information of the actual actions being performed, without affecting the client program</a:t>
            </a:r>
            <a:r>
              <a:rPr lang="en-US" dirty="0"/>
              <a:t>. </a:t>
            </a:r>
          </a:p>
        </p:txBody>
      </p:sp>
      <p:sp>
        <p:nvSpPr>
          <p:cNvPr id="7" name="Title 1">
            <a:extLst>
              <a:ext uri="{FF2B5EF4-FFF2-40B4-BE49-F238E27FC236}">
                <a16:creationId xmlns:a16="http://schemas.microsoft.com/office/drawing/2014/main" id="{9245FB47-FBBA-4E58-BECE-0710526AFFE0}"/>
              </a:ext>
            </a:extLst>
          </p:cNvPr>
          <p:cNvSpPr txBox="1">
            <a:spLocks/>
          </p:cNvSpPr>
          <p:nvPr/>
        </p:nvSpPr>
        <p:spPr>
          <a:xfrm>
            <a:off x="920262" y="1306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DP#2: The Command Pattern  </a:t>
            </a:r>
            <a:endParaRPr lang="en-US" sz="1800" dirty="0"/>
          </a:p>
        </p:txBody>
      </p:sp>
    </p:spTree>
    <p:extLst>
      <p:ext uri="{BB962C8B-B14F-4D97-AF65-F5344CB8AC3E}">
        <p14:creationId xmlns:p14="http://schemas.microsoft.com/office/powerpoint/2010/main" val="278868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A7C6E-AD5A-45F7-9260-6787080D73BE}"/>
              </a:ext>
            </a:extLst>
          </p:cNvPr>
          <p:cNvSpPr>
            <a:spLocks noGrp="1"/>
          </p:cNvSpPr>
          <p:nvPr>
            <p:ph idx="1"/>
          </p:nvPr>
        </p:nvSpPr>
        <p:spPr>
          <a:xfrm>
            <a:off x="908539" y="67162"/>
            <a:ext cx="10515600" cy="6720499"/>
          </a:xfrm>
        </p:spPr>
        <p:txBody>
          <a:bodyPr/>
          <a:lstStyle/>
          <a:p>
            <a:r>
              <a:rPr lang="en-US" dirty="0"/>
              <a:t>The </a:t>
            </a:r>
            <a:r>
              <a:rPr lang="en-US" b="1" dirty="0"/>
              <a:t>key to implementing this pattern is that</a:t>
            </a:r>
            <a:r>
              <a:rPr lang="en-US" dirty="0"/>
              <a:t> </a:t>
            </a:r>
            <a:endParaRPr lang="en-US" dirty="0">
              <a:highlight>
                <a:srgbClr val="FFFF00"/>
              </a:highlight>
            </a:endParaRPr>
          </a:p>
          <a:p>
            <a:pPr marL="0" indent="0">
              <a:buNone/>
            </a:pPr>
            <a:r>
              <a:rPr lang="en-US" dirty="0">
                <a:highlight>
                  <a:srgbClr val="FFFF00"/>
                </a:highlight>
              </a:rPr>
              <a:t>Invoker</a:t>
            </a:r>
            <a:r>
              <a:rPr lang="en-US" b="1" dirty="0">
                <a:highlight>
                  <a:srgbClr val="FFFF00"/>
                </a:highlight>
              </a:rPr>
              <a:t> </a:t>
            </a:r>
            <a:r>
              <a:rPr lang="en-US" dirty="0">
                <a:highlight>
                  <a:srgbClr val="FFFF00"/>
                </a:highlight>
              </a:rPr>
              <a:t>object should be kept away from specifics of what exactly happens when its methods are executed.</a:t>
            </a:r>
            <a:r>
              <a:rPr lang="en-US" dirty="0"/>
              <a:t> </a:t>
            </a:r>
          </a:p>
          <a:p>
            <a:pPr marL="0" indent="0">
              <a:buNone/>
            </a:pPr>
            <a:r>
              <a:rPr lang="en-US" dirty="0">
                <a:highlight>
                  <a:srgbClr val="FFFF00"/>
                </a:highlight>
              </a:rPr>
              <a:t>Invoker</a:t>
            </a:r>
            <a:r>
              <a:rPr lang="en-US" b="1" dirty="0">
                <a:highlight>
                  <a:srgbClr val="FFFF00"/>
                </a:highlight>
              </a:rPr>
              <a:t> </a:t>
            </a:r>
            <a:r>
              <a:rPr lang="en-US" dirty="0">
                <a:highlight>
                  <a:srgbClr val="FFFF00"/>
                </a:highlight>
              </a:rPr>
              <a:t>object can be used to send commands to objects with similar interfaces</a:t>
            </a:r>
            <a:r>
              <a:rPr lang="en-US" dirty="0"/>
              <a:t>. </a:t>
            </a:r>
          </a:p>
          <a:p>
            <a:r>
              <a:rPr lang="en-US" dirty="0"/>
              <a:t>Command Pattern </a:t>
            </a:r>
            <a:r>
              <a:rPr lang="en-US" b="1" dirty="0"/>
              <a:t>is associated with three components</a:t>
            </a:r>
            <a:r>
              <a:rPr lang="en-US" dirty="0"/>
              <a:t>, the client, the invoker, and the receiver. Let‘s take a look at all the three components. </a:t>
            </a:r>
          </a:p>
          <a:p>
            <a:pPr lvl="1"/>
            <a:r>
              <a:rPr lang="en-US" sz="1600" b="1" dirty="0"/>
              <a:t>Client</a:t>
            </a:r>
            <a:r>
              <a:rPr lang="en-US" sz="1600" dirty="0"/>
              <a:t>: the Client represents the one that instantiates the </a:t>
            </a:r>
            <a:r>
              <a:rPr lang="en-US" sz="1600" b="1" dirty="0"/>
              <a:t>encapsulated object</a:t>
            </a:r>
            <a:r>
              <a:rPr lang="en-US" sz="1600" dirty="0"/>
              <a:t>. </a:t>
            </a:r>
          </a:p>
          <a:p>
            <a:pPr lvl="1"/>
            <a:r>
              <a:rPr lang="en-US" sz="1600" b="1" dirty="0"/>
              <a:t>Invoker</a:t>
            </a:r>
            <a:r>
              <a:rPr lang="en-US" sz="1600" dirty="0"/>
              <a:t>: the invoker is responsible for deciding when the </a:t>
            </a:r>
            <a:r>
              <a:rPr lang="en-US" sz="1600" b="1" dirty="0"/>
              <a:t>method is to be invoked or called</a:t>
            </a:r>
            <a:r>
              <a:rPr lang="en-US" sz="1600" dirty="0"/>
              <a:t>. </a:t>
            </a:r>
          </a:p>
          <a:p>
            <a:pPr lvl="1"/>
            <a:r>
              <a:rPr lang="en-US" sz="1600" b="1" dirty="0"/>
              <a:t>Receiver</a:t>
            </a:r>
            <a:r>
              <a:rPr lang="en-US" sz="1600" dirty="0"/>
              <a:t>: the receiver is that part of the code that contains the </a:t>
            </a:r>
            <a:r>
              <a:rPr lang="en-US" sz="1600" b="1" dirty="0"/>
              <a:t>instructions to execute when a corresponding command is given. </a:t>
            </a:r>
          </a:p>
          <a:p>
            <a:pPr marL="0" indent="0">
              <a:buNone/>
            </a:pPr>
            <a:endParaRPr lang="en-US" dirty="0"/>
          </a:p>
        </p:txBody>
      </p:sp>
      <p:pic>
        <p:nvPicPr>
          <p:cNvPr id="4" name="Picture 3">
            <a:extLst>
              <a:ext uri="{FF2B5EF4-FFF2-40B4-BE49-F238E27FC236}">
                <a16:creationId xmlns:a16="http://schemas.microsoft.com/office/drawing/2014/main" id="{283736CE-7140-4119-A0FE-3308FB8C11C8}"/>
              </a:ext>
            </a:extLst>
          </p:cNvPr>
          <p:cNvPicPr>
            <a:picLocks noChangeAspect="1"/>
          </p:cNvPicPr>
          <p:nvPr/>
        </p:nvPicPr>
        <p:blipFill>
          <a:blip r:embed="rId2"/>
          <a:stretch>
            <a:fillRect/>
          </a:stretch>
        </p:blipFill>
        <p:spPr>
          <a:xfrm>
            <a:off x="5099539" y="4539523"/>
            <a:ext cx="6324600" cy="2435290"/>
          </a:xfrm>
          <a:prstGeom prst="rect">
            <a:avLst/>
          </a:prstGeom>
        </p:spPr>
      </p:pic>
    </p:spTree>
    <p:extLst>
      <p:ext uri="{BB962C8B-B14F-4D97-AF65-F5344CB8AC3E}">
        <p14:creationId xmlns:p14="http://schemas.microsoft.com/office/powerpoint/2010/main" val="169536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E451-D4D3-4FF5-BC40-EBB63B60C716}"/>
              </a:ext>
            </a:extLst>
          </p:cNvPr>
          <p:cNvSpPr>
            <a:spLocks noGrp="1"/>
          </p:cNvSpPr>
          <p:nvPr>
            <p:ph type="title"/>
          </p:nvPr>
        </p:nvSpPr>
        <p:spPr>
          <a:xfrm>
            <a:off x="134816" y="70338"/>
            <a:ext cx="10515600" cy="802665"/>
          </a:xfrm>
        </p:spPr>
        <p:txBody>
          <a:bodyPr>
            <a:normAutofit fontScale="90000"/>
          </a:bodyPr>
          <a:lstStyle/>
          <a:p>
            <a:br>
              <a:rPr lang="en-US" sz="1600" dirty="0"/>
            </a:br>
            <a:r>
              <a:rPr lang="en-US" sz="1600" dirty="0"/>
              <a:t>- It's the implementation of a switch </a:t>
            </a:r>
            <a:br>
              <a:rPr lang="en-US" sz="1600" dirty="0"/>
            </a:br>
            <a:r>
              <a:rPr lang="en-US" sz="1600" dirty="0"/>
              <a:t>- It could be used to switch on/off </a:t>
            </a:r>
            <a:br>
              <a:rPr lang="en-US" sz="1600" dirty="0"/>
            </a:br>
            <a:r>
              <a:rPr lang="en-US" sz="1600" dirty="0"/>
              <a:t>- It </a:t>
            </a:r>
            <a:r>
              <a:rPr lang="en-US" sz="1600" dirty="0" err="1"/>
              <a:t>should't</a:t>
            </a:r>
            <a:r>
              <a:rPr lang="en-US" sz="1600" dirty="0"/>
              <a:t> be hard-coded to switch on/off a particular thing (a lamp or an engine) </a:t>
            </a:r>
            <a:br>
              <a:rPr lang="en-US" sz="1600" dirty="0"/>
            </a:br>
            <a:endParaRPr lang="en-US" sz="1600" dirty="0"/>
          </a:p>
        </p:txBody>
      </p:sp>
      <p:pic>
        <p:nvPicPr>
          <p:cNvPr id="4" name="Picture 3">
            <a:extLst>
              <a:ext uri="{FF2B5EF4-FFF2-40B4-BE49-F238E27FC236}">
                <a16:creationId xmlns:a16="http://schemas.microsoft.com/office/drawing/2014/main" id="{296EA83A-4B2D-4A1F-BE31-E440A0DA0389}"/>
              </a:ext>
            </a:extLst>
          </p:cNvPr>
          <p:cNvPicPr>
            <a:picLocks noChangeAspect="1"/>
          </p:cNvPicPr>
          <p:nvPr/>
        </p:nvPicPr>
        <p:blipFill>
          <a:blip r:embed="rId2"/>
          <a:stretch>
            <a:fillRect/>
          </a:stretch>
        </p:blipFill>
        <p:spPr>
          <a:xfrm>
            <a:off x="134816" y="873003"/>
            <a:ext cx="7029450" cy="1066800"/>
          </a:xfrm>
          <a:prstGeom prst="rect">
            <a:avLst/>
          </a:prstGeom>
        </p:spPr>
      </p:pic>
      <p:pic>
        <p:nvPicPr>
          <p:cNvPr id="5" name="Picture 4">
            <a:extLst>
              <a:ext uri="{FF2B5EF4-FFF2-40B4-BE49-F238E27FC236}">
                <a16:creationId xmlns:a16="http://schemas.microsoft.com/office/drawing/2014/main" id="{5B449934-7318-4F08-9786-A0E748786BCD}"/>
              </a:ext>
            </a:extLst>
          </p:cNvPr>
          <p:cNvPicPr>
            <a:picLocks noChangeAspect="1"/>
          </p:cNvPicPr>
          <p:nvPr/>
        </p:nvPicPr>
        <p:blipFill>
          <a:blip r:embed="rId3"/>
          <a:stretch>
            <a:fillRect/>
          </a:stretch>
        </p:blipFill>
        <p:spPr>
          <a:xfrm>
            <a:off x="144147" y="1939803"/>
            <a:ext cx="7010400" cy="1504950"/>
          </a:xfrm>
          <a:prstGeom prst="rect">
            <a:avLst/>
          </a:prstGeom>
        </p:spPr>
      </p:pic>
      <p:pic>
        <p:nvPicPr>
          <p:cNvPr id="6" name="Picture 5">
            <a:extLst>
              <a:ext uri="{FF2B5EF4-FFF2-40B4-BE49-F238E27FC236}">
                <a16:creationId xmlns:a16="http://schemas.microsoft.com/office/drawing/2014/main" id="{AE72DD03-290C-4101-8699-98ED5A1DA4CF}"/>
              </a:ext>
            </a:extLst>
          </p:cNvPr>
          <p:cNvPicPr>
            <a:picLocks noChangeAspect="1"/>
          </p:cNvPicPr>
          <p:nvPr/>
        </p:nvPicPr>
        <p:blipFill>
          <a:blip r:embed="rId4"/>
          <a:stretch>
            <a:fillRect/>
          </a:stretch>
        </p:blipFill>
        <p:spPr>
          <a:xfrm>
            <a:off x="4937352" y="2907263"/>
            <a:ext cx="7019925" cy="3581400"/>
          </a:xfrm>
          <a:prstGeom prst="rect">
            <a:avLst/>
          </a:prstGeom>
        </p:spPr>
      </p:pic>
    </p:spTree>
    <p:extLst>
      <p:ext uri="{BB962C8B-B14F-4D97-AF65-F5344CB8AC3E}">
        <p14:creationId xmlns:p14="http://schemas.microsoft.com/office/powerpoint/2010/main" val="196705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747C12-26DE-4EEA-B225-0B8E4EFBD50A}"/>
              </a:ext>
            </a:extLst>
          </p:cNvPr>
          <p:cNvPicPr>
            <a:picLocks noChangeAspect="1"/>
          </p:cNvPicPr>
          <p:nvPr/>
        </p:nvPicPr>
        <p:blipFill>
          <a:blip r:embed="rId2"/>
          <a:stretch>
            <a:fillRect/>
          </a:stretch>
        </p:blipFill>
        <p:spPr>
          <a:xfrm>
            <a:off x="197595" y="153371"/>
            <a:ext cx="7000875" cy="3714750"/>
          </a:xfrm>
          <a:prstGeom prst="rect">
            <a:avLst/>
          </a:prstGeom>
        </p:spPr>
      </p:pic>
    </p:spTree>
    <p:extLst>
      <p:ext uri="{BB962C8B-B14F-4D97-AF65-F5344CB8AC3E}">
        <p14:creationId xmlns:p14="http://schemas.microsoft.com/office/powerpoint/2010/main" val="99742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D7BE3A-0EC7-4908-A8B3-6955CC9CB8E3}"/>
              </a:ext>
            </a:extLst>
          </p:cNvPr>
          <p:cNvPicPr>
            <a:picLocks noChangeAspect="1"/>
          </p:cNvPicPr>
          <p:nvPr/>
        </p:nvPicPr>
        <p:blipFill>
          <a:blip r:embed="rId2"/>
          <a:stretch>
            <a:fillRect/>
          </a:stretch>
        </p:blipFill>
        <p:spPr>
          <a:xfrm>
            <a:off x="75713" y="83393"/>
            <a:ext cx="7058025" cy="514350"/>
          </a:xfrm>
          <a:prstGeom prst="rect">
            <a:avLst/>
          </a:prstGeom>
        </p:spPr>
      </p:pic>
      <p:pic>
        <p:nvPicPr>
          <p:cNvPr id="5" name="Picture 4">
            <a:extLst>
              <a:ext uri="{FF2B5EF4-FFF2-40B4-BE49-F238E27FC236}">
                <a16:creationId xmlns:a16="http://schemas.microsoft.com/office/drawing/2014/main" id="{C21379BC-A6CC-4480-88CF-EEA53780CEE3}"/>
              </a:ext>
            </a:extLst>
          </p:cNvPr>
          <p:cNvPicPr>
            <a:picLocks noChangeAspect="1"/>
          </p:cNvPicPr>
          <p:nvPr/>
        </p:nvPicPr>
        <p:blipFill>
          <a:blip r:embed="rId3"/>
          <a:stretch>
            <a:fillRect/>
          </a:stretch>
        </p:blipFill>
        <p:spPr>
          <a:xfrm>
            <a:off x="87092" y="597743"/>
            <a:ext cx="7010400" cy="6092890"/>
          </a:xfrm>
          <a:prstGeom prst="rect">
            <a:avLst/>
          </a:prstGeom>
        </p:spPr>
      </p:pic>
    </p:spTree>
    <p:extLst>
      <p:ext uri="{BB962C8B-B14F-4D97-AF65-F5344CB8AC3E}">
        <p14:creationId xmlns:p14="http://schemas.microsoft.com/office/powerpoint/2010/main" val="71526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47E08-EFC4-417A-8818-0A4ED954AE96}"/>
              </a:ext>
            </a:extLst>
          </p:cNvPr>
          <p:cNvSpPr>
            <a:spLocks noGrp="1"/>
          </p:cNvSpPr>
          <p:nvPr>
            <p:ph idx="1"/>
          </p:nvPr>
        </p:nvSpPr>
        <p:spPr>
          <a:xfrm>
            <a:off x="920262" y="2180492"/>
            <a:ext cx="10515600" cy="2743200"/>
          </a:xfrm>
        </p:spPr>
        <p:txBody>
          <a:bodyPr/>
          <a:lstStyle/>
          <a:p>
            <a:r>
              <a:rPr lang="en-US" i="1" dirty="0"/>
              <a:t>The observer pattern (a subset of the </a:t>
            </a:r>
            <a:r>
              <a:rPr lang="en-US" b="1" i="1" dirty="0"/>
              <a:t>publish/subscribe pattern</a:t>
            </a:r>
            <a:r>
              <a:rPr lang="en-US" i="1" dirty="0"/>
              <a:t>) is a software design pattern in which </a:t>
            </a:r>
            <a:r>
              <a:rPr lang="en-US" i="1" dirty="0">
                <a:highlight>
                  <a:srgbClr val="FFFF00"/>
                </a:highlight>
              </a:rPr>
              <a:t>an object, called the subject, maintains a list of its </a:t>
            </a:r>
            <a:r>
              <a:rPr lang="en-US" i="1" dirty="0" err="1">
                <a:highlight>
                  <a:srgbClr val="FFFF00"/>
                </a:highlight>
              </a:rPr>
              <a:t>dependants</a:t>
            </a:r>
            <a:r>
              <a:rPr lang="en-US" i="1" dirty="0">
                <a:highlight>
                  <a:srgbClr val="FFFF00"/>
                </a:highlight>
              </a:rPr>
              <a:t>, called observers</a:t>
            </a:r>
            <a:r>
              <a:rPr lang="en-US" i="1" dirty="0"/>
              <a:t>, </a:t>
            </a:r>
            <a:r>
              <a:rPr lang="en-US" i="1" dirty="0">
                <a:highlight>
                  <a:srgbClr val="FFFF00"/>
                </a:highlight>
              </a:rPr>
              <a:t>and notifies them automatically of any state changes, usually by calling one of their methods</a:t>
            </a:r>
            <a:r>
              <a:rPr lang="en-US" i="1" dirty="0"/>
              <a:t>. </a:t>
            </a:r>
            <a:r>
              <a:rPr lang="en-US" dirty="0"/>
              <a:t>	</a:t>
            </a:r>
          </a:p>
          <a:p>
            <a:r>
              <a:rPr lang="en-US" i="1" dirty="0"/>
              <a:t>It is mainly used to implement </a:t>
            </a:r>
            <a:r>
              <a:rPr lang="en-US" b="1" i="1" dirty="0"/>
              <a:t>distributed event handling systems</a:t>
            </a:r>
            <a:r>
              <a:rPr lang="en-US" i="1" dirty="0"/>
              <a:t>.</a:t>
            </a:r>
            <a:endParaRPr lang="en-US" dirty="0"/>
          </a:p>
          <a:p>
            <a:endParaRPr lang="en-US" dirty="0"/>
          </a:p>
        </p:txBody>
      </p:sp>
      <p:sp>
        <p:nvSpPr>
          <p:cNvPr id="4" name="Title 1">
            <a:extLst>
              <a:ext uri="{FF2B5EF4-FFF2-40B4-BE49-F238E27FC236}">
                <a16:creationId xmlns:a16="http://schemas.microsoft.com/office/drawing/2014/main" id="{060F2B20-ACC2-4FE6-9C20-A5E7925C41AB}"/>
              </a:ext>
            </a:extLst>
          </p:cNvPr>
          <p:cNvSpPr txBox="1">
            <a:spLocks/>
          </p:cNvSpPr>
          <p:nvPr/>
        </p:nvSpPr>
        <p:spPr>
          <a:xfrm>
            <a:off x="920262" y="95495"/>
            <a:ext cx="10515600" cy="783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DP#3: Observer Pattern  </a:t>
            </a:r>
            <a:endParaRPr lang="en-US" sz="1800" dirty="0"/>
          </a:p>
        </p:txBody>
      </p:sp>
    </p:spTree>
    <p:extLst>
      <p:ext uri="{BB962C8B-B14F-4D97-AF65-F5344CB8AC3E}">
        <p14:creationId xmlns:p14="http://schemas.microsoft.com/office/powerpoint/2010/main" val="358877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3697-EBAC-4AB6-920D-79697159D938}"/>
              </a:ext>
            </a:extLst>
          </p:cNvPr>
          <p:cNvSpPr>
            <a:spLocks noGrp="1"/>
          </p:cNvSpPr>
          <p:nvPr>
            <p:ph type="title"/>
          </p:nvPr>
        </p:nvSpPr>
        <p:spPr>
          <a:xfrm>
            <a:off x="838200" y="136525"/>
            <a:ext cx="10515600" cy="610821"/>
          </a:xfrm>
        </p:spPr>
        <p:txBody>
          <a:bodyPr>
            <a:normAutofit fontScale="90000"/>
          </a:bodyPr>
          <a:lstStyle/>
          <a:p>
            <a:r>
              <a:rPr lang="en-US" b="1" dirty="0"/>
              <a:t>Design pattern ?</a:t>
            </a:r>
          </a:p>
        </p:txBody>
      </p:sp>
      <p:sp>
        <p:nvSpPr>
          <p:cNvPr id="3" name="Content Placeholder 2">
            <a:extLst>
              <a:ext uri="{FF2B5EF4-FFF2-40B4-BE49-F238E27FC236}">
                <a16:creationId xmlns:a16="http://schemas.microsoft.com/office/drawing/2014/main" id="{0A13875A-DABF-4176-B732-CDD0ADD63D7E}"/>
              </a:ext>
            </a:extLst>
          </p:cNvPr>
          <p:cNvSpPr>
            <a:spLocks noGrp="1"/>
          </p:cNvSpPr>
          <p:nvPr>
            <p:ph idx="1"/>
          </p:nvPr>
        </p:nvSpPr>
        <p:spPr>
          <a:xfrm>
            <a:off x="838200" y="990356"/>
            <a:ext cx="10515600" cy="4351338"/>
          </a:xfrm>
        </p:spPr>
        <p:txBody>
          <a:bodyPr>
            <a:normAutofit lnSpcReduction="10000"/>
          </a:bodyPr>
          <a:lstStyle/>
          <a:p>
            <a:r>
              <a:rPr lang="en-US" b="1" dirty="0"/>
              <a:t>Design patterns</a:t>
            </a:r>
            <a:r>
              <a:rPr lang="en-US" dirty="0"/>
              <a:t> are typical </a:t>
            </a:r>
            <a:r>
              <a:rPr lang="en-US" dirty="0">
                <a:highlight>
                  <a:srgbClr val="FFFF00"/>
                </a:highlight>
              </a:rPr>
              <a:t>solutions to common problems </a:t>
            </a:r>
            <a:r>
              <a:rPr lang="en-US" dirty="0"/>
              <a:t>in software design. </a:t>
            </a:r>
            <a:r>
              <a:rPr lang="en-US" dirty="0">
                <a:highlight>
                  <a:srgbClr val="FFFF00"/>
                </a:highlight>
              </a:rPr>
              <a:t>Each pattern is like a blueprint that you can customize to solve a particular design problem in your code</a:t>
            </a:r>
          </a:p>
          <a:p>
            <a:r>
              <a:rPr lang="en-US" dirty="0"/>
              <a:t>A design pattern systematically names, motivates, and explains a general design </a:t>
            </a:r>
            <a:r>
              <a:rPr lang="en-US" dirty="0">
                <a:highlight>
                  <a:srgbClr val="FFFF00"/>
                </a:highlight>
              </a:rPr>
              <a:t>that addresses a recurring design problem in object-oriented systems</a:t>
            </a:r>
            <a:r>
              <a:rPr lang="en-US" dirty="0"/>
              <a:t>.</a:t>
            </a:r>
          </a:p>
          <a:p>
            <a:r>
              <a:rPr lang="en-US" dirty="0"/>
              <a:t>It describes the problem, the solution, when to apply the solution, and its consequences.</a:t>
            </a:r>
          </a:p>
          <a:p>
            <a:r>
              <a:rPr lang="en-US" dirty="0"/>
              <a:t>In software engineering, </a:t>
            </a:r>
            <a:r>
              <a:rPr lang="en-US" dirty="0">
                <a:highlight>
                  <a:srgbClr val="FFFF00"/>
                </a:highlight>
              </a:rPr>
              <a:t>a </a:t>
            </a:r>
            <a:r>
              <a:rPr lang="en-US" b="1" dirty="0">
                <a:highlight>
                  <a:srgbClr val="FFFF00"/>
                </a:highlight>
              </a:rPr>
              <a:t>software design pattern</a:t>
            </a:r>
            <a:r>
              <a:rPr lang="en-US" dirty="0">
                <a:highlight>
                  <a:srgbClr val="FFFF00"/>
                </a:highlight>
              </a:rPr>
              <a:t> </a:t>
            </a:r>
            <a:r>
              <a:rPr lang="en-US" dirty="0"/>
              <a:t>is a general, </a:t>
            </a:r>
            <a:r>
              <a:rPr lang="en-US" dirty="0">
                <a:highlight>
                  <a:srgbClr val="FFFF00"/>
                </a:highlight>
              </a:rPr>
              <a:t>reusable solution to a commonly occurring problem within a given context in software design</a:t>
            </a:r>
            <a:r>
              <a:rPr lang="en-US" dirty="0"/>
              <a:t>.</a:t>
            </a:r>
          </a:p>
        </p:txBody>
      </p:sp>
    </p:spTree>
    <p:extLst>
      <p:ext uri="{BB962C8B-B14F-4D97-AF65-F5344CB8AC3E}">
        <p14:creationId xmlns:p14="http://schemas.microsoft.com/office/powerpoint/2010/main" val="150373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4DC27E-ED0A-47E6-B9DB-BF49D2A684C8}"/>
              </a:ext>
            </a:extLst>
          </p:cNvPr>
          <p:cNvSpPr/>
          <p:nvPr/>
        </p:nvSpPr>
        <p:spPr>
          <a:xfrm>
            <a:off x="800099" y="223888"/>
            <a:ext cx="10163907" cy="3416320"/>
          </a:xfrm>
          <a:prstGeom prst="rect">
            <a:avLst/>
          </a:prstGeom>
        </p:spPr>
        <p:txBody>
          <a:bodyPr wrap="square">
            <a:spAutoFit/>
          </a:bodyPr>
          <a:lstStyle/>
          <a:p>
            <a:r>
              <a:rPr lang="en-US" dirty="0">
                <a:solidFill>
                  <a:srgbClr val="000000"/>
                </a:solidFill>
                <a:latin typeface="Verdana" panose="020B0604030504040204" pitchFamily="34" charset="0"/>
              </a:rPr>
              <a:t>Typically in the Observer Pattern, we would have:</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1. </a:t>
            </a:r>
            <a:r>
              <a:rPr lang="en-US" b="1" dirty="0">
                <a:solidFill>
                  <a:srgbClr val="000000"/>
                </a:solidFill>
                <a:latin typeface="Verdana" panose="020B0604030504040204" pitchFamily="34" charset="0"/>
              </a:rPr>
              <a:t>Publisher class </a:t>
            </a:r>
            <a:r>
              <a:rPr lang="en-US" dirty="0">
                <a:solidFill>
                  <a:srgbClr val="000000"/>
                </a:solidFill>
                <a:latin typeface="Verdana" panose="020B0604030504040204" pitchFamily="34" charset="0"/>
              </a:rPr>
              <a:t>that would contain methods for: </a:t>
            </a:r>
          </a:p>
          <a:p>
            <a:pPr lvl="1"/>
            <a:r>
              <a:rPr lang="en-US" sz="1400" dirty="0">
                <a:solidFill>
                  <a:srgbClr val="000000"/>
                </a:solidFill>
                <a:latin typeface="Wingdings" panose="05000000000000000000" pitchFamily="2" charset="2"/>
              </a:rPr>
              <a:t> </a:t>
            </a:r>
            <a:r>
              <a:rPr lang="en-US" b="1" dirty="0">
                <a:solidFill>
                  <a:srgbClr val="000000"/>
                </a:solidFill>
                <a:latin typeface="Verdana" panose="020B0604030504040204" pitchFamily="34" charset="0"/>
              </a:rPr>
              <a:t>Registering</a:t>
            </a:r>
            <a:r>
              <a:rPr lang="en-US" dirty="0">
                <a:solidFill>
                  <a:srgbClr val="000000"/>
                </a:solidFill>
                <a:latin typeface="Verdana" panose="020B0604030504040204" pitchFamily="34" charset="0"/>
              </a:rPr>
              <a:t> other objects which would like to receive notifications </a:t>
            </a:r>
          </a:p>
          <a:p>
            <a:pPr lvl="1"/>
            <a:r>
              <a:rPr lang="en-US" sz="1400" dirty="0">
                <a:solidFill>
                  <a:srgbClr val="000000"/>
                </a:solidFill>
                <a:latin typeface="Wingdings" panose="05000000000000000000" pitchFamily="2" charset="2"/>
              </a:rPr>
              <a:t> </a:t>
            </a:r>
            <a:r>
              <a:rPr lang="en-US" b="1" dirty="0">
                <a:solidFill>
                  <a:srgbClr val="000000"/>
                </a:solidFill>
                <a:latin typeface="Verdana" panose="020B0604030504040204" pitchFamily="34" charset="0"/>
              </a:rPr>
              <a:t>Notifying any changes </a:t>
            </a:r>
            <a:r>
              <a:rPr lang="en-US" dirty="0">
                <a:solidFill>
                  <a:srgbClr val="000000"/>
                </a:solidFill>
                <a:latin typeface="Verdana" panose="020B0604030504040204" pitchFamily="34" charset="0"/>
              </a:rPr>
              <a:t>that occur in the main object to the registered objects (via registered object's method) </a:t>
            </a:r>
          </a:p>
          <a:p>
            <a:pPr lvl="1"/>
            <a:r>
              <a:rPr lang="en-US" sz="1400" dirty="0">
                <a:solidFill>
                  <a:srgbClr val="000000"/>
                </a:solidFill>
                <a:latin typeface="Wingdings" panose="05000000000000000000" pitchFamily="2" charset="2"/>
              </a:rPr>
              <a:t> </a:t>
            </a:r>
            <a:r>
              <a:rPr lang="en-US" b="1" dirty="0">
                <a:solidFill>
                  <a:srgbClr val="000000"/>
                </a:solidFill>
                <a:latin typeface="Verdana" panose="020B0604030504040204" pitchFamily="34" charset="0"/>
              </a:rPr>
              <a:t>Unregistering</a:t>
            </a:r>
            <a:r>
              <a:rPr lang="en-US" dirty="0">
                <a:solidFill>
                  <a:srgbClr val="000000"/>
                </a:solidFill>
                <a:latin typeface="Verdana" panose="020B0604030504040204" pitchFamily="34" charset="0"/>
              </a:rPr>
              <a:t> objects that do not want to receive any further notifications </a:t>
            </a:r>
          </a:p>
          <a:p>
            <a:r>
              <a:rPr lang="en-US" dirty="0">
                <a:solidFill>
                  <a:srgbClr val="000000"/>
                </a:solidFill>
                <a:latin typeface="Verdana" panose="020B0604030504040204" pitchFamily="34" charset="0"/>
              </a:rPr>
              <a:t>2. </a:t>
            </a:r>
            <a:r>
              <a:rPr lang="en-US" b="1" dirty="0">
                <a:solidFill>
                  <a:srgbClr val="000000"/>
                </a:solidFill>
                <a:latin typeface="Verdana" panose="020B0604030504040204" pitchFamily="34" charset="0"/>
              </a:rPr>
              <a:t>Subscriber Class</a:t>
            </a:r>
            <a:r>
              <a:rPr lang="en-US" dirty="0">
                <a:solidFill>
                  <a:srgbClr val="000000"/>
                </a:solidFill>
                <a:latin typeface="Verdana" panose="020B0604030504040204" pitchFamily="34" charset="0"/>
              </a:rPr>
              <a:t> that would contain: </a:t>
            </a:r>
          </a:p>
          <a:p>
            <a:pPr lvl="1"/>
            <a:r>
              <a:rPr lang="en-US" sz="1400" dirty="0">
                <a:solidFill>
                  <a:srgbClr val="000000"/>
                </a:solidFill>
                <a:latin typeface="Wingdings" panose="05000000000000000000" pitchFamily="2" charset="2"/>
              </a:rPr>
              <a:t> </a:t>
            </a:r>
            <a:r>
              <a:rPr lang="en-US" dirty="0">
                <a:solidFill>
                  <a:srgbClr val="000000"/>
                </a:solidFill>
                <a:latin typeface="Verdana" panose="020B0604030504040204" pitchFamily="34" charset="0"/>
              </a:rPr>
              <a:t>A method that is used by the Publisher Class, </a:t>
            </a:r>
            <a:r>
              <a:rPr lang="en-US" b="1" dirty="0">
                <a:solidFill>
                  <a:srgbClr val="000000"/>
                </a:solidFill>
                <a:latin typeface="Verdana" panose="020B0604030504040204" pitchFamily="34" charset="0"/>
              </a:rPr>
              <a:t>to notify the objects registered with it, of any change that occurs</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3. An </a:t>
            </a:r>
            <a:r>
              <a:rPr lang="en-US" b="1" dirty="0">
                <a:solidFill>
                  <a:srgbClr val="000000"/>
                </a:solidFill>
                <a:latin typeface="Verdana" panose="020B0604030504040204" pitchFamily="34" charset="0"/>
              </a:rPr>
              <a:t>event that triggers a state change that leads the Publisher to call its notification method </a:t>
            </a:r>
          </a:p>
        </p:txBody>
      </p:sp>
      <p:sp>
        <p:nvSpPr>
          <p:cNvPr id="5" name="Rectangle 4">
            <a:extLst>
              <a:ext uri="{FF2B5EF4-FFF2-40B4-BE49-F238E27FC236}">
                <a16:creationId xmlns:a16="http://schemas.microsoft.com/office/drawing/2014/main" id="{E01054F2-DD22-4F88-82F6-C2C5E2AA24BB}"/>
              </a:ext>
            </a:extLst>
          </p:cNvPr>
          <p:cNvSpPr/>
          <p:nvPr/>
        </p:nvSpPr>
        <p:spPr>
          <a:xfrm>
            <a:off x="3048000" y="3995953"/>
            <a:ext cx="6096000" cy="2308324"/>
          </a:xfrm>
          <a:prstGeom prst="rect">
            <a:avLst/>
          </a:prstGeom>
        </p:spPr>
        <p:txBody>
          <a:bodyPr>
            <a:spAutoFit/>
          </a:bodyPr>
          <a:lstStyle/>
          <a:p>
            <a:r>
              <a:rPr lang="en-US" dirty="0">
                <a:solidFill>
                  <a:srgbClr val="000000"/>
                </a:solidFill>
                <a:latin typeface="Verdana" panose="020B0604030504040204" pitchFamily="34" charset="0"/>
              </a:rPr>
              <a:t>To summarize, </a:t>
            </a:r>
            <a:r>
              <a:rPr lang="en-US" b="1" dirty="0">
                <a:solidFill>
                  <a:srgbClr val="000000"/>
                </a:solidFill>
                <a:latin typeface="Verdana" panose="020B0604030504040204" pitchFamily="34" charset="0"/>
              </a:rPr>
              <a:t>Subscriber objects can register and unregister with the Publisher object</a:t>
            </a:r>
            <a:r>
              <a:rPr lang="en-US" dirty="0">
                <a:solidFill>
                  <a:srgbClr val="000000"/>
                </a:solidFill>
                <a:latin typeface="Verdana" panose="020B0604030504040204" pitchFamily="34" charset="0"/>
              </a:rPr>
              <a:t>. So whenever an event, that drives the Publisher's notification method, occurs, the Publisher notifies the Subscriber objects. The notifications would only be passed to the objects that are registered with the Subject at the time of occurrence of the event. </a:t>
            </a:r>
            <a:endParaRPr lang="en-US" dirty="0"/>
          </a:p>
        </p:txBody>
      </p:sp>
    </p:spTree>
    <p:extLst>
      <p:ext uri="{BB962C8B-B14F-4D97-AF65-F5344CB8AC3E}">
        <p14:creationId xmlns:p14="http://schemas.microsoft.com/office/powerpoint/2010/main" val="1658590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272E41-EF34-4AEC-80B9-D400FDB30ACB}"/>
              </a:ext>
            </a:extLst>
          </p:cNvPr>
          <p:cNvPicPr>
            <a:picLocks noChangeAspect="1"/>
          </p:cNvPicPr>
          <p:nvPr/>
        </p:nvPicPr>
        <p:blipFill>
          <a:blip r:embed="rId2"/>
          <a:stretch>
            <a:fillRect/>
          </a:stretch>
        </p:blipFill>
        <p:spPr>
          <a:xfrm>
            <a:off x="86787" y="0"/>
            <a:ext cx="7010400" cy="3209925"/>
          </a:xfrm>
          <a:prstGeom prst="rect">
            <a:avLst/>
          </a:prstGeom>
        </p:spPr>
      </p:pic>
    </p:spTree>
    <p:extLst>
      <p:ext uri="{BB962C8B-B14F-4D97-AF65-F5344CB8AC3E}">
        <p14:creationId xmlns:p14="http://schemas.microsoft.com/office/powerpoint/2010/main" val="1965638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0D32A4-A304-47C4-B98F-C51AC965C248}"/>
              </a:ext>
            </a:extLst>
          </p:cNvPr>
          <p:cNvPicPr>
            <a:picLocks noChangeAspect="1"/>
          </p:cNvPicPr>
          <p:nvPr/>
        </p:nvPicPr>
        <p:blipFill>
          <a:blip r:embed="rId2"/>
          <a:stretch>
            <a:fillRect/>
          </a:stretch>
        </p:blipFill>
        <p:spPr>
          <a:xfrm>
            <a:off x="234723" y="1106260"/>
            <a:ext cx="7019925" cy="3257550"/>
          </a:xfrm>
          <a:prstGeom prst="rect">
            <a:avLst/>
          </a:prstGeom>
        </p:spPr>
      </p:pic>
      <p:pic>
        <p:nvPicPr>
          <p:cNvPr id="5" name="Picture 4">
            <a:extLst>
              <a:ext uri="{FF2B5EF4-FFF2-40B4-BE49-F238E27FC236}">
                <a16:creationId xmlns:a16="http://schemas.microsoft.com/office/drawing/2014/main" id="{44CDFEC7-1787-433F-B354-4DC67ADC242F}"/>
              </a:ext>
            </a:extLst>
          </p:cNvPr>
          <p:cNvPicPr>
            <a:picLocks noChangeAspect="1"/>
          </p:cNvPicPr>
          <p:nvPr/>
        </p:nvPicPr>
        <p:blipFill>
          <a:blip r:embed="rId3"/>
          <a:stretch>
            <a:fillRect/>
          </a:stretch>
        </p:blipFill>
        <p:spPr>
          <a:xfrm>
            <a:off x="234723" y="134710"/>
            <a:ext cx="7019925" cy="971550"/>
          </a:xfrm>
          <a:prstGeom prst="rect">
            <a:avLst/>
          </a:prstGeom>
        </p:spPr>
      </p:pic>
    </p:spTree>
    <p:extLst>
      <p:ext uri="{BB962C8B-B14F-4D97-AF65-F5344CB8AC3E}">
        <p14:creationId xmlns:p14="http://schemas.microsoft.com/office/powerpoint/2010/main" val="2178032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FEE541-C160-4A9F-B3AB-6F596ED391EB}"/>
              </a:ext>
            </a:extLst>
          </p:cNvPr>
          <p:cNvPicPr>
            <a:picLocks noChangeAspect="1"/>
          </p:cNvPicPr>
          <p:nvPr/>
        </p:nvPicPr>
        <p:blipFill>
          <a:blip r:embed="rId2"/>
          <a:stretch>
            <a:fillRect/>
          </a:stretch>
        </p:blipFill>
        <p:spPr>
          <a:xfrm>
            <a:off x="463226" y="306549"/>
            <a:ext cx="7029450" cy="3333750"/>
          </a:xfrm>
          <a:prstGeom prst="rect">
            <a:avLst/>
          </a:prstGeom>
        </p:spPr>
      </p:pic>
    </p:spTree>
    <p:extLst>
      <p:ext uri="{BB962C8B-B14F-4D97-AF65-F5344CB8AC3E}">
        <p14:creationId xmlns:p14="http://schemas.microsoft.com/office/powerpoint/2010/main" val="22848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58319-5362-49D9-9AFE-E9FA0C0D9792}"/>
              </a:ext>
            </a:extLst>
          </p:cNvPr>
          <p:cNvPicPr>
            <a:picLocks noChangeAspect="1"/>
          </p:cNvPicPr>
          <p:nvPr/>
        </p:nvPicPr>
        <p:blipFill>
          <a:blip r:embed="rId2"/>
          <a:stretch>
            <a:fillRect/>
          </a:stretch>
        </p:blipFill>
        <p:spPr>
          <a:xfrm>
            <a:off x="85433" y="70757"/>
            <a:ext cx="7019925" cy="2667000"/>
          </a:xfrm>
          <a:prstGeom prst="rect">
            <a:avLst/>
          </a:prstGeom>
        </p:spPr>
      </p:pic>
      <p:pic>
        <p:nvPicPr>
          <p:cNvPr id="5" name="Picture 4">
            <a:extLst>
              <a:ext uri="{FF2B5EF4-FFF2-40B4-BE49-F238E27FC236}">
                <a16:creationId xmlns:a16="http://schemas.microsoft.com/office/drawing/2014/main" id="{36F72C3B-9F32-4E0F-B1A0-156DE97888B5}"/>
              </a:ext>
            </a:extLst>
          </p:cNvPr>
          <p:cNvPicPr>
            <a:picLocks noChangeAspect="1"/>
          </p:cNvPicPr>
          <p:nvPr/>
        </p:nvPicPr>
        <p:blipFill>
          <a:blip r:embed="rId3"/>
          <a:stretch>
            <a:fillRect/>
          </a:stretch>
        </p:blipFill>
        <p:spPr>
          <a:xfrm>
            <a:off x="85433" y="2737757"/>
            <a:ext cx="7029450" cy="2190750"/>
          </a:xfrm>
          <a:prstGeom prst="rect">
            <a:avLst/>
          </a:prstGeom>
        </p:spPr>
      </p:pic>
    </p:spTree>
    <p:extLst>
      <p:ext uri="{BB962C8B-B14F-4D97-AF65-F5344CB8AC3E}">
        <p14:creationId xmlns:p14="http://schemas.microsoft.com/office/powerpoint/2010/main" val="211909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A7B6-D972-424D-8B18-CDE05008CC7A}"/>
              </a:ext>
            </a:extLst>
          </p:cNvPr>
          <p:cNvSpPr>
            <a:spLocks noGrp="1"/>
          </p:cNvSpPr>
          <p:nvPr>
            <p:ph type="title"/>
          </p:nvPr>
        </p:nvSpPr>
        <p:spPr>
          <a:xfrm>
            <a:off x="838200" y="-13555"/>
            <a:ext cx="10515600" cy="1009651"/>
          </a:xfrm>
        </p:spPr>
        <p:txBody>
          <a:bodyPr/>
          <a:lstStyle/>
          <a:p>
            <a:pPr algn="ctr"/>
            <a:r>
              <a:rPr lang="en-US" b="1" dirty="0"/>
              <a:t>DP#4: Facade design pattern</a:t>
            </a:r>
            <a:endParaRPr lang="en-US" dirty="0"/>
          </a:p>
        </p:txBody>
      </p:sp>
      <p:sp>
        <p:nvSpPr>
          <p:cNvPr id="3" name="Content Placeholder 2">
            <a:extLst>
              <a:ext uri="{FF2B5EF4-FFF2-40B4-BE49-F238E27FC236}">
                <a16:creationId xmlns:a16="http://schemas.microsoft.com/office/drawing/2014/main" id="{6B96DBC3-626F-49FF-AE51-0EDBEB0A75E2}"/>
              </a:ext>
            </a:extLst>
          </p:cNvPr>
          <p:cNvSpPr>
            <a:spLocks noGrp="1"/>
          </p:cNvSpPr>
          <p:nvPr>
            <p:ph idx="1"/>
          </p:nvPr>
        </p:nvSpPr>
        <p:spPr>
          <a:xfrm>
            <a:off x="899746" y="996095"/>
            <a:ext cx="10515600" cy="5668473"/>
          </a:xfrm>
        </p:spPr>
        <p:txBody>
          <a:bodyPr>
            <a:normAutofit/>
          </a:bodyPr>
          <a:lstStyle/>
          <a:p>
            <a:r>
              <a:rPr lang="en-US" i="1" dirty="0"/>
              <a:t>A facade is an object that </a:t>
            </a:r>
            <a:r>
              <a:rPr lang="en-US" i="1" dirty="0">
                <a:highlight>
                  <a:srgbClr val="FFFF00"/>
                </a:highlight>
              </a:rPr>
              <a:t>provides a simplified interface to a larger body of code</a:t>
            </a:r>
            <a:r>
              <a:rPr lang="en-US" i="1" dirty="0"/>
              <a:t>, such as a class library. </a:t>
            </a:r>
          </a:p>
          <a:p>
            <a:r>
              <a:rPr lang="en-US" dirty="0"/>
              <a:t>Façade pattern falls under the hood of </a:t>
            </a:r>
            <a:r>
              <a:rPr lang="en-US" b="1" dirty="0"/>
              <a:t>Structural Design Patterns</a:t>
            </a:r>
            <a:r>
              <a:rPr lang="en-US" dirty="0"/>
              <a:t>.</a:t>
            </a:r>
          </a:p>
          <a:p>
            <a:r>
              <a:rPr lang="en-US" dirty="0"/>
              <a:t>Façade </a:t>
            </a:r>
            <a:r>
              <a:rPr lang="en-US" dirty="0">
                <a:highlight>
                  <a:srgbClr val="FFFF00"/>
                </a:highlight>
              </a:rPr>
              <a:t>hides the </a:t>
            </a:r>
            <a:r>
              <a:rPr lang="en-US" b="1" dirty="0">
                <a:highlight>
                  <a:srgbClr val="FFFF00"/>
                </a:highlight>
              </a:rPr>
              <a:t>inside details and complexities </a:t>
            </a:r>
            <a:r>
              <a:rPr lang="en-US" dirty="0">
                <a:highlight>
                  <a:srgbClr val="FFFF00"/>
                </a:highlight>
              </a:rPr>
              <a:t>of a system and provides a simplified ― interface to the client</a:t>
            </a:r>
            <a:r>
              <a:rPr lang="en-US" dirty="0"/>
              <a:t>.</a:t>
            </a:r>
          </a:p>
          <a:p>
            <a:r>
              <a:rPr lang="en-US" dirty="0"/>
              <a:t>Facade pattern </a:t>
            </a:r>
            <a:r>
              <a:rPr lang="en-US" dirty="0">
                <a:highlight>
                  <a:srgbClr val="FFFF00"/>
                </a:highlight>
              </a:rPr>
              <a:t>provides a simplified interface to a </a:t>
            </a:r>
            <a:r>
              <a:rPr lang="en-US" b="1" dirty="0">
                <a:highlight>
                  <a:srgbClr val="FFFF00"/>
                </a:highlight>
              </a:rPr>
              <a:t>part of the system, thereby providing ease-of-use for a sub-set of the functionality rather than complete functionality.</a:t>
            </a:r>
          </a:p>
          <a:p>
            <a:r>
              <a:rPr lang="en-US" dirty="0"/>
              <a:t>Facade pattern </a:t>
            </a:r>
            <a:r>
              <a:rPr lang="en-US" dirty="0">
                <a:highlight>
                  <a:srgbClr val="FFFF00"/>
                </a:highlight>
              </a:rPr>
              <a:t>is not about ―</a:t>
            </a:r>
            <a:r>
              <a:rPr lang="en-US" b="1" dirty="0">
                <a:highlight>
                  <a:srgbClr val="FFFF00"/>
                </a:highlight>
              </a:rPr>
              <a:t>encapsulating the sub-system, rather about providing a simplified interface for a chosen functionality</a:t>
            </a:r>
            <a:r>
              <a:rPr lang="en-US" b="1" dirty="0"/>
              <a:t>.</a:t>
            </a:r>
          </a:p>
          <a:p>
            <a:endParaRPr lang="en-US" b="1" dirty="0"/>
          </a:p>
        </p:txBody>
      </p:sp>
    </p:spTree>
    <p:extLst>
      <p:ext uri="{BB962C8B-B14F-4D97-AF65-F5344CB8AC3E}">
        <p14:creationId xmlns:p14="http://schemas.microsoft.com/office/powerpoint/2010/main" val="335315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1BE1D-8146-4C42-B049-C1A28C4588A4}"/>
              </a:ext>
            </a:extLst>
          </p:cNvPr>
          <p:cNvPicPr>
            <a:picLocks noChangeAspect="1"/>
          </p:cNvPicPr>
          <p:nvPr/>
        </p:nvPicPr>
        <p:blipFill>
          <a:blip r:embed="rId2"/>
          <a:stretch>
            <a:fillRect/>
          </a:stretch>
        </p:blipFill>
        <p:spPr>
          <a:xfrm>
            <a:off x="829408" y="922276"/>
            <a:ext cx="10533184" cy="5013447"/>
          </a:xfrm>
          <a:prstGeom prst="rect">
            <a:avLst/>
          </a:prstGeom>
        </p:spPr>
      </p:pic>
    </p:spTree>
    <p:extLst>
      <p:ext uri="{BB962C8B-B14F-4D97-AF65-F5344CB8AC3E}">
        <p14:creationId xmlns:p14="http://schemas.microsoft.com/office/powerpoint/2010/main" val="307485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A261E-88A1-40E0-956C-8A7C12456BFC}"/>
              </a:ext>
            </a:extLst>
          </p:cNvPr>
          <p:cNvPicPr>
            <a:picLocks noChangeAspect="1"/>
          </p:cNvPicPr>
          <p:nvPr/>
        </p:nvPicPr>
        <p:blipFill>
          <a:blip r:embed="rId2"/>
          <a:stretch>
            <a:fillRect/>
          </a:stretch>
        </p:blipFill>
        <p:spPr>
          <a:xfrm>
            <a:off x="92320" y="63011"/>
            <a:ext cx="6003680" cy="3436327"/>
          </a:xfrm>
          <a:prstGeom prst="rect">
            <a:avLst/>
          </a:prstGeom>
        </p:spPr>
      </p:pic>
      <p:pic>
        <p:nvPicPr>
          <p:cNvPr id="5" name="Picture 4">
            <a:extLst>
              <a:ext uri="{FF2B5EF4-FFF2-40B4-BE49-F238E27FC236}">
                <a16:creationId xmlns:a16="http://schemas.microsoft.com/office/drawing/2014/main" id="{3E4280DD-329C-4152-B5CF-6FDF7B6C9005}"/>
              </a:ext>
            </a:extLst>
          </p:cNvPr>
          <p:cNvPicPr>
            <a:picLocks noChangeAspect="1"/>
          </p:cNvPicPr>
          <p:nvPr/>
        </p:nvPicPr>
        <p:blipFill>
          <a:blip r:embed="rId3"/>
          <a:stretch>
            <a:fillRect/>
          </a:stretch>
        </p:blipFill>
        <p:spPr>
          <a:xfrm>
            <a:off x="6581984" y="63010"/>
            <a:ext cx="5517696" cy="6711013"/>
          </a:xfrm>
          <a:prstGeom prst="rect">
            <a:avLst/>
          </a:prstGeom>
        </p:spPr>
      </p:pic>
    </p:spTree>
    <p:extLst>
      <p:ext uri="{BB962C8B-B14F-4D97-AF65-F5344CB8AC3E}">
        <p14:creationId xmlns:p14="http://schemas.microsoft.com/office/powerpoint/2010/main" val="1441422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398A4-0C29-44DA-850E-F8438161E4C9}"/>
              </a:ext>
            </a:extLst>
          </p:cNvPr>
          <p:cNvSpPr>
            <a:spLocks noGrp="1"/>
          </p:cNvSpPr>
          <p:nvPr>
            <p:ph idx="1"/>
          </p:nvPr>
        </p:nvSpPr>
        <p:spPr>
          <a:xfrm>
            <a:off x="926123" y="920016"/>
            <a:ext cx="10515600" cy="5762137"/>
          </a:xfrm>
        </p:spPr>
        <p:txBody>
          <a:bodyPr>
            <a:normAutofit lnSpcReduction="10000"/>
          </a:bodyPr>
          <a:lstStyle/>
          <a:p>
            <a:r>
              <a:rPr lang="en-US" i="1" dirty="0"/>
              <a:t>The mediator pattern </a:t>
            </a:r>
            <a:r>
              <a:rPr lang="en-US" i="1" dirty="0">
                <a:highlight>
                  <a:srgbClr val="FFFF00"/>
                </a:highlight>
              </a:rPr>
              <a:t>provides a </a:t>
            </a:r>
            <a:r>
              <a:rPr lang="en-US" b="1" i="1" dirty="0">
                <a:highlight>
                  <a:srgbClr val="FFFF00"/>
                </a:highlight>
              </a:rPr>
              <a:t>unified interface to a set of interfaces in a subsystem</a:t>
            </a:r>
            <a:r>
              <a:rPr lang="en-US" b="1" i="1" dirty="0"/>
              <a:t>.</a:t>
            </a:r>
          </a:p>
          <a:p>
            <a:r>
              <a:rPr lang="en-US" i="1" dirty="0"/>
              <a:t>This pattern is considered to be a </a:t>
            </a:r>
            <a:r>
              <a:rPr lang="en-US" b="1" i="1" dirty="0"/>
              <a:t>behavioral pattern </a:t>
            </a:r>
            <a:r>
              <a:rPr lang="en-US" i="1" dirty="0">
                <a:highlight>
                  <a:srgbClr val="FFFF00"/>
                </a:highlight>
              </a:rPr>
              <a:t>due to the way it can alter the program's running behavior</a:t>
            </a:r>
            <a:r>
              <a:rPr lang="en-US" i="1" dirty="0"/>
              <a:t>.</a:t>
            </a:r>
          </a:p>
          <a:p>
            <a:r>
              <a:rPr lang="en-US" dirty="0"/>
              <a:t>Mediator pattern </a:t>
            </a:r>
            <a:r>
              <a:rPr lang="en-US" dirty="0">
                <a:highlight>
                  <a:srgbClr val="FFFF00"/>
                </a:highlight>
              </a:rPr>
              <a:t>is </a:t>
            </a:r>
            <a:r>
              <a:rPr lang="en-US" b="1" dirty="0">
                <a:highlight>
                  <a:srgbClr val="FFFF00"/>
                </a:highlight>
              </a:rPr>
              <a:t>used in cases where many classes start communicating amongst each other</a:t>
            </a:r>
            <a:r>
              <a:rPr lang="en-US" dirty="0">
                <a:highlight>
                  <a:srgbClr val="FFFF00"/>
                </a:highlight>
              </a:rPr>
              <a:t> to produce result.</a:t>
            </a:r>
            <a:r>
              <a:rPr lang="en-US" b="1" dirty="0">
                <a:highlight>
                  <a:srgbClr val="FFFF00"/>
                </a:highlight>
              </a:rPr>
              <a:t>[Problem statement]</a:t>
            </a:r>
          </a:p>
          <a:p>
            <a:r>
              <a:rPr lang="en-US" dirty="0"/>
              <a:t>Mediator pattern comes in as </a:t>
            </a:r>
            <a:r>
              <a:rPr lang="en-US" dirty="0">
                <a:highlight>
                  <a:srgbClr val="FFFF00"/>
                </a:highlight>
              </a:rPr>
              <a:t>a solution to this problem by </a:t>
            </a:r>
            <a:r>
              <a:rPr lang="en-US" b="1" dirty="0">
                <a:highlight>
                  <a:srgbClr val="FFFF00"/>
                </a:highlight>
              </a:rPr>
              <a:t>allowing loose-coupling between the classes</a:t>
            </a:r>
            <a:r>
              <a:rPr lang="en-US" b="1" dirty="0"/>
              <a:t>, also called as Colleagues </a:t>
            </a:r>
            <a:r>
              <a:rPr lang="en-US" dirty="0"/>
              <a:t>in the Mediator Design Pattern.</a:t>
            </a:r>
          </a:p>
          <a:p>
            <a:r>
              <a:rPr lang="en-US" sz="2200" dirty="0"/>
              <a:t>The idea is that there would be </a:t>
            </a:r>
            <a:r>
              <a:rPr lang="en-US" sz="2200" dirty="0">
                <a:highlight>
                  <a:srgbClr val="FFFF00"/>
                </a:highlight>
              </a:rPr>
              <a:t>one Mediator class that is aware of the functionality of all the classes in the system</a:t>
            </a:r>
            <a:r>
              <a:rPr lang="en-US" sz="2200" dirty="0"/>
              <a:t>. The classes are aware of their functionality and interact with the Mediator class. </a:t>
            </a:r>
            <a:r>
              <a:rPr lang="en-US" sz="2200" dirty="0">
                <a:highlight>
                  <a:srgbClr val="FFFF00"/>
                </a:highlight>
              </a:rPr>
              <a:t>Whenever there is a need of interaction between the classes, a class sends information to the Mediator and it is the responsibility of the Mediator to pass this information to the required class. </a:t>
            </a:r>
            <a:r>
              <a:rPr lang="en-US" sz="2200" dirty="0"/>
              <a:t>Thus the complexity occurring because of </a:t>
            </a:r>
            <a:r>
              <a:rPr lang="en-US" sz="2200" b="1" dirty="0"/>
              <a:t>interaction between the classes gets reduced.</a:t>
            </a:r>
          </a:p>
        </p:txBody>
      </p:sp>
      <p:sp>
        <p:nvSpPr>
          <p:cNvPr id="4" name="Title 1">
            <a:extLst>
              <a:ext uri="{FF2B5EF4-FFF2-40B4-BE49-F238E27FC236}">
                <a16:creationId xmlns:a16="http://schemas.microsoft.com/office/drawing/2014/main" id="{D26B82AA-A250-41C4-99E2-7D09F3F51465}"/>
              </a:ext>
            </a:extLst>
          </p:cNvPr>
          <p:cNvSpPr>
            <a:spLocks noGrp="1"/>
          </p:cNvSpPr>
          <p:nvPr>
            <p:ph type="title"/>
          </p:nvPr>
        </p:nvSpPr>
        <p:spPr>
          <a:xfrm>
            <a:off x="838200" y="-13555"/>
            <a:ext cx="10515600" cy="1009651"/>
          </a:xfrm>
        </p:spPr>
        <p:txBody>
          <a:bodyPr/>
          <a:lstStyle/>
          <a:p>
            <a:pPr algn="ctr"/>
            <a:r>
              <a:rPr lang="en-US" b="1" dirty="0"/>
              <a:t>DP#5: Mediator design pattern</a:t>
            </a:r>
            <a:endParaRPr lang="en-US" dirty="0"/>
          </a:p>
        </p:txBody>
      </p:sp>
    </p:spTree>
    <p:extLst>
      <p:ext uri="{BB962C8B-B14F-4D97-AF65-F5344CB8AC3E}">
        <p14:creationId xmlns:p14="http://schemas.microsoft.com/office/powerpoint/2010/main" val="143042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9052A-14B4-4C71-B1EE-D12D0A2C743E}"/>
              </a:ext>
            </a:extLst>
          </p:cNvPr>
          <p:cNvSpPr>
            <a:spLocks noGrp="1"/>
          </p:cNvSpPr>
          <p:nvPr>
            <p:ph idx="1"/>
          </p:nvPr>
        </p:nvSpPr>
        <p:spPr>
          <a:xfrm>
            <a:off x="1058008" y="93541"/>
            <a:ext cx="10515600" cy="697767"/>
          </a:xfrm>
        </p:spPr>
        <p:txBody>
          <a:bodyPr>
            <a:normAutofit/>
          </a:bodyPr>
          <a:lstStyle/>
          <a:p>
            <a:r>
              <a:rPr lang="en-US" sz="2000" dirty="0"/>
              <a:t>Building the analogy with the Mediator pattern, the </a:t>
            </a:r>
            <a:r>
              <a:rPr lang="en-US" sz="2000" dirty="0" err="1"/>
              <a:t>TestManager</a:t>
            </a:r>
            <a:r>
              <a:rPr lang="en-US" sz="2000" dirty="0"/>
              <a:t> class is a Mediator between Class TC, Class Reporter and Class DB, the Colleagues in the system. </a:t>
            </a:r>
          </a:p>
        </p:txBody>
      </p:sp>
      <p:pic>
        <p:nvPicPr>
          <p:cNvPr id="4" name="Picture 3">
            <a:extLst>
              <a:ext uri="{FF2B5EF4-FFF2-40B4-BE49-F238E27FC236}">
                <a16:creationId xmlns:a16="http://schemas.microsoft.com/office/drawing/2014/main" id="{D7E3B3FB-7B7F-4C78-83D6-065DF08A2007}"/>
              </a:ext>
            </a:extLst>
          </p:cNvPr>
          <p:cNvPicPr>
            <a:picLocks noChangeAspect="1"/>
          </p:cNvPicPr>
          <p:nvPr/>
        </p:nvPicPr>
        <p:blipFill>
          <a:blip r:embed="rId2"/>
          <a:stretch>
            <a:fillRect/>
          </a:stretch>
        </p:blipFill>
        <p:spPr>
          <a:xfrm>
            <a:off x="167419" y="703385"/>
            <a:ext cx="7038975" cy="1733550"/>
          </a:xfrm>
          <a:prstGeom prst="rect">
            <a:avLst/>
          </a:prstGeom>
        </p:spPr>
      </p:pic>
      <p:pic>
        <p:nvPicPr>
          <p:cNvPr id="5" name="Picture 4">
            <a:extLst>
              <a:ext uri="{FF2B5EF4-FFF2-40B4-BE49-F238E27FC236}">
                <a16:creationId xmlns:a16="http://schemas.microsoft.com/office/drawing/2014/main" id="{DD1702A8-2FF8-4668-BF37-224C2150896C}"/>
              </a:ext>
            </a:extLst>
          </p:cNvPr>
          <p:cNvPicPr>
            <a:picLocks noChangeAspect="1"/>
          </p:cNvPicPr>
          <p:nvPr/>
        </p:nvPicPr>
        <p:blipFill>
          <a:blip r:embed="rId3"/>
          <a:stretch>
            <a:fillRect/>
          </a:stretch>
        </p:blipFill>
        <p:spPr>
          <a:xfrm>
            <a:off x="141043" y="2436935"/>
            <a:ext cx="7029450" cy="4428392"/>
          </a:xfrm>
          <a:prstGeom prst="rect">
            <a:avLst/>
          </a:prstGeom>
        </p:spPr>
      </p:pic>
    </p:spTree>
    <p:extLst>
      <p:ext uri="{BB962C8B-B14F-4D97-AF65-F5344CB8AC3E}">
        <p14:creationId xmlns:p14="http://schemas.microsoft.com/office/powerpoint/2010/main" val="244046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0698-4839-46A2-9B76-2430AAD58EDF}"/>
              </a:ext>
            </a:extLst>
          </p:cNvPr>
          <p:cNvSpPr>
            <a:spLocks noGrp="1"/>
          </p:cNvSpPr>
          <p:nvPr>
            <p:ph type="title"/>
          </p:nvPr>
        </p:nvSpPr>
        <p:spPr/>
        <p:txBody>
          <a:bodyPr/>
          <a:lstStyle/>
          <a:p>
            <a:r>
              <a:rPr lang="en-US" b="1" dirty="0"/>
              <a:t>Benefits of using design pattern</a:t>
            </a:r>
          </a:p>
        </p:txBody>
      </p:sp>
      <p:sp>
        <p:nvSpPr>
          <p:cNvPr id="3" name="Content Placeholder 2">
            <a:extLst>
              <a:ext uri="{FF2B5EF4-FFF2-40B4-BE49-F238E27FC236}">
                <a16:creationId xmlns:a16="http://schemas.microsoft.com/office/drawing/2014/main" id="{2C1623F0-1F9B-46FD-9404-77DAFA1DA807}"/>
              </a:ext>
            </a:extLst>
          </p:cNvPr>
          <p:cNvSpPr>
            <a:spLocks noGrp="1"/>
          </p:cNvSpPr>
          <p:nvPr>
            <p:ph idx="1"/>
          </p:nvPr>
        </p:nvSpPr>
        <p:spPr/>
        <p:txBody>
          <a:bodyPr/>
          <a:lstStyle/>
          <a:p>
            <a:r>
              <a:rPr lang="en-US" dirty="0"/>
              <a:t>Patterns </a:t>
            </a:r>
            <a:r>
              <a:rPr lang="en-US" dirty="0">
                <a:highlight>
                  <a:srgbClr val="FFFF00"/>
                </a:highlight>
              </a:rPr>
              <a:t>provide developer a selection of tried and tested solutions for the specified problems</a:t>
            </a:r>
            <a:r>
              <a:rPr lang="en-US" dirty="0"/>
              <a:t>.</a:t>
            </a:r>
          </a:p>
          <a:p>
            <a:r>
              <a:rPr lang="en-US" dirty="0">
                <a:highlight>
                  <a:srgbClr val="FFFF00"/>
                </a:highlight>
              </a:rPr>
              <a:t>All design patterns are language neutral</a:t>
            </a:r>
            <a:r>
              <a:rPr lang="en-US" dirty="0"/>
              <a:t>.</a:t>
            </a:r>
          </a:p>
          <a:p>
            <a:r>
              <a:rPr lang="en-US" dirty="0"/>
              <a:t>Patterns help to achieve communication and maintain well documentation.</a:t>
            </a:r>
          </a:p>
          <a:p>
            <a:r>
              <a:rPr lang="en-US" dirty="0"/>
              <a:t>It includes </a:t>
            </a:r>
            <a:r>
              <a:rPr lang="en-US" dirty="0">
                <a:highlight>
                  <a:srgbClr val="FFFF00"/>
                </a:highlight>
              </a:rPr>
              <a:t>a record of accomplishment to reduce technical risk to the project</a:t>
            </a:r>
            <a:r>
              <a:rPr lang="en-US" dirty="0"/>
              <a:t>.</a:t>
            </a:r>
          </a:p>
          <a:p>
            <a:r>
              <a:rPr lang="en-US" dirty="0">
                <a:highlight>
                  <a:srgbClr val="FFFF00"/>
                </a:highlight>
              </a:rPr>
              <a:t>Design patterns are highly flexible &amp; customize to use and easy to understand</a:t>
            </a:r>
            <a:r>
              <a:rPr lang="en-US" dirty="0"/>
              <a:t>.</a:t>
            </a:r>
          </a:p>
          <a:p>
            <a:pPr marL="0" indent="0">
              <a:buNone/>
            </a:pPr>
            <a:endParaRPr lang="en-US" dirty="0"/>
          </a:p>
        </p:txBody>
      </p:sp>
    </p:spTree>
    <p:extLst>
      <p:ext uri="{BB962C8B-B14F-4D97-AF65-F5344CB8AC3E}">
        <p14:creationId xmlns:p14="http://schemas.microsoft.com/office/powerpoint/2010/main" val="62414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3E7541-CA45-403D-8790-538B1B200ABC}"/>
              </a:ext>
            </a:extLst>
          </p:cNvPr>
          <p:cNvPicPr>
            <a:picLocks noChangeAspect="1"/>
          </p:cNvPicPr>
          <p:nvPr/>
        </p:nvPicPr>
        <p:blipFill>
          <a:blip r:embed="rId2"/>
          <a:stretch>
            <a:fillRect/>
          </a:stretch>
        </p:blipFill>
        <p:spPr>
          <a:xfrm>
            <a:off x="72491" y="74107"/>
            <a:ext cx="5720862" cy="2781300"/>
          </a:xfrm>
          <a:prstGeom prst="rect">
            <a:avLst/>
          </a:prstGeom>
        </p:spPr>
      </p:pic>
      <p:pic>
        <p:nvPicPr>
          <p:cNvPr id="5" name="Picture 4">
            <a:extLst>
              <a:ext uri="{FF2B5EF4-FFF2-40B4-BE49-F238E27FC236}">
                <a16:creationId xmlns:a16="http://schemas.microsoft.com/office/drawing/2014/main" id="{27C55F45-7940-45C5-BF24-73FA1C07D9C9}"/>
              </a:ext>
            </a:extLst>
          </p:cNvPr>
          <p:cNvPicPr>
            <a:picLocks noChangeAspect="1"/>
          </p:cNvPicPr>
          <p:nvPr/>
        </p:nvPicPr>
        <p:blipFill>
          <a:blip r:embed="rId3"/>
          <a:stretch>
            <a:fillRect/>
          </a:stretch>
        </p:blipFill>
        <p:spPr>
          <a:xfrm>
            <a:off x="5887616" y="74107"/>
            <a:ext cx="6132171" cy="1504950"/>
          </a:xfrm>
          <a:prstGeom prst="rect">
            <a:avLst/>
          </a:prstGeom>
        </p:spPr>
      </p:pic>
      <p:pic>
        <p:nvPicPr>
          <p:cNvPr id="6" name="Picture 5">
            <a:extLst>
              <a:ext uri="{FF2B5EF4-FFF2-40B4-BE49-F238E27FC236}">
                <a16:creationId xmlns:a16="http://schemas.microsoft.com/office/drawing/2014/main" id="{1316CD7C-D271-4105-82C7-2A6796212429}"/>
              </a:ext>
            </a:extLst>
          </p:cNvPr>
          <p:cNvPicPr>
            <a:picLocks noChangeAspect="1"/>
          </p:cNvPicPr>
          <p:nvPr/>
        </p:nvPicPr>
        <p:blipFill>
          <a:blip r:embed="rId4"/>
          <a:stretch>
            <a:fillRect/>
          </a:stretch>
        </p:blipFill>
        <p:spPr>
          <a:xfrm>
            <a:off x="5887616" y="1579057"/>
            <a:ext cx="6132171" cy="2390775"/>
          </a:xfrm>
          <a:prstGeom prst="rect">
            <a:avLst/>
          </a:prstGeom>
        </p:spPr>
      </p:pic>
    </p:spTree>
    <p:extLst>
      <p:ext uri="{BB962C8B-B14F-4D97-AF65-F5344CB8AC3E}">
        <p14:creationId xmlns:p14="http://schemas.microsoft.com/office/powerpoint/2010/main" val="3428211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A62CB9-9AE6-4C91-8643-8B70622338D8}"/>
              </a:ext>
            </a:extLst>
          </p:cNvPr>
          <p:cNvPicPr>
            <a:picLocks noChangeAspect="1"/>
          </p:cNvPicPr>
          <p:nvPr/>
        </p:nvPicPr>
        <p:blipFill>
          <a:blip r:embed="rId2"/>
          <a:stretch>
            <a:fillRect/>
          </a:stretch>
        </p:blipFill>
        <p:spPr>
          <a:xfrm>
            <a:off x="0" y="33337"/>
            <a:ext cx="6981825" cy="6791325"/>
          </a:xfrm>
          <a:prstGeom prst="rect">
            <a:avLst/>
          </a:prstGeom>
        </p:spPr>
      </p:pic>
      <p:pic>
        <p:nvPicPr>
          <p:cNvPr id="6" name="Picture 5">
            <a:extLst>
              <a:ext uri="{FF2B5EF4-FFF2-40B4-BE49-F238E27FC236}">
                <a16:creationId xmlns:a16="http://schemas.microsoft.com/office/drawing/2014/main" id="{3265B826-F1BE-410F-9B46-30CB259AA2E8}"/>
              </a:ext>
            </a:extLst>
          </p:cNvPr>
          <p:cNvPicPr>
            <a:picLocks noChangeAspect="1"/>
          </p:cNvPicPr>
          <p:nvPr/>
        </p:nvPicPr>
        <p:blipFill>
          <a:blip r:embed="rId3"/>
          <a:stretch>
            <a:fillRect/>
          </a:stretch>
        </p:blipFill>
        <p:spPr>
          <a:xfrm>
            <a:off x="5039794" y="129559"/>
            <a:ext cx="7038975" cy="1933575"/>
          </a:xfrm>
          <a:prstGeom prst="rect">
            <a:avLst/>
          </a:prstGeom>
        </p:spPr>
      </p:pic>
    </p:spTree>
    <p:extLst>
      <p:ext uri="{BB962C8B-B14F-4D97-AF65-F5344CB8AC3E}">
        <p14:creationId xmlns:p14="http://schemas.microsoft.com/office/powerpoint/2010/main" val="3705345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1FB7F6-C77B-4BDC-92FD-1FDE413F36AC}"/>
              </a:ext>
            </a:extLst>
          </p:cNvPr>
          <p:cNvSpPr>
            <a:spLocks noGrp="1"/>
          </p:cNvSpPr>
          <p:nvPr>
            <p:ph type="title"/>
          </p:nvPr>
        </p:nvSpPr>
        <p:spPr>
          <a:xfrm>
            <a:off x="838200" y="-13555"/>
            <a:ext cx="10515600" cy="1009651"/>
          </a:xfrm>
        </p:spPr>
        <p:txBody>
          <a:bodyPr/>
          <a:lstStyle/>
          <a:p>
            <a:pPr algn="ctr"/>
            <a:r>
              <a:rPr lang="en-US" b="1" dirty="0"/>
              <a:t>DP#6: Factory design pattern</a:t>
            </a:r>
            <a:endParaRPr lang="en-US" dirty="0"/>
          </a:p>
        </p:txBody>
      </p:sp>
      <p:sp>
        <p:nvSpPr>
          <p:cNvPr id="5" name="Content Placeholder 2">
            <a:extLst>
              <a:ext uri="{FF2B5EF4-FFF2-40B4-BE49-F238E27FC236}">
                <a16:creationId xmlns:a16="http://schemas.microsoft.com/office/drawing/2014/main" id="{1F54C3F8-07AA-45EA-B977-4A177521F0AC}"/>
              </a:ext>
            </a:extLst>
          </p:cNvPr>
          <p:cNvSpPr>
            <a:spLocks noGrp="1"/>
          </p:cNvSpPr>
          <p:nvPr>
            <p:ph idx="1"/>
          </p:nvPr>
        </p:nvSpPr>
        <p:spPr>
          <a:xfrm>
            <a:off x="838200" y="858472"/>
            <a:ext cx="10515600" cy="5823682"/>
          </a:xfrm>
        </p:spPr>
        <p:txBody>
          <a:bodyPr/>
          <a:lstStyle/>
          <a:p>
            <a:r>
              <a:rPr lang="en-US" i="1" dirty="0"/>
              <a:t>The factory pattern </a:t>
            </a:r>
            <a:r>
              <a:rPr lang="en-US" i="1" dirty="0">
                <a:highlight>
                  <a:srgbClr val="FFFF00"/>
                </a:highlight>
              </a:rPr>
              <a:t>is </a:t>
            </a:r>
            <a:r>
              <a:rPr lang="en-US" b="1" i="1" dirty="0">
                <a:highlight>
                  <a:srgbClr val="FFFF00"/>
                </a:highlight>
              </a:rPr>
              <a:t>used in to encapsulate the processes involved in the creation of objects</a:t>
            </a:r>
            <a:r>
              <a:rPr lang="en-US" i="1" dirty="0"/>
              <a:t>.</a:t>
            </a:r>
            <a:r>
              <a:rPr lang="en-US" dirty="0"/>
              <a:t>	</a:t>
            </a:r>
          </a:p>
          <a:p>
            <a:r>
              <a:rPr lang="en-US" i="1" dirty="0"/>
              <a:t>The factory pattern is a </a:t>
            </a:r>
            <a:r>
              <a:rPr lang="en-US" b="1" i="1" dirty="0"/>
              <a:t>creational design pattern</a:t>
            </a:r>
            <a:r>
              <a:rPr lang="en-US" i="1" dirty="0"/>
              <a:t>.</a:t>
            </a:r>
          </a:p>
          <a:p>
            <a:r>
              <a:rPr lang="en-US" dirty="0"/>
              <a:t>Factory pattern </a:t>
            </a:r>
            <a:r>
              <a:rPr lang="en-US" dirty="0">
                <a:highlight>
                  <a:srgbClr val="FFFF00"/>
                </a:highlight>
              </a:rPr>
              <a:t>involves </a:t>
            </a:r>
            <a:r>
              <a:rPr lang="en-US" b="1" dirty="0">
                <a:highlight>
                  <a:srgbClr val="FFFF00"/>
                </a:highlight>
              </a:rPr>
              <a:t>creating a super class which provides an abstract interface to create objects of a particular type</a:t>
            </a:r>
            <a:r>
              <a:rPr lang="en-US" dirty="0"/>
              <a:t>, but instead of taking a decision on which objects get created it defers this creation decision to its subclasses.</a:t>
            </a:r>
          </a:p>
          <a:p>
            <a:r>
              <a:rPr lang="en-US" dirty="0"/>
              <a:t>Factory pattern </a:t>
            </a:r>
            <a:r>
              <a:rPr lang="en-US" dirty="0">
                <a:highlight>
                  <a:srgbClr val="FFFF00"/>
                </a:highlight>
              </a:rPr>
              <a:t>is used in cases, when, </a:t>
            </a:r>
            <a:r>
              <a:rPr lang="en-US" b="1" dirty="0">
                <a:highlight>
                  <a:srgbClr val="FFFF00"/>
                </a:highlight>
              </a:rPr>
              <a:t>based on a ―type‖ got as an input at run-time, the corresponding object has to be created</a:t>
            </a:r>
            <a:r>
              <a:rPr lang="en-US" b="1" dirty="0"/>
              <a:t>.</a:t>
            </a:r>
          </a:p>
          <a:p>
            <a:r>
              <a:rPr lang="en-US" dirty="0"/>
              <a:t>Implementing code based on Factory pattern can </a:t>
            </a:r>
            <a:r>
              <a:rPr lang="en-US" b="1" dirty="0">
                <a:highlight>
                  <a:srgbClr val="FFFF00"/>
                </a:highlight>
              </a:rPr>
              <a:t>result in scalable and maintainable code</a:t>
            </a:r>
            <a:r>
              <a:rPr lang="en-US" dirty="0"/>
              <a:t> i.e. </a:t>
            </a:r>
            <a:r>
              <a:rPr lang="en-US" b="1" dirty="0"/>
              <a:t>to add a new type, one need not modify existing classes; it involves just addition of new subclasses that correspond to this new type</a:t>
            </a:r>
            <a:r>
              <a:rPr lang="en-US" dirty="0"/>
              <a:t>. </a:t>
            </a:r>
            <a:endParaRPr lang="en-US" b="1" i="1" dirty="0"/>
          </a:p>
          <a:p>
            <a:endParaRPr lang="en-US" dirty="0"/>
          </a:p>
          <a:p>
            <a:endParaRPr lang="en-US" dirty="0"/>
          </a:p>
        </p:txBody>
      </p:sp>
    </p:spTree>
    <p:extLst>
      <p:ext uri="{BB962C8B-B14F-4D97-AF65-F5344CB8AC3E}">
        <p14:creationId xmlns:p14="http://schemas.microsoft.com/office/powerpoint/2010/main" val="507560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E5EF6-B5FF-474F-B0C8-C8BF45D732C1}"/>
              </a:ext>
            </a:extLst>
          </p:cNvPr>
          <p:cNvSpPr>
            <a:spLocks noGrp="1"/>
          </p:cNvSpPr>
          <p:nvPr>
            <p:ph idx="1"/>
          </p:nvPr>
        </p:nvSpPr>
        <p:spPr>
          <a:xfrm>
            <a:off x="899746" y="322140"/>
            <a:ext cx="10515600" cy="2289175"/>
          </a:xfrm>
        </p:spPr>
        <p:txBody>
          <a:bodyPr>
            <a:normAutofit fontScale="92500"/>
          </a:bodyPr>
          <a:lstStyle/>
          <a:p>
            <a:pPr marL="0" indent="0">
              <a:buNone/>
            </a:pPr>
            <a:r>
              <a:rPr lang="en-US" dirty="0"/>
              <a:t>In short, use Factory pattern when: </a:t>
            </a:r>
          </a:p>
          <a:p>
            <a:r>
              <a:rPr lang="en-US" b="1" dirty="0"/>
              <a:t>A class does not know what kind of object it must create on a user‘s request</a:t>
            </a:r>
            <a:r>
              <a:rPr lang="en-US" dirty="0"/>
              <a:t>.</a:t>
            </a:r>
          </a:p>
          <a:p>
            <a:r>
              <a:rPr lang="en-US" dirty="0"/>
              <a:t>You want to </a:t>
            </a:r>
            <a:r>
              <a:rPr lang="en-US" b="1" dirty="0"/>
              <a:t>build an extensible association between this creator class </a:t>
            </a:r>
            <a:r>
              <a:rPr lang="en-US" dirty="0"/>
              <a:t>and classes corresponding to objects that it is supposed to create. </a:t>
            </a:r>
          </a:p>
          <a:p>
            <a:endParaRPr lang="en-US" dirty="0"/>
          </a:p>
        </p:txBody>
      </p:sp>
    </p:spTree>
    <p:extLst>
      <p:ext uri="{BB962C8B-B14F-4D97-AF65-F5344CB8AC3E}">
        <p14:creationId xmlns:p14="http://schemas.microsoft.com/office/powerpoint/2010/main" val="143089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A9FB8C-7383-4AB6-BF3D-FAD38C4C2B29}"/>
              </a:ext>
            </a:extLst>
          </p:cNvPr>
          <p:cNvPicPr>
            <a:picLocks noChangeAspect="1"/>
          </p:cNvPicPr>
          <p:nvPr/>
        </p:nvPicPr>
        <p:blipFill>
          <a:blip r:embed="rId2"/>
          <a:stretch>
            <a:fillRect/>
          </a:stretch>
        </p:blipFill>
        <p:spPr>
          <a:xfrm>
            <a:off x="107856" y="0"/>
            <a:ext cx="6991350" cy="5048250"/>
          </a:xfrm>
          <a:prstGeom prst="rect">
            <a:avLst/>
          </a:prstGeom>
        </p:spPr>
      </p:pic>
      <p:pic>
        <p:nvPicPr>
          <p:cNvPr id="5" name="Picture 4">
            <a:extLst>
              <a:ext uri="{FF2B5EF4-FFF2-40B4-BE49-F238E27FC236}">
                <a16:creationId xmlns:a16="http://schemas.microsoft.com/office/drawing/2014/main" id="{C21162BB-BABB-4374-8045-F03AFB319BB4}"/>
              </a:ext>
            </a:extLst>
          </p:cNvPr>
          <p:cNvPicPr>
            <a:picLocks noChangeAspect="1"/>
          </p:cNvPicPr>
          <p:nvPr/>
        </p:nvPicPr>
        <p:blipFill>
          <a:blip r:embed="rId3"/>
          <a:stretch>
            <a:fillRect/>
          </a:stretch>
        </p:blipFill>
        <p:spPr>
          <a:xfrm>
            <a:off x="88957" y="5052559"/>
            <a:ext cx="7029450" cy="857250"/>
          </a:xfrm>
          <a:prstGeom prst="rect">
            <a:avLst/>
          </a:prstGeom>
        </p:spPr>
      </p:pic>
    </p:spTree>
    <p:extLst>
      <p:ext uri="{BB962C8B-B14F-4D97-AF65-F5344CB8AC3E}">
        <p14:creationId xmlns:p14="http://schemas.microsoft.com/office/powerpoint/2010/main" val="2409010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F273-C9AD-488D-8455-A073A26BCB14}"/>
              </a:ext>
            </a:extLst>
          </p:cNvPr>
          <p:cNvSpPr>
            <a:spLocks noGrp="1"/>
          </p:cNvSpPr>
          <p:nvPr>
            <p:ph type="title"/>
          </p:nvPr>
        </p:nvSpPr>
        <p:spPr/>
        <p:txBody>
          <a:bodyPr/>
          <a:lstStyle/>
          <a:p>
            <a:r>
              <a:rPr lang="en-US" dirty="0">
                <a:hlinkClick r:id="rId2"/>
              </a:rPr>
              <a:t>https://refactoring.guru/design-patterns</a:t>
            </a:r>
            <a:br>
              <a:rPr lang="en-US" dirty="0"/>
            </a:br>
            <a:r>
              <a:rPr lang="en-US" dirty="0"/>
              <a:t>https://sourcemaking.com/design_patterns</a:t>
            </a:r>
          </a:p>
        </p:txBody>
      </p:sp>
      <p:sp>
        <p:nvSpPr>
          <p:cNvPr id="3" name="Content Placeholder 2">
            <a:extLst>
              <a:ext uri="{FF2B5EF4-FFF2-40B4-BE49-F238E27FC236}">
                <a16:creationId xmlns:a16="http://schemas.microsoft.com/office/drawing/2014/main" id="{0ED0CFCB-E857-4692-A002-8CCEA7214C00}"/>
              </a:ext>
            </a:extLst>
          </p:cNvPr>
          <p:cNvSpPr>
            <a:spLocks noGrp="1"/>
          </p:cNvSpPr>
          <p:nvPr>
            <p:ph idx="1"/>
          </p:nvPr>
        </p:nvSpPr>
        <p:spPr/>
        <p:txBody>
          <a:bodyPr>
            <a:normAutofit/>
          </a:bodyPr>
          <a:lstStyle/>
          <a:p>
            <a:endParaRPr lang="en-US" dirty="0"/>
          </a:p>
          <a:p>
            <a:r>
              <a:rPr lang="en-US" b="1" i="1" dirty="0"/>
              <a:t>Design Patterns – Elements of </a:t>
            </a:r>
            <a:r>
              <a:rPr lang="en-US" b="1" i="1" dirty="0" err="1"/>
              <a:t>Resuable</a:t>
            </a:r>
            <a:r>
              <a:rPr lang="en-US" b="1" i="1" dirty="0"/>
              <a:t> Object-Oriented Software – </a:t>
            </a:r>
            <a:r>
              <a:rPr lang="en-US" i="1" dirty="0"/>
              <a:t>the </a:t>
            </a:r>
            <a:r>
              <a:rPr lang="en-US" i="1" dirty="0" err="1"/>
              <a:t>GoF</a:t>
            </a:r>
            <a:r>
              <a:rPr lang="en-US" i="1" dirty="0"/>
              <a:t> book (Pearson Publication) </a:t>
            </a:r>
            <a:r>
              <a:rPr lang="en-US" dirty="0"/>
              <a:t>Erich Gamma, Richard Helm, Ralph Johnson and John </a:t>
            </a:r>
            <a:r>
              <a:rPr lang="en-US" dirty="0" err="1"/>
              <a:t>Vlissides</a:t>
            </a:r>
            <a:r>
              <a:rPr lang="en-US" dirty="0"/>
              <a:t> </a:t>
            </a:r>
          </a:p>
          <a:p>
            <a:r>
              <a:rPr lang="en-US" b="1" i="1" dirty="0"/>
              <a:t>Head First Design Patterns </a:t>
            </a:r>
            <a:r>
              <a:rPr lang="en-US" i="1" dirty="0"/>
              <a:t>– </a:t>
            </a:r>
            <a:r>
              <a:rPr lang="en-US" i="1" dirty="0" err="1"/>
              <a:t>Oreilly</a:t>
            </a:r>
            <a:r>
              <a:rPr lang="en-US" i="1" dirty="0"/>
              <a:t> Publication </a:t>
            </a:r>
            <a:r>
              <a:rPr lang="en-US" dirty="0"/>
              <a:t>Eric Freeman and Elisabeth Freeman with </a:t>
            </a:r>
            <a:r>
              <a:rPr lang="en-US" dirty="0" err="1"/>
              <a:t>Kathey</a:t>
            </a:r>
            <a:r>
              <a:rPr lang="en-US" dirty="0"/>
              <a:t> Sierra and Bert Bates </a:t>
            </a:r>
          </a:p>
          <a:p>
            <a:r>
              <a:rPr lang="en-US" b="1" i="1" dirty="0"/>
              <a:t>Automated Software Testing </a:t>
            </a:r>
            <a:r>
              <a:rPr lang="en-US" i="1" dirty="0"/>
              <a:t>– Addison-Wesley </a:t>
            </a:r>
            <a:r>
              <a:rPr lang="en-US" dirty="0"/>
              <a:t>Elfriede Dustin, Jeff </a:t>
            </a:r>
            <a:r>
              <a:rPr lang="en-US" dirty="0" err="1"/>
              <a:t>Rashka</a:t>
            </a:r>
            <a:r>
              <a:rPr lang="en-US" dirty="0"/>
              <a:t> and John Paul</a:t>
            </a:r>
          </a:p>
        </p:txBody>
      </p:sp>
    </p:spTree>
    <p:extLst>
      <p:ext uri="{BB962C8B-B14F-4D97-AF65-F5344CB8AC3E}">
        <p14:creationId xmlns:p14="http://schemas.microsoft.com/office/powerpoint/2010/main" val="159077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6B89-A667-4454-B38E-5D7D0DFA7285}"/>
              </a:ext>
            </a:extLst>
          </p:cNvPr>
          <p:cNvSpPr>
            <a:spLocks noGrp="1"/>
          </p:cNvSpPr>
          <p:nvPr>
            <p:ph type="title"/>
          </p:nvPr>
        </p:nvSpPr>
        <p:spPr>
          <a:xfrm>
            <a:off x="832338" y="365125"/>
            <a:ext cx="10515600" cy="1325563"/>
          </a:xfrm>
        </p:spPr>
        <p:txBody>
          <a:bodyPr/>
          <a:lstStyle/>
          <a:p>
            <a:r>
              <a:rPr lang="en-US" b="1" dirty="0"/>
              <a:t>Common misunderstandings about design patterns</a:t>
            </a:r>
            <a:endParaRPr lang="en-US" dirty="0"/>
          </a:p>
        </p:txBody>
      </p:sp>
      <p:sp>
        <p:nvSpPr>
          <p:cNvPr id="3" name="Content Placeholder 2">
            <a:extLst>
              <a:ext uri="{FF2B5EF4-FFF2-40B4-BE49-F238E27FC236}">
                <a16:creationId xmlns:a16="http://schemas.microsoft.com/office/drawing/2014/main" id="{8508E0CA-66BE-4927-9D67-25C8F491C567}"/>
              </a:ext>
            </a:extLst>
          </p:cNvPr>
          <p:cNvSpPr>
            <a:spLocks noGrp="1"/>
          </p:cNvSpPr>
          <p:nvPr>
            <p:ph idx="1"/>
          </p:nvPr>
        </p:nvSpPr>
        <p:spPr>
          <a:xfrm>
            <a:off x="838200" y="1690688"/>
            <a:ext cx="10515600" cy="4802187"/>
          </a:xfrm>
        </p:spPr>
        <p:txBody>
          <a:bodyPr>
            <a:normAutofit/>
          </a:bodyPr>
          <a:lstStyle/>
          <a:p>
            <a:pPr marL="0" indent="0">
              <a:buNone/>
            </a:pPr>
            <a:r>
              <a:rPr lang="en-US" sz="1800" dirty="0"/>
              <a:t>1.    </a:t>
            </a:r>
            <a:r>
              <a:rPr lang="en-US" sz="1800" dirty="0">
                <a:highlight>
                  <a:srgbClr val="FFFF00"/>
                </a:highlight>
              </a:rPr>
              <a:t>Design patterns should be used right from the start when writing code</a:t>
            </a:r>
            <a:r>
              <a:rPr lang="en-US" sz="1800" dirty="0"/>
              <a:t>.</a:t>
            </a:r>
          </a:p>
          <a:p>
            <a:pPr marL="0" indent="0">
              <a:buNone/>
            </a:pPr>
            <a:r>
              <a:rPr lang="en-US" sz="1800" dirty="0"/>
              <a:t>[Design patterns are discovered as </a:t>
            </a:r>
            <a:r>
              <a:rPr lang="en-US" sz="1800" b="1" dirty="0"/>
              <a:t>better solutions over existing solutions. If you have no existing solution, it doesn't make sense to look for a better one</a:t>
            </a:r>
            <a:r>
              <a:rPr lang="en-US" sz="1800" dirty="0"/>
              <a:t>]</a:t>
            </a:r>
          </a:p>
          <a:p>
            <a:pPr marL="0" indent="0">
              <a:buNone/>
            </a:pPr>
            <a:r>
              <a:rPr lang="en-US" sz="1800" dirty="0"/>
              <a:t>2.    </a:t>
            </a:r>
            <a:r>
              <a:rPr lang="en-US" sz="1800" dirty="0">
                <a:highlight>
                  <a:srgbClr val="FFFF00"/>
                </a:highlight>
              </a:rPr>
              <a:t>Design patterns should be used everywhere</a:t>
            </a:r>
            <a:r>
              <a:rPr lang="en-US" sz="1800" dirty="0"/>
              <a:t>.</a:t>
            </a:r>
          </a:p>
          <a:p>
            <a:pPr marL="0" indent="0">
              <a:buNone/>
            </a:pPr>
            <a:r>
              <a:rPr lang="en-US" sz="1800" dirty="0"/>
              <a:t>[This </a:t>
            </a:r>
            <a:r>
              <a:rPr lang="en-US" sz="1800" b="1" dirty="0"/>
              <a:t>results in creating complex solutions with unnecessary interfaces and hierarchies, where a simpler and straightforward solution would be sufficient &amp; efficient</a:t>
            </a:r>
            <a:r>
              <a:rPr lang="en-US" sz="1800" dirty="0"/>
              <a:t>]</a:t>
            </a:r>
          </a:p>
          <a:p>
            <a:pPr marL="0" indent="0">
              <a:buNone/>
            </a:pPr>
            <a:endParaRPr lang="en-US" sz="1800" dirty="0"/>
          </a:p>
          <a:p>
            <a:pPr>
              <a:buFontTx/>
              <a:buChar char="-"/>
            </a:pPr>
            <a:r>
              <a:rPr lang="en-US" sz="1800" dirty="0"/>
              <a:t>The point is </a:t>
            </a:r>
            <a:r>
              <a:rPr lang="en-US" sz="1800" b="1" dirty="0"/>
              <a:t>do not limit your creativity in favor of forcing yourself to use existing design patterns</a:t>
            </a:r>
            <a:r>
              <a:rPr lang="en-US" sz="1800" dirty="0"/>
              <a:t>.</a:t>
            </a:r>
          </a:p>
          <a:p>
            <a:pPr>
              <a:buFontTx/>
              <a:buChar char="-"/>
            </a:pPr>
            <a:r>
              <a:rPr lang="en-US" sz="1800" b="1" dirty="0"/>
              <a:t>Do not treat design patterns as a panacea because they are not</a:t>
            </a:r>
            <a:r>
              <a:rPr lang="en-US" sz="1800" dirty="0"/>
              <a:t>. </a:t>
            </a:r>
            <a:r>
              <a:rPr lang="en-US" sz="1800" b="1" dirty="0"/>
              <a:t>They must be used only if there is proof that your existing code "smells", and is hard to extend and maintain</a:t>
            </a:r>
            <a:r>
              <a:rPr lang="en-US" sz="1800" dirty="0"/>
              <a:t>.</a:t>
            </a:r>
          </a:p>
          <a:p>
            <a:pPr>
              <a:buFontTx/>
              <a:buChar char="-"/>
            </a:pPr>
            <a:r>
              <a:rPr lang="en-US" sz="1800" b="1" dirty="0"/>
              <a:t>Try thinking in terms of </a:t>
            </a:r>
          </a:p>
          <a:p>
            <a:pPr marL="457200" lvl="1" indent="0">
              <a:buNone/>
            </a:pPr>
            <a:r>
              <a:rPr lang="en-US" sz="1400" b="1" dirty="0"/>
              <a:t>      You Aren’t </a:t>
            </a:r>
            <a:r>
              <a:rPr lang="en-US" sz="1400" b="1" dirty="0" err="1"/>
              <a:t>Gonna</a:t>
            </a:r>
            <a:r>
              <a:rPr lang="en-US" sz="1400" b="1" dirty="0"/>
              <a:t> Need It (YAGNI)  &amp;</a:t>
            </a:r>
          </a:p>
          <a:p>
            <a:pPr marL="457200" lvl="1" indent="0">
              <a:buNone/>
            </a:pPr>
            <a:r>
              <a:rPr lang="en-US" sz="1400" b="1" dirty="0"/>
              <a:t>      Keep It Simple Stupid (KISS). </a:t>
            </a:r>
          </a:p>
          <a:p>
            <a:pPr marL="0" indent="0">
              <a:buNone/>
            </a:pPr>
            <a:r>
              <a:rPr lang="en-US" sz="1800" dirty="0"/>
              <a:t>-  </a:t>
            </a:r>
            <a:r>
              <a:rPr lang="en-US" sz="1800" b="1" dirty="0"/>
              <a:t>Using design patterns everywhere is as evil process and premature optimization</a:t>
            </a:r>
            <a:r>
              <a:rPr lang="en-US" sz="1800" dirty="0"/>
              <a:t>.</a:t>
            </a:r>
          </a:p>
          <a:p>
            <a:pPr marL="0" indent="0">
              <a:buNone/>
            </a:pPr>
            <a:endParaRPr lang="en-US" sz="1800" dirty="0"/>
          </a:p>
        </p:txBody>
      </p:sp>
    </p:spTree>
    <p:extLst>
      <p:ext uri="{BB962C8B-B14F-4D97-AF65-F5344CB8AC3E}">
        <p14:creationId xmlns:p14="http://schemas.microsoft.com/office/powerpoint/2010/main" val="103972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DD78-6DE3-4724-8000-C1B596CAE7B0}"/>
              </a:ext>
            </a:extLst>
          </p:cNvPr>
          <p:cNvSpPr>
            <a:spLocks noGrp="1"/>
          </p:cNvSpPr>
          <p:nvPr>
            <p:ph type="title"/>
          </p:nvPr>
        </p:nvSpPr>
        <p:spPr/>
        <p:txBody>
          <a:bodyPr/>
          <a:lstStyle/>
          <a:p>
            <a:r>
              <a:rPr lang="en-US" b="1" dirty="0"/>
              <a:t>Classification of patterns</a:t>
            </a:r>
          </a:p>
        </p:txBody>
      </p:sp>
      <p:sp>
        <p:nvSpPr>
          <p:cNvPr id="3" name="Content Placeholder 2">
            <a:extLst>
              <a:ext uri="{FF2B5EF4-FFF2-40B4-BE49-F238E27FC236}">
                <a16:creationId xmlns:a16="http://schemas.microsoft.com/office/drawing/2014/main" id="{E38D1595-E2C3-4C09-A424-579EBA4CEB9E}"/>
              </a:ext>
            </a:extLst>
          </p:cNvPr>
          <p:cNvSpPr>
            <a:spLocks noGrp="1"/>
          </p:cNvSpPr>
          <p:nvPr>
            <p:ph idx="1"/>
          </p:nvPr>
        </p:nvSpPr>
        <p:spPr/>
        <p:txBody>
          <a:bodyPr>
            <a:normAutofit fontScale="77500" lnSpcReduction="20000"/>
          </a:bodyPr>
          <a:lstStyle/>
          <a:p>
            <a:r>
              <a:rPr lang="en-US" dirty="0"/>
              <a:t>The most basic and </a:t>
            </a:r>
            <a:r>
              <a:rPr lang="en-US" dirty="0">
                <a:highlight>
                  <a:srgbClr val="FFFF00"/>
                </a:highlight>
              </a:rPr>
              <a:t>low-level patterns are often called </a:t>
            </a:r>
            <a:r>
              <a:rPr lang="en-US" i="1" dirty="0">
                <a:highlight>
                  <a:srgbClr val="FFFF00"/>
                </a:highlight>
              </a:rPr>
              <a:t>idioms</a:t>
            </a:r>
            <a:r>
              <a:rPr lang="en-US" dirty="0"/>
              <a:t>. </a:t>
            </a:r>
            <a:r>
              <a:rPr lang="en-US" dirty="0">
                <a:highlight>
                  <a:srgbClr val="FFFF00"/>
                </a:highlight>
              </a:rPr>
              <a:t>They usually apply only to a single programming language</a:t>
            </a:r>
            <a:r>
              <a:rPr lang="en-US" dirty="0"/>
              <a:t>.</a:t>
            </a:r>
          </a:p>
          <a:p>
            <a:r>
              <a:rPr lang="en-US" dirty="0"/>
              <a:t>The most universal and </a:t>
            </a:r>
            <a:r>
              <a:rPr lang="en-US" dirty="0">
                <a:highlight>
                  <a:srgbClr val="FFFF00"/>
                </a:highlight>
              </a:rPr>
              <a:t>high-level patterns are </a:t>
            </a:r>
            <a:r>
              <a:rPr lang="en-US" i="1" dirty="0">
                <a:highlight>
                  <a:srgbClr val="FFFF00"/>
                </a:highlight>
              </a:rPr>
              <a:t>architectural patterns</a:t>
            </a:r>
            <a:r>
              <a:rPr lang="en-US" dirty="0"/>
              <a:t>. </a:t>
            </a:r>
            <a:r>
              <a:rPr lang="en-US" dirty="0">
                <a:highlight>
                  <a:srgbClr val="FFFF00"/>
                </a:highlight>
              </a:rPr>
              <a:t>Developers can implement these patterns in virtually any language</a:t>
            </a:r>
            <a:r>
              <a:rPr lang="en-US" dirty="0"/>
              <a:t>.</a:t>
            </a:r>
          </a:p>
          <a:p>
            <a:r>
              <a:rPr lang="en-US" dirty="0"/>
              <a:t>All patterns can be categorized by their </a:t>
            </a:r>
            <a:r>
              <a:rPr lang="en-US" i="1" dirty="0"/>
              <a:t>intent</a:t>
            </a:r>
            <a:r>
              <a:rPr lang="en-US" dirty="0"/>
              <a:t>, or purpose. </a:t>
            </a:r>
          </a:p>
          <a:p>
            <a:pPr marL="0" indent="0">
              <a:buNone/>
            </a:pPr>
            <a:r>
              <a:rPr lang="en-US" dirty="0"/>
              <a:t>  Three main groups of patterns:</a:t>
            </a:r>
          </a:p>
          <a:p>
            <a:pPr lvl="1"/>
            <a:r>
              <a:rPr lang="en-US" b="1" u="sng" dirty="0"/>
              <a:t>Creational patterns</a:t>
            </a:r>
            <a:r>
              <a:rPr lang="en-US" dirty="0"/>
              <a:t> </a:t>
            </a:r>
          </a:p>
          <a:p>
            <a:pPr marL="457200" lvl="1" indent="0">
              <a:buNone/>
            </a:pPr>
            <a:r>
              <a:rPr lang="en-US" sz="2400" b="1" dirty="0"/>
              <a:t>     They describe how best an object can be created</a:t>
            </a:r>
            <a:r>
              <a:rPr lang="en-US" sz="2400" dirty="0"/>
              <a:t>. </a:t>
            </a:r>
          </a:p>
          <a:p>
            <a:pPr marL="457200" lvl="1" indent="0">
              <a:buNone/>
            </a:pPr>
            <a:r>
              <a:rPr lang="en-US" dirty="0"/>
              <a:t>     </a:t>
            </a:r>
            <a:r>
              <a:rPr lang="en-US" b="1" dirty="0"/>
              <a:t>This increase flexibility and reuse of existing code</a:t>
            </a:r>
            <a:r>
              <a:rPr lang="en-US" dirty="0"/>
              <a:t>.</a:t>
            </a:r>
          </a:p>
          <a:p>
            <a:pPr lvl="1"/>
            <a:r>
              <a:rPr lang="en-US" b="1" u="sng" dirty="0"/>
              <a:t>Structural patterns</a:t>
            </a:r>
            <a:r>
              <a:rPr lang="en-US" u="sng" dirty="0"/>
              <a:t> </a:t>
            </a:r>
          </a:p>
          <a:p>
            <a:pPr marL="0" indent="0">
              <a:buNone/>
            </a:pPr>
            <a:r>
              <a:rPr lang="en-US" sz="2500" dirty="0"/>
              <a:t>             </a:t>
            </a:r>
            <a:r>
              <a:rPr lang="en-US" sz="2500" b="1" dirty="0"/>
              <a:t>They describe how best objects and classes can work together to achieve larger results.</a:t>
            </a:r>
            <a:endParaRPr lang="en-US" sz="2500" dirty="0"/>
          </a:p>
          <a:p>
            <a:pPr marL="457200" lvl="1" indent="0">
              <a:buNone/>
            </a:pPr>
            <a:r>
              <a:rPr lang="en-US" dirty="0"/>
              <a:t>     </a:t>
            </a:r>
            <a:r>
              <a:rPr lang="en-US" b="1" dirty="0"/>
              <a:t>This keeping the structures flexible and efficient</a:t>
            </a:r>
            <a:r>
              <a:rPr lang="en-US" dirty="0"/>
              <a:t>.</a:t>
            </a:r>
          </a:p>
          <a:p>
            <a:pPr lvl="1"/>
            <a:r>
              <a:rPr lang="en-US" b="1" u="sng" dirty="0"/>
              <a:t>Behavioral patterns</a:t>
            </a:r>
            <a:r>
              <a:rPr lang="en-US" u="sng" dirty="0"/>
              <a:t> </a:t>
            </a:r>
          </a:p>
          <a:p>
            <a:pPr marL="0" indent="0">
              <a:buNone/>
            </a:pPr>
            <a:r>
              <a:rPr lang="en-US" sz="2500" dirty="0"/>
              <a:t>            </a:t>
            </a:r>
            <a:r>
              <a:rPr lang="en-US" sz="2500" b="1" dirty="0"/>
              <a:t>They describe how best interaction between objects.</a:t>
            </a:r>
          </a:p>
          <a:p>
            <a:pPr marL="0" indent="0">
              <a:buNone/>
            </a:pPr>
            <a:endParaRPr lang="en-US" dirty="0"/>
          </a:p>
        </p:txBody>
      </p:sp>
    </p:spTree>
    <p:extLst>
      <p:ext uri="{BB962C8B-B14F-4D97-AF65-F5344CB8AC3E}">
        <p14:creationId xmlns:p14="http://schemas.microsoft.com/office/powerpoint/2010/main" val="346362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CEA264-D1E7-4F42-B7AC-D02FECE7B8A9}"/>
              </a:ext>
            </a:extLst>
          </p:cNvPr>
          <p:cNvPicPr>
            <a:picLocks noChangeAspect="1"/>
          </p:cNvPicPr>
          <p:nvPr/>
        </p:nvPicPr>
        <p:blipFill>
          <a:blip r:embed="rId2"/>
          <a:stretch>
            <a:fillRect/>
          </a:stretch>
        </p:blipFill>
        <p:spPr>
          <a:xfrm>
            <a:off x="2415074" y="38682"/>
            <a:ext cx="7361852" cy="6791325"/>
          </a:xfrm>
          <a:prstGeom prst="rect">
            <a:avLst/>
          </a:prstGeom>
        </p:spPr>
      </p:pic>
    </p:spTree>
    <p:extLst>
      <p:ext uri="{BB962C8B-B14F-4D97-AF65-F5344CB8AC3E}">
        <p14:creationId xmlns:p14="http://schemas.microsoft.com/office/powerpoint/2010/main" val="376256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B7C699-9387-41D7-959A-2C3814087F6C}"/>
              </a:ext>
            </a:extLst>
          </p:cNvPr>
          <p:cNvPicPr>
            <a:picLocks noChangeAspect="1"/>
          </p:cNvPicPr>
          <p:nvPr/>
        </p:nvPicPr>
        <p:blipFill>
          <a:blip r:embed="rId2"/>
          <a:stretch>
            <a:fillRect/>
          </a:stretch>
        </p:blipFill>
        <p:spPr>
          <a:xfrm>
            <a:off x="2882411" y="0"/>
            <a:ext cx="6427177" cy="6858000"/>
          </a:xfrm>
          <a:prstGeom prst="rect">
            <a:avLst/>
          </a:prstGeom>
        </p:spPr>
      </p:pic>
    </p:spTree>
    <p:extLst>
      <p:ext uri="{BB962C8B-B14F-4D97-AF65-F5344CB8AC3E}">
        <p14:creationId xmlns:p14="http://schemas.microsoft.com/office/powerpoint/2010/main" val="270087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41657-BB8C-4130-A471-B7159480F010}"/>
              </a:ext>
            </a:extLst>
          </p:cNvPr>
          <p:cNvPicPr>
            <a:picLocks noChangeAspect="1"/>
          </p:cNvPicPr>
          <p:nvPr/>
        </p:nvPicPr>
        <p:blipFill>
          <a:blip r:embed="rId2"/>
          <a:stretch>
            <a:fillRect/>
          </a:stretch>
        </p:blipFill>
        <p:spPr>
          <a:xfrm>
            <a:off x="2130490" y="0"/>
            <a:ext cx="7931020" cy="6858000"/>
          </a:xfrm>
          <a:prstGeom prst="rect">
            <a:avLst/>
          </a:prstGeom>
        </p:spPr>
      </p:pic>
    </p:spTree>
    <p:extLst>
      <p:ext uri="{BB962C8B-B14F-4D97-AF65-F5344CB8AC3E}">
        <p14:creationId xmlns:p14="http://schemas.microsoft.com/office/powerpoint/2010/main" val="33325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7266-5131-4361-B073-1E3B8FE0A00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We will try to cover following 7 design patterns</a:t>
            </a:r>
          </a:p>
        </p:txBody>
      </p:sp>
      <p:sp>
        <p:nvSpPr>
          <p:cNvPr id="3" name="Content Placeholder 2">
            <a:extLst>
              <a:ext uri="{FF2B5EF4-FFF2-40B4-BE49-F238E27FC236}">
                <a16:creationId xmlns:a16="http://schemas.microsoft.com/office/drawing/2014/main" id="{CC37A0FE-7FAD-4C33-9399-6EF6A70CCC1F}"/>
              </a:ext>
            </a:extLst>
          </p:cNvPr>
          <p:cNvSpPr>
            <a:spLocks noGrp="1"/>
          </p:cNvSpPr>
          <p:nvPr>
            <p:ph idx="1"/>
          </p:nvPr>
        </p:nvSpPr>
        <p:spPr>
          <a:xfrm>
            <a:off x="4100146" y="1904755"/>
            <a:ext cx="4226169" cy="2640867"/>
          </a:xfrm>
        </p:spPr>
        <p:txBody>
          <a:bodyPr/>
          <a:lstStyle/>
          <a:p>
            <a:r>
              <a:rPr lang="en-US" sz="1800" dirty="0">
                <a:latin typeface="+mj-lt"/>
                <a:ea typeface="+mj-ea"/>
                <a:cs typeface="+mj-cs"/>
              </a:rPr>
              <a:t>DP#1 – Model-View-Controller Pattern </a:t>
            </a:r>
          </a:p>
          <a:p>
            <a:r>
              <a:rPr lang="en-US" sz="1800" dirty="0">
                <a:latin typeface="+mj-lt"/>
                <a:ea typeface="+mj-ea"/>
                <a:cs typeface="+mj-cs"/>
              </a:rPr>
              <a:t>DP#2 – Command Pattern </a:t>
            </a:r>
          </a:p>
          <a:p>
            <a:r>
              <a:rPr lang="en-US" sz="1800" dirty="0">
                <a:latin typeface="+mj-lt"/>
                <a:ea typeface="+mj-ea"/>
                <a:cs typeface="+mj-cs"/>
              </a:rPr>
              <a:t>DP#3 – Observer Pattern </a:t>
            </a:r>
          </a:p>
          <a:p>
            <a:r>
              <a:rPr lang="en-US" sz="1800" dirty="0">
                <a:latin typeface="+mj-lt"/>
                <a:ea typeface="+mj-ea"/>
                <a:cs typeface="+mj-cs"/>
              </a:rPr>
              <a:t>DP#4 – Facade Pattern </a:t>
            </a:r>
          </a:p>
          <a:p>
            <a:r>
              <a:rPr lang="en-US" sz="1800" dirty="0">
                <a:latin typeface="+mj-lt"/>
                <a:ea typeface="+mj-ea"/>
                <a:cs typeface="+mj-cs"/>
              </a:rPr>
              <a:t>DP#5 – Mediator Pattern </a:t>
            </a:r>
          </a:p>
          <a:p>
            <a:r>
              <a:rPr lang="en-US" sz="1800" dirty="0">
                <a:latin typeface="+mj-lt"/>
                <a:ea typeface="+mj-ea"/>
                <a:cs typeface="+mj-cs"/>
              </a:rPr>
              <a:t>DP#6 - Factory Pattern </a:t>
            </a:r>
          </a:p>
          <a:p>
            <a:r>
              <a:rPr lang="en-US" sz="1800" strike="sngStrike" dirty="0">
                <a:latin typeface="+mj-lt"/>
                <a:ea typeface="+mj-ea"/>
                <a:cs typeface="+mj-cs"/>
              </a:rPr>
              <a:t>DP#7 - Proxy Pattern </a:t>
            </a:r>
          </a:p>
        </p:txBody>
      </p:sp>
    </p:spTree>
    <p:extLst>
      <p:ext uri="{BB962C8B-B14F-4D97-AF65-F5344CB8AC3E}">
        <p14:creationId xmlns:p14="http://schemas.microsoft.com/office/powerpoint/2010/main" val="273347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2146</TotalTime>
  <Words>1309</Words>
  <Application>Microsoft Office PowerPoint</Application>
  <PresentationFormat>Widescreen</PresentationFormat>
  <Paragraphs>106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Times New Roman</vt:lpstr>
      <vt:lpstr>Verdana</vt:lpstr>
      <vt:lpstr>Wingdings</vt:lpstr>
      <vt:lpstr>Office Theme</vt:lpstr>
      <vt:lpstr>PowerPoint Presentation</vt:lpstr>
      <vt:lpstr>Design pattern ?</vt:lpstr>
      <vt:lpstr>Benefits of using design pattern</vt:lpstr>
      <vt:lpstr>Common misunderstandings about design patterns</vt:lpstr>
      <vt:lpstr>Classification of patterns</vt:lpstr>
      <vt:lpstr>PowerPoint Presentation</vt:lpstr>
      <vt:lpstr>PowerPoint Presentation</vt:lpstr>
      <vt:lpstr>PowerPoint Presentation</vt:lpstr>
      <vt:lpstr>We will try to cover following 7 design patterns</vt:lpstr>
      <vt:lpstr>DP#1: The Model-View-Controller Pattern </vt:lpstr>
      <vt:lpstr>PowerPoint Presentation</vt:lpstr>
      <vt:lpstr>PowerPoint Presentation</vt:lpstr>
      <vt:lpstr>PowerPoint Presentation</vt:lpstr>
      <vt:lpstr>PowerPoint Presentation</vt:lpstr>
      <vt:lpstr>PowerPoint Presentation</vt:lpstr>
      <vt:lpstr> - It's the implementation of a switch  - It could be used to switch on/off  - It should't be hard-coded to switch on/off a particular thing (a lamp or an engine)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DP#4: Facade design pattern</vt:lpstr>
      <vt:lpstr>PowerPoint Presentation</vt:lpstr>
      <vt:lpstr>PowerPoint Presentation</vt:lpstr>
      <vt:lpstr>DP#5: Mediator design pattern</vt:lpstr>
      <vt:lpstr>PowerPoint Presentation</vt:lpstr>
      <vt:lpstr>PowerPoint Presentation</vt:lpstr>
      <vt:lpstr>PowerPoint Presentation</vt:lpstr>
      <vt:lpstr>DP#6: Factory design pattern</vt:lpstr>
      <vt:lpstr>PowerPoint Presentation</vt:lpstr>
      <vt:lpstr>PowerPoint Presentation</vt:lpstr>
      <vt:lpstr>https://refactoring.guru/design-patterns https://sourcemaking.com/design_patterns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Shivaswamy, Naveen</dc:creator>
  <cp:lastModifiedBy>Kumar Shivaswamy, Naveen</cp:lastModifiedBy>
  <cp:revision>146</cp:revision>
  <dcterms:created xsi:type="dcterms:W3CDTF">2019-02-25T09:47:38Z</dcterms:created>
  <dcterms:modified xsi:type="dcterms:W3CDTF">2019-03-21T09:02:12Z</dcterms:modified>
</cp:coreProperties>
</file>